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2"/>
  </p:notesMasterIdLst>
  <p:sldIdLst>
    <p:sldId id="263" r:id="rId3"/>
    <p:sldId id="256" r:id="rId4"/>
    <p:sldId id="270" r:id="rId5"/>
    <p:sldId id="258" r:id="rId6"/>
    <p:sldId id="259" r:id="rId7"/>
    <p:sldId id="266" r:id="rId8"/>
    <p:sldId id="273" r:id="rId9"/>
    <p:sldId id="265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21AC89-5F40-410F-97F1-DF55F804EA7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CF1FE1-E94C-4F5C-A32F-9F5985CB595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CF1FE1-E94C-4F5C-A32F-9F5985CB595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D15F7-9B5D-4977-9EF9-4EFFDAD353B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</a:t>
            </a:r>
            <a:r>
              <a:rPr lang="cs-CZ" sz="1800" dirty="0" smtClean="0"/>
              <a:t>VY_42_INOVACE_25_1_Konstrukce čtyřúhelníku – 3 strany, 2 úhly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Pomocí prezentace opakování stran a úhlů čtyřúhelníku. Sestrojování čtyřúhelníku pomocí tří stran a  </a:t>
            </a:r>
            <a:r>
              <a:rPr lang="cs-CZ" sz="1700" smtClean="0"/>
              <a:t>dvou úhlů.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8.C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ověření: 13.6.2012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13.6.2012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Konstrukce čtyřúhelníku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3 strany, 2 úhly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cs-CZ" dirty="0" smtClean="0"/>
              <a:t>Úhly v čtyřúhelníku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10" name="Volný tvar 9"/>
          <p:cNvSpPr/>
          <p:nvPr/>
        </p:nvSpPr>
        <p:spPr>
          <a:xfrm>
            <a:off x="1619672" y="2348880"/>
            <a:ext cx="6048672" cy="3096344"/>
          </a:xfrm>
          <a:custGeom>
            <a:avLst/>
            <a:gdLst>
              <a:gd name="connsiteX0" fmla="*/ 0 w 3096344"/>
              <a:gd name="connsiteY0" fmla="*/ 0 h 1368152"/>
              <a:gd name="connsiteX1" fmla="*/ 3096344 w 3096344"/>
              <a:gd name="connsiteY1" fmla="*/ 0 h 1368152"/>
              <a:gd name="connsiteX2" fmla="*/ 3096344 w 3096344"/>
              <a:gd name="connsiteY2" fmla="*/ 1368152 h 1368152"/>
              <a:gd name="connsiteX3" fmla="*/ 0 w 3096344"/>
              <a:gd name="connsiteY3" fmla="*/ 1368152 h 1368152"/>
              <a:gd name="connsiteX4" fmla="*/ 0 w 3096344"/>
              <a:gd name="connsiteY4" fmla="*/ 0 h 1368152"/>
              <a:gd name="connsiteX0" fmla="*/ 0 w 3096344"/>
              <a:gd name="connsiteY0" fmla="*/ 0 h 1800200"/>
              <a:gd name="connsiteX1" fmla="*/ 3096344 w 3096344"/>
              <a:gd name="connsiteY1" fmla="*/ 0 h 1800200"/>
              <a:gd name="connsiteX2" fmla="*/ 3096344 w 3096344"/>
              <a:gd name="connsiteY2" fmla="*/ 1368152 h 1800200"/>
              <a:gd name="connsiteX3" fmla="*/ 144016 w 3096344"/>
              <a:gd name="connsiteY3" fmla="*/ 1800200 h 1800200"/>
              <a:gd name="connsiteX4" fmla="*/ 0 w 3096344"/>
              <a:gd name="connsiteY4" fmla="*/ 0 h 1800200"/>
              <a:gd name="connsiteX0" fmla="*/ 0 w 3096344"/>
              <a:gd name="connsiteY0" fmla="*/ 0 h 1872208"/>
              <a:gd name="connsiteX1" fmla="*/ 3096344 w 3096344"/>
              <a:gd name="connsiteY1" fmla="*/ 0 h 1872208"/>
              <a:gd name="connsiteX2" fmla="*/ 2880320 w 3096344"/>
              <a:gd name="connsiteY2" fmla="*/ 1872208 h 1872208"/>
              <a:gd name="connsiteX3" fmla="*/ 144016 w 3096344"/>
              <a:gd name="connsiteY3" fmla="*/ 1800200 h 1872208"/>
              <a:gd name="connsiteX4" fmla="*/ 0 w 3096344"/>
              <a:gd name="connsiteY4" fmla="*/ 0 h 1872208"/>
              <a:gd name="connsiteX0" fmla="*/ 0 w 2880320"/>
              <a:gd name="connsiteY0" fmla="*/ 0 h 1872208"/>
              <a:gd name="connsiteX1" fmla="*/ 2304256 w 2880320"/>
              <a:gd name="connsiteY1" fmla="*/ 288032 h 1872208"/>
              <a:gd name="connsiteX2" fmla="*/ 2880320 w 2880320"/>
              <a:gd name="connsiteY2" fmla="*/ 1872208 h 1872208"/>
              <a:gd name="connsiteX3" fmla="*/ 144016 w 2880320"/>
              <a:gd name="connsiteY3" fmla="*/ 1800200 h 1872208"/>
              <a:gd name="connsiteX4" fmla="*/ 0 w 2880320"/>
              <a:gd name="connsiteY4" fmla="*/ 0 h 1872208"/>
              <a:gd name="connsiteX0" fmla="*/ 0 w 2880320"/>
              <a:gd name="connsiteY0" fmla="*/ 216024 h 2088232"/>
              <a:gd name="connsiteX1" fmla="*/ 2448272 w 2880320"/>
              <a:gd name="connsiteY1" fmla="*/ 0 h 2088232"/>
              <a:gd name="connsiteX2" fmla="*/ 2880320 w 2880320"/>
              <a:gd name="connsiteY2" fmla="*/ 2088232 h 2088232"/>
              <a:gd name="connsiteX3" fmla="*/ 144016 w 2880320"/>
              <a:gd name="connsiteY3" fmla="*/ 2016224 h 2088232"/>
              <a:gd name="connsiteX4" fmla="*/ 0 w 2880320"/>
              <a:gd name="connsiteY4" fmla="*/ 216024 h 2088232"/>
              <a:gd name="connsiteX0" fmla="*/ 864096 w 2736304"/>
              <a:gd name="connsiteY0" fmla="*/ 792088 h 2088232"/>
              <a:gd name="connsiteX1" fmla="*/ 2304256 w 2736304"/>
              <a:gd name="connsiteY1" fmla="*/ 0 h 2088232"/>
              <a:gd name="connsiteX2" fmla="*/ 2736304 w 2736304"/>
              <a:gd name="connsiteY2" fmla="*/ 2088232 h 2088232"/>
              <a:gd name="connsiteX3" fmla="*/ 0 w 2736304"/>
              <a:gd name="connsiteY3" fmla="*/ 2016224 h 2088232"/>
              <a:gd name="connsiteX4" fmla="*/ 864096 w 2736304"/>
              <a:gd name="connsiteY4" fmla="*/ 792088 h 2088232"/>
              <a:gd name="connsiteX0" fmla="*/ 720080 w 2736304"/>
              <a:gd name="connsiteY0" fmla="*/ 720080 h 2088232"/>
              <a:gd name="connsiteX1" fmla="*/ 2304256 w 2736304"/>
              <a:gd name="connsiteY1" fmla="*/ 0 h 2088232"/>
              <a:gd name="connsiteX2" fmla="*/ 2736304 w 2736304"/>
              <a:gd name="connsiteY2" fmla="*/ 2088232 h 2088232"/>
              <a:gd name="connsiteX3" fmla="*/ 0 w 2736304"/>
              <a:gd name="connsiteY3" fmla="*/ 2016224 h 2088232"/>
              <a:gd name="connsiteX4" fmla="*/ 720080 w 2736304"/>
              <a:gd name="connsiteY4" fmla="*/ 720080 h 2088232"/>
              <a:gd name="connsiteX0" fmla="*/ 720080 w 2736304"/>
              <a:gd name="connsiteY0" fmla="*/ 720080 h 2016224"/>
              <a:gd name="connsiteX1" fmla="*/ 2304256 w 2736304"/>
              <a:gd name="connsiteY1" fmla="*/ 0 h 2016224"/>
              <a:gd name="connsiteX2" fmla="*/ 2736304 w 2736304"/>
              <a:gd name="connsiteY2" fmla="*/ 2016224 h 2016224"/>
              <a:gd name="connsiteX3" fmla="*/ 0 w 2736304"/>
              <a:gd name="connsiteY3" fmla="*/ 2016224 h 2016224"/>
              <a:gd name="connsiteX4" fmla="*/ 720080 w 2736304"/>
              <a:gd name="connsiteY4" fmla="*/ 720080 h 2016224"/>
              <a:gd name="connsiteX0" fmla="*/ 1512168 w 2736304"/>
              <a:gd name="connsiteY0" fmla="*/ 1296144 h 2016224"/>
              <a:gd name="connsiteX1" fmla="*/ 2304256 w 2736304"/>
              <a:gd name="connsiteY1" fmla="*/ 0 h 2016224"/>
              <a:gd name="connsiteX2" fmla="*/ 2736304 w 2736304"/>
              <a:gd name="connsiteY2" fmla="*/ 2016224 h 2016224"/>
              <a:gd name="connsiteX3" fmla="*/ 0 w 2736304"/>
              <a:gd name="connsiteY3" fmla="*/ 2016224 h 2016224"/>
              <a:gd name="connsiteX4" fmla="*/ 1512168 w 2736304"/>
              <a:gd name="connsiteY4" fmla="*/ 1296144 h 2016224"/>
              <a:gd name="connsiteX0" fmla="*/ 1944216 w 2736304"/>
              <a:gd name="connsiteY0" fmla="*/ 1512168 h 2016224"/>
              <a:gd name="connsiteX1" fmla="*/ 2304256 w 2736304"/>
              <a:gd name="connsiteY1" fmla="*/ 0 h 2016224"/>
              <a:gd name="connsiteX2" fmla="*/ 2736304 w 2736304"/>
              <a:gd name="connsiteY2" fmla="*/ 2016224 h 2016224"/>
              <a:gd name="connsiteX3" fmla="*/ 0 w 2736304"/>
              <a:gd name="connsiteY3" fmla="*/ 2016224 h 2016224"/>
              <a:gd name="connsiteX4" fmla="*/ 1944216 w 2736304"/>
              <a:gd name="connsiteY4" fmla="*/ 1512168 h 2016224"/>
              <a:gd name="connsiteX0" fmla="*/ 504056 w 2736304"/>
              <a:gd name="connsiteY0" fmla="*/ 360040 h 2016224"/>
              <a:gd name="connsiteX1" fmla="*/ 2304256 w 2736304"/>
              <a:gd name="connsiteY1" fmla="*/ 0 h 2016224"/>
              <a:gd name="connsiteX2" fmla="*/ 2736304 w 2736304"/>
              <a:gd name="connsiteY2" fmla="*/ 2016224 h 2016224"/>
              <a:gd name="connsiteX3" fmla="*/ 0 w 2736304"/>
              <a:gd name="connsiteY3" fmla="*/ 2016224 h 2016224"/>
              <a:gd name="connsiteX4" fmla="*/ 504056 w 2736304"/>
              <a:gd name="connsiteY4" fmla="*/ 360040 h 2016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6304" h="2016224">
                <a:moveTo>
                  <a:pt x="504056" y="360040"/>
                </a:moveTo>
                <a:lnTo>
                  <a:pt x="2304256" y="0"/>
                </a:lnTo>
                <a:lnTo>
                  <a:pt x="2736304" y="2016224"/>
                </a:lnTo>
                <a:lnTo>
                  <a:pt x="0" y="2016224"/>
                </a:lnTo>
                <a:lnTo>
                  <a:pt x="504056" y="36004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5445224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96336" y="5445224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88224" y="1916832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249289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427984" y="5445224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64288" y="3501008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499992" y="2132856"/>
            <a:ext cx="3257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835696" y="3645024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34" name="Oblouk 33"/>
          <p:cNvSpPr/>
          <p:nvPr/>
        </p:nvSpPr>
        <p:spPr>
          <a:xfrm>
            <a:off x="899752" y="4725304"/>
            <a:ext cx="1440000" cy="1440000"/>
          </a:xfrm>
          <a:prstGeom prst="arc">
            <a:avLst>
              <a:gd name="adj1" fmla="val 17661836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>
            <a:off x="6876256" y="4725144"/>
            <a:ext cx="1440000" cy="1440000"/>
          </a:xfrm>
          <a:prstGeom prst="arc">
            <a:avLst>
              <a:gd name="adj1" fmla="val 10777125"/>
              <a:gd name="adj2" fmla="val 1557699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louk 35"/>
          <p:cNvSpPr/>
          <p:nvPr/>
        </p:nvSpPr>
        <p:spPr>
          <a:xfrm>
            <a:off x="6012320" y="1628800"/>
            <a:ext cx="1440000" cy="1440000"/>
          </a:xfrm>
          <a:prstGeom prst="arc">
            <a:avLst>
              <a:gd name="adj1" fmla="val 4418082"/>
              <a:gd name="adj2" fmla="val 103442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louk 36"/>
          <p:cNvSpPr/>
          <p:nvPr/>
        </p:nvSpPr>
        <p:spPr>
          <a:xfrm>
            <a:off x="1979712" y="2205024"/>
            <a:ext cx="1440000" cy="1440000"/>
          </a:xfrm>
          <a:prstGeom prst="arc">
            <a:avLst>
              <a:gd name="adj1" fmla="val 21037415"/>
              <a:gd name="adj2" fmla="val 676717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/>
          <p:cNvSpPr txBox="1"/>
          <p:nvPr/>
        </p:nvSpPr>
        <p:spPr>
          <a:xfrm>
            <a:off x="1821916" y="4952781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078500" y="4952781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286412" y="2420888"/>
            <a:ext cx="333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758020" y="3008565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δ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4000" dirty="0" smtClean="0"/>
              <a:t>Narýsuj čtyřúhelník ABCD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a = 4 cm, b = 5 cm, d = 3 cm, </a:t>
            </a:r>
            <a:r>
              <a:rPr lang="el-GR" sz="3200" dirty="0" smtClean="0"/>
              <a:t>α</a:t>
            </a:r>
            <a:r>
              <a:rPr lang="cs-CZ" sz="3200" dirty="0" smtClean="0"/>
              <a:t> = 76°, </a:t>
            </a:r>
            <a:r>
              <a:rPr lang="el-GR" sz="3200" dirty="0" smtClean="0"/>
              <a:t>β</a:t>
            </a:r>
            <a:r>
              <a:rPr lang="cs-CZ" sz="3200" dirty="0" smtClean="0"/>
              <a:t> = 99°</a:t>
            </a:r>
            <a:endParaRPr lang="cs-CZ" sz="32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Náčrt</a:t>
            </a:r>
            <a:endParaRPr lang="cs-CZ" sz="32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Načrtneme  obrázek </a:t>
            </a:r>
            <a:r>
              <a:rPr lang="cs-CZ" dirty="0" smtClean="0"/>
              <a:t>                           a </a:t>
            </a:r>
            <a:r>
              <a:rPr lang="cs-CZ" dirty="0" smtClean="0"/>
              <a:t>vyznačíme barevně </a:t>
            </a:r>
            <a:r>
              <a:rPr lang="cs-CZ" dirty="0" smtClean="0"/>
              <a:t>                   známé </a:t>
            </a:r>
            <a:r>
              <a:rPr lang="cs-CZ" dirty="0" smtClean="0"/>
              <a:t>údaje.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0" name="Volný tvar 9"/>
          <p:cNvSpPr/>
          <p:nvPr/>
        </p:nvSpPr>
        <p:spPr>
          <a:xfrm>
            <a:off x="5004048" y="2852936"/>
            <a:ext cx="3312368" cy="2376264"/>
          </a:xfrm>
          <a:custGeom>
            <a:avLst/>
            <a:gdLst>
              <a:gd name="connsiteX0" fmla="*/ 0 w 4428000"/>
              <a:gd name="connsiteY0" fmla="*/ 2088232 h 2088232"/>
              <a:gd name="connsiteX1" fmla="*/ 1257951 w 4428000"/>
              <a:gd name="connsiteY1" fmla="*/ 0 h 2088232"/>
              <a:gd name="connsiteX2" fmla="*/ 4428000 w 4428000"/>
              <a:gd name="connsiteY2" fmla="*/ 0 h 2088232"/>
              <a:gd name="connsiteX3" fmla="*/ 3170049 w 4428000"/>
              <a:gd name="connsiteY3" fmla="*/ 2088232 h 2088232"/>
              <a:gd name="connsiteX4" fmla="*/ 0 w 4428000"/>
              <a:gd name="connsiteY4" fmla="*/ 2088232 h 2088232"/>
              <a:gd name="connsiteX0" fmla="*/ 0 w 4464496"/>
              <a:gd name="connsiteY0" fmla="*/ 2088232 h 2088232"/>
              <a:gd name="connsiteX1" fmla="*/ 1257951 w 4464496"/>
              <a:gd name="connsiteY1" fmla="*/ 0 h 2088232"/>
              <a:gd name="connsiteX2" fmla="*/ 4464496 w 4464496"/>
              <a:gd name="connsiteY2" fmla="*/ 0 h 2088232"/>
              <a:gd name="connsiteX3" fmla="*/ 3170049 w 4464496"/>
              <a:gd name="connsiteY3" fmla="*/ 2088232 h 2088232"/>
              <a:gd name="connsiteX4" fmla="*/ 0 w 4464496"/>
              <a:gd name="connsiteY4" fmla="*/ 2088232 h 2088232"/>
              <a:gd name="connsiteX0" fmla="*/ 0 w 4464496"/>
              <a:gd name="connsiteY0" fmla="*/ 2088232 h 2160240"/>
              <a:gd name="connsiteX1" fmla="*/ 1257951 w 4464496"/>
              <a:gd name="connsiteY1" fmla="*/ 0 h 2160240"/>
              <a:gd name="connsiteX2" fmla="*/ 4464496 w 4464496"/>
              <a:gd name="connsiteY2" fmla="*/ 0 h 2160240"/>
              <a:gd name="connsiteX3" fmla="*/ 4392488 w 4464496"/>
              <a:gd name="connsiteY3" fmla="*/ 2160240 h 2160240"/>
              <a:gd name="connsiteX4" fmla="*/ 0 w 4464496"/>
              <a:gd name="connsiteY4" fmla="*/ 2088232 h 2160240"/>
              <a:gd name="connsiteX0" fmla="*/ 0 w 4392488"/>
              <a:gd name="connsiteY0" fmla="*/ 2088232 h 2160240"/>
              <a:gd name="connsiteX1" fmla="*/ 1257951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160240"/>
              <a:gd name="connsiteX1" fmla="*/ 1152128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672408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456384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72008 w 3240360"/>
              <a:gd name="connsiteY0" fmla="*/ 2088232 h 2088232"/>
              <a:gd name="connsiteX1" fmla="*/ 0 w 3240360"/>
              <a:gd name="connsiteY1" fmla="*/ 0 h 2088232"/>
              <a:gd name="connsiteX2" fmla="*/ 2304256 w 3240360"/>
              <a:gd name="connsiteY2" fmla="*/ 0 h 2088232"/>
              <a:gd name="connsiteX3" fmla="*/ 3240360 w 3240360"/>
              <a:gd name="connsiteY3" fmla="*/ 2088232 h 2088232"/>
              <a:gd name="connsiteX4" fmla="*/ 72008 w 3240360"/>
              <a:gd name="connsiteY4" fmla="*/ 2088232 h 2088232"/>
              <a:gd name="connsiteX0" fmla="*/ 0 w 3744416"/>
              <a:gd name="connsiteY0" fmla="*/ 2016224 h 2088232"/>
              <a:gd name="connsiteX1" fmla="*/ 504056 w 3744416"/>
              <a:gd name="connsiteY1" fmla="*/ 0 h 2088232"/>
              <a:gd name="connsiteX2" fmla="*/ 2808312 w 3744416"/>
              <a:gd name="connsiteY2" fmla="*/ 0 h 2088232"/>
              <a:gd name="connsiteX3" fmla="*/ 3744416 w 3744416"/>
              <a:gd name="connsiteY3" fmla="*/ 2088232 h 2088232"/>
              <a:gd name="connsiteX4" fmla="*/ 0 w 3744416"/>
              <a:gd name="connsiteY4" fmla="*/ 2016224 h 2088232"/>
              <a:gd name="connsiteX0" fmla="*/ 0 w 3744416"/>
              <a:gd name="connsiteY0" fmla="*/ 2304256 h 2376264"/>
              <a:gd name="connsiteX1" fmla="*/ 504056 w 3744416"/>
              <a:gd name="connsiteY1" fmla="*/ 28803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864096 w 3744416"/>
              <a:gd name="connsiteY1" fmla="*/ 720080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1296144 w 3744416"/>
              <a:gd name="connsiteY1" fmla="*/ 864096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04256 h 2376264"/>
              <a:gd name="connsiteX1" fmla="*/ 1296144 w 3744416"/>
              <a:gd name="connsiteY1" fmla="*/ 64807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04256 h 2376264"/>
              <a:gd name="connsiteX0" fmla="*/ 0 w 3744416"/>
              <a:gd name="connsiteY0" fmla="*/ 2376264 h 2376264"/>
              <a:gd name="connsiteX1" fmla="*/ 1296144 w 3744416"/>
              <a:gd name="connsiteY1" fmla="*/ 648072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76264 h 2376264"/>
              <a:gd name="connsiteX0" fmla="*/ 0 w 3744416"/>
              <a:gd name="connsiteY0" fmla="*/ 2376264 h 2376264"/>
              <a:gd name="connsiteX1" fmla="*/ 1008112 w 3744416"/>
              <a:gd name="connsiteY1" fmla="*/ 720080 h 2376264"/>
              <a:gd name="connsiteX2" fmla="*/ 3312368 w 3744416"/>
              <a:gd name="connsiteY2" fmla="*/ 0 h 2376264"/>
              <a:gd name="connsiteX3" fmla="*/ 3744416 w 3744416"/>
              <a:gd name="connsiteY3" fmla="*/ 2376264 h 2376264"/>
              <a:gd name="connsiteX4" fmla="*/ 0 w 3744416"/>
              <a:gd name="connsiteY4" fmla="*/ 2376264 h 2376264"/>
              <a:gd name="connsiteX0" fmla="*/ 0 w 3312368"/>
              <a:gd name="connsiteY0" fmla="*/ 2376264 h 2376264"/>
              <a:gd name="connsiteX1" fmla="*/ 1008112 w 3312368"/>
              <a:gd name="connsiteY1" fmla="*/ 720080 h 2376264"/>
              <a:gd name="connsiteX2" fmla="*/ 3312368 w 3312368"/>
              <a:gd name="connsiteY2" fmla="*/ 0 h 2376264"/>
              <a:gd name="connsiteX3" fmla="*/ 2880320 w 3312368"/>
              <a:gd name="connsiteY3" fmla="*/ 2376264 h 2376264"/>
              <a:gd name="connsiteX4" fmla="*/ 0 w 3312368"/>
              <a:gd name="connsiteY4" fmla="*/ 2376264 h 237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2368" h="2376264">
                <a:moveTo>
                  <a:pt x="0" y="2376264"/>
                </a:moveTo>
                <a:lnTo>
                  <a:pt x="1008112" y="720080"/>
                </a:lnTo>
                <a:lnTo>
                  <a:pt x="3312368" y="0"/>
                </a:lnTo>
                <a:lnTo>
                  <a:pt x="2880320" y="2376264"/>
                </a:lnTo>
                <a:lnTo>
                  <a:pt x="0" y="2376264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>
            <a:stCxn id="10" idx="0"/>
            <a:endCxn id="10" idx="3"/>
          </p:cNvCxnSpPr>
          <p:nvPr/>
        </p:nvCxnSpPr>
        <p:spPr>
          <a:xfrm>
            <a:off x="5004048" y="5229200"/>
            <a:ext cx="28803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4788024" y="516880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812360" y="516880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8227422" y="2420888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707142" y="3152581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084168" y="5168805"/>
            <a:ext cx="8557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4 cm</a:t>
            </a:r>
            <a:endParaRPr lang="cs-CZ" sz="2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100392" y="3944669"/>
            <a:ext cx="8629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5 cm</a:t>
            </a:r>
            <a:endParaRPr lang="cs-CZ" sz="2600" dirty="0"/>
          </a:p>
        </p:txBody>
      </p:sp>
      <p:cxnSp>
        <p:nvCxnSpPr>
          <p:cNvPr id="19" name="Přímá spojovací čára 18"/>
          <p:cNvCxnSpPr>
            <a:stCxn id="10" idx="2"/>
            <a:endCxn id="10" idx="3"/>
          </p:cNvCxnSpPr>
          <p:nvPr/>
        </p:nvCxnSpPr>
        <p:spPr>
          <a:xfrm flipH="1">
            <a:off x="7884368" y="2852936"/>
            <a:ext cx="432048" cy="23762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>
            <a:stCxn id="10" idx="1"/>
            <a:endCxn id="10" idx="0"/>
          </p:cNvCxnSpPr>
          <p:nvPr/>
        </p:nvCxnSpPr>
        <p:spPr>
          <a:xfrm flipH="1">
            <a:off x="5004048" y="3573016"/>
            <a:ext cx="1008112" cy="16561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7308304" y="4725144"/>
            <a:ext cx="12198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99°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076056" y="4808765"/>
            <a:ext cx="6835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76°</a:t>
            </a:r>
            <a:endParaRPr lang="cs-CZ" sz="26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4788024" y="3944669"/>
            <a:ext cx="8629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3 cm</a:t>
            </a:r>
            <a:endParaRPr lang="cs-CZ" sz="2600" dirty="0"/>
          </a:p>
        </p:txBody>
      </p:sp>
      <p:sp>
        <p:nvSpPr>
          <p:cNvPr id="23" name="Oblouk 22"/>
          <p:cNvSpPr/>
          <p:nvPr/>
        </p:nvSpPr>
        <p:spPr>
          <a:xfrm>
            <a:off x="4284128" y="4509120"/>
            <a:ext cx="1440000" cy="1440000"/>
          </a:xfrm>
          <a:prstGeom prst="arc">
            <a:avLst>
              <a:gd name="adj1" fmla="val 18065956"/>
              <a:gd name="adj2" fmla="val 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louk 33"/>
          <p:cNvSpPr/>
          <p:nvPr/>
        </p:nvSpPr>
        <p:spPr>
          <a:xfrm>
            <a:off x="7164288" y="4509120"/>
            <a:ext cx="1440000" cy="1440000"/>
          </a:xfrm>
          <a:prstGeom prst="arc">
            <a:avLst>
              <a:gd name="adj1" fmla="val 10875089"/>
              <a:gd name="adj2" fmla="val 1680900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8" grpId="0"/>
      <p:bldP spid="29" grpId="0"/>
      <p:bldP spid="30" grpId="0"/>
      <p:bldP spid="31" grpId="0"/>
      <p:bldP spid="32" grpId="0"/>
      <p:bldP spid="33" grpId="0"/>
      <p:bldP spid="35" grpId="0"/>
      <p:bldP spid="38" grpId="0"/>
      <p:bldP spid="44" grpId="0"/>
      <p:bldP spid="23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Rozbor	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Promyslet si, jak postupovat u konstrukce.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Zápis konstrukce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88626" y="2174875"/>
            <a:ext cx="3926778" cy="3951288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cs-CZ" sz="2600" dirty="0" smtClean="0"/>
              <a:t>AB; │AB│ = 4 cm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∢BAX; │∢BAX│ = 76°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k; </a:t>
            </a:r>
            <a:r>
              <a:rPr lang="cs-CZ" sz="2600" dirty="0" err="1" smtClean="0"/>
              <a:t>k</a:t>
            </a:r>
            <a:r>
              <a:rPr lang="cs-CZ" sz="2600" dirty="0" smtClean="0"/>
              <a:t>(A; 3 cm) </a:t>
            </a:r>
          </a:p>
          <a:p>
            <a:pPr marL="457200" indent="-457200">
              <a:buAutoNum type="arabicPeriod"/>
            </a:pPr>
            <a:r>
              <a:rPr lang="cs-CZ" sz="2600" dirty="0" smtClean="0">
                <a:sym typeface="Symbol" pitchFamily="18" charset="2"/>
              </a:rPr>
              <a:t>D; </a:t>
            </a:r>
            <a:r>
              <a:rPr lang="cs-CZ" sz="2600" dirty="0" err="1" smtClean="0">
                <a:sym typeface="Symbol" pitchFamily="18" charset="2"/>
              </a:rPr>
              <a:t>D</a:t>
            </a:r>
            <a:r>
              <a:rPr lang="cs-CZ" sz="2600" dirty="0" smtClean="0">
                <a:sym typeface="Symbol" pitchFamily="18" charset="2"/>
              </a:rPr>
              <a:t>  </a:t>
            </a:r>
            <a:r>
              <a:rPr lang="cs-CZ" sz="2600" dirty="0" smtClean="0"/>
              <a:t>k</a:t>
            </a:r>
            <a:r>
              <a:rPr lang="cs-CZ" sz="2600" dirty="0" smtClean="0">
                <a:sym typeface="Symbol" pitchFamily="18" charset="2"/>
              </a:rPr>
              <a:t>        AX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 smtClean="0"/>
              <a:t>∢ABY; │∢ABY│ = 99°,</a:t>
            </a:r>
            <a:br>
              <a:rPr lang="cs-CZ" sz="2600" dirty="0" smtClean="0"/>
            </a:br>
            <a:r>
              <a:rPr lang="cs-CZ" sz="2600" dirty="0" smtClean="0"/>
              <a:t>Y </a:t>
            </a:r>
            <a:r>
              <a:rPr lang="cs-CZ" sz="2600" dirty="0" smtClean="0">
                <a:sym typeface="Symbol" pitchFamily="18" charset="2"/>
              </a:rPr>
              <a:t>       ABX</a:t>
            </a:r>
            <a:endParaRPr lang="cs-CZ" sz="2600" baseline="-25000" dirty="0" smtClean="0"/>
          </a:p>
          <a:p>
            <a:pPr marL="457200" indent="-457200">
              <a:buAutoNum type="arabicPeriod"/>
            </a:pPr>
            <a:r>
              <a:rPr lang="cs-CZ" sz="2600" dirty="0" smtClean="0"/>
              <a:t>h; </a:t>
            </a:r>
            <a:r>
              <a:rPr lang="cs-CZ" sz="2600" dirty="0" err="1" smtClean="0"/>
              <a:t>h</a:t>
            </a:r>
            <a:r>
              <a:rPr lang="cs-CZ" sz="2600" dirty="0" smtClean="0"/>
              <a:t>(B; 5 cm) </a:t>
            </a:r>
            <a:r>
              <a:rPr lang="cs-CZ" sz="2600" dirty="0" smtClean="0">
                <a:sym typeface="Symbol" pitchFamily="18" charset="2"/>
              </a:rPr>
              <a:t> </a:t>
            </a:r>
            <a:endParaRPr lang="cs-CZ" sz="2600" dirty="0" smtClean="0"/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 smtClean="0">
                <a:sym typeface="Symbol" pitchFamily="18" charset="2"/>
              </a:rPr>
              <a:t>C; </a:t>
            </a:r>
            <a:r>
              <a:rPr lang="cs-CZ" sz="2600" dirty="0" err="1" smtClean="0">
                <a:sym typeface="Symbol" pitchFamily="18" charset="2"/>
              </a:rPr>
              <a:t>C</a:t>
            </a:r>
            <a:r>
              <a:rPr lang="cs-CZ" sz="2600" dirty="0" smtClean="0">
                <a:sym typeface="Symbol" pitchFamily="18" charset="2"/>
              </a:rPr>
              <a:t>  </a:t>
            </a:r>
            <a:r>
              <a:rPr lang="cs-CZ" sz="2600" dirty="0" smtClean="0"/>
              <a:t>h</a:t>
            </a:r>
            <a:r>
              <a:rPr lang="cs-CZ" sz="2600" dirty="0" smtClean="0">
                <a:sym typeface="Symbol" pitchFamily="18" charset="2"/>
              </a:rPr>
              <a:t> </a:t>
            </a:r>
            <a:r>
              <a:rPr lang="cs-CZ" sz="2600" b="1" dirty="0" smtClean="0">
                <a:sym typeface="Symbol" pitchFamily="18" charset="2"/>
              </a:rPr>
              <a:t>       </a:t>
            </a:r>
            <a:r>
              <a:rPr lang="cs-CZ" sz="2600" dirty="0" smtClean="0"/>
              <a:t>BY</a:t>
            </a:r>
            <a:endParaRPr lang="cs-CZ" sz="2600" dirty="0" smtClean="0">
              <a:sym typeface="Symbol" pitchFamily="18" charset="2"/>
            </a:endParaRPr>
          </a:p>
          <a:p>
            <a:pPr marL="457200" indent="-457200">
              <a:buAutoNum type="arabicPeriod"/>
            </a:pPr>
            <a:r>
              <a:rPr lang="cs-CZ" sz="2600" dirty="0" smtClean="0"/>
              <a:t>čtyřúhelník ABCD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3707904" y="4221088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5 cm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619672" y="5528845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4 cm</a:t>
            </a:r>
            <a:endParaRPr lang="cs-CZ" sz="2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23528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402886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331640" y="344061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čtyřúhelník ABCD</a:t>
            </a:r>
            <a:br>
              <a:rPr lang="cs-CZ" dirty="0" smtClean="0"/>
            </a:br>
            <a:r>
              <a:rPr lang="cs-CZ" sz="3600" dirty="0" smtClean="0"/>
              <a:t>a = 4 cm, b = 5 cm, d = 3 cm, </a:t>
            </a:r>
            <a:r>
              <a:rPr lang="el-GR" sz="3600" dirty="0" smtClean="0"/>
              <a:t>α</a:t>
            </a:r>
            <a:r>
              <a:rPr lang="cs-CZ" sz="3600" dirty="0" smtClean="0"/>
              <a:t> = 76°, </a:t>
            </a:r>
            <a:r>
              <a:rPr lang="el-GR" sz="3600" dirty="0" smtClean="0"/>
              <a:t>β</a:t>
            </a:r>
            <a:r>
              <a:rPr lang="cs-CZ" sz="3600" dirty="0" smtClean="0"/>
              <a:t> = 99°</a:t>
            </a:r>
            <a:endParaRPr lang="cs-CZ" sz="36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059832" y="2864549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h</a:t>
            </a:r>
            <a:endParaRPr lang="cs-CZ" sz="2600" baseline="-250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467544" y="4221088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3 cm</a:t>
            </a:r>
            <a:endParaRPr lang="cs-CZ" sz="2600" dirty="0"/>
          </a:p>
        </p:txBody>
      </p:sp>
      <p:cxnSp>
        <p:nvCxnSpPr>
          <p:cNvPr id="30" name="Přímá spojovací čára 29"/>
          <p:cNvCxnSpPr/>
          <p:nvPr/>
        </p:nvCxnSpPr>
        <p:spPr>
          <a:xfrm flipH="1">
            <a:off x="611560" y="3933056"/>
            <a:ext cx="1008112" cy="16561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683568" y="5168805"/>
            <a:ext cx="6480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76°</a:t>
            </a:r>
            <a:endParaRPr lang="cs-CZ" sz="26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83568" y="3656637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sp>
        <p:nvSpPr>
          <p:cNvPr id="32" name="Oblouk 31"/>
          <p:cNvSpPr/>
          <p:nvPr/>
        </p:nvSpPr>
        <p:spPr>
          <a:xfrm>
            <a:off x="-108520" y="4869320"/>
            <a:ext cx="1440000" cy="1440000"/>
          </a:xfrm>
          <a:prstGeom prst="arc">
            <a:avLst>
              <a:gd name="adj1" fmla="val 18065956"/>
              <a:gd name="adj2" fmla="val 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1" name="Přímá spojovací čára 50"/>
          <p:cNvCxnSpPr/>
          <p:nvPr/>
        </p:nvCxnSpPr>
        <p:spPr>
          <a:xfrm flipV="1">
            <a:off x="1619672" y="3212976"/>
            <a:ext cx="432048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1907704" y="3284984"/>
            <a:ext cx="144016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1619672" y="2864549"/>
            <a:ext cx="35779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67" name="Přímá spojovací čára 66"/>
          <p:cNvCxnSpPr/>
          <p:nvPr/>
        </p:nvCxnSpPr>
        <p:spPr>
          <a:xfrm>
            <a:off x="6876256" y="371703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šipka 67"/>
          <p:cNvCxnSpPr/>
          <p:nvPr/>
        </p:nvCxnSpPr>
        <p:spPr>
          <a:xfrm>
            <a:off x="6876256" y="386104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611560" y="5589240"/>
            <a:ext cx="28803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flipH="1">
            <a:off x="3491880" y="3212976"/>
            <a:ext cx="432048" cy="23762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blouk 46"/>
          <p:cNvSpPr/>
          <p:nvPr/>
        </p:nvSpPr>
        <p:spPr>
          <a:xfrm>
            <a:off x="2771800" y="4869320"/>
            <a:ext cx="1440000" cy="1440000"/>
          </a:xfrm>
          <a:prstGeom prst="arc">
            <a:avLst>
              <a:gd name="adj1" fmla="val 10875089"/>
              <a:gd name="adj2" fmla="val 16809006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TextovéPole 51"/>
          <p:cNvSpPr txBox="1"/>
          <p:nvPr/>
        </p:nvSpPr>
        <p:spPr>
          <a:xfrm>
            <a:off x="2920054" y="5096797"/>
            <a:ext cx="6438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99°</a:t>
            </a:r>
            <a:endParaRPr lang="cs-CZ" sz="2600" dirty="0"/>
          </a:p>
        </p:txBody>
      </p:sp>
      <p:cxnSp>
        <p:nvCxnSpPr>
          <p:cNvPr id="54" name="Přímá spojovací čára 53"/>
          <p:cNvCxnSpPr/>
          <p:nvPr/>
        </p:nvCxnSpPr>
        <p:spPr>
          <a:xfrm flipV="1">
            <a:off x="1619672" y="3212976"/>
            <a:ext cx="2304256" cy="72008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ovéPole 60"/>
          <p:cNvSpPr txBox="1"/>
          <p:nvPr/>
        </p:nvSpPr>
        <p:spPr>
          <a:xfrm>
            <a:off x="3906942" y="285293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cxnSp>
        <p:nvCxnSpPr>
          <p:cNvPr id="62" name="Přímá spojovací čára 61"/>
          <p:cNvCxnSpPr/>
          <p:nvPr/>
        </p:nvCxnSpPr>
        <p:spPr>
          <a:xfrm flipV="1">
            <a:off x="3923928" y="2492896"/>
            <a:ext cx="144016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ovéPole 70"/>
          <p:cNvSpPr txBox="1"/>
          <p:nvPr/>
        </p:nvSpPr>
        <p:spPr>
          <a:xfrm>
            <a:off x="3635896" y="2576517"/>
            <a:ext cx="34657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cxnSp>
        <p:nvCxnSpPr>
          <p:cNvPr id="72" name="Přímá spojovací čára 71"/>
          <p:cNvCxnSpPr/>
          <p:nvPr/>
        </p:nvCxnSpPr>
        <p:spPr>
          <a:xfrm>
            <a:off x="3923928" y="2852936"/>
            <a:ext cx="144016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ovací čára 81"/>
          <p:cNvCxnSpPr/>
          <p:nvPr/>
        </p:nvCxnSpPr>
        <p:spPr>
          <a:xfrm>
            <a:off x="6876256" y="551723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šipka 82"/>
          <p:cNvCxnSpPr/>
          <p:nvPr/>
        </p:nvCxnSpPr>
        <p:spPr>
          <a:xfrm>
            <a:off x="6876256" y="566124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Oblouk 83"/>
          <p:cNvSpPr/>
          <p:nvPr/>
        </p:nvSpPr>
        <p:spPr>
          <a:xfrm>
            <a:off x="-1044224" y="3717432"/>
            <a:ext cx="3600000" cy="3600000"/>
          </a:xfrm>
          <a:prstGeom prst="arc">
            <a:avLst>
              <a:gd name="adj1" fmla="val 16200000"/>
              <a:gd name="adj2" fmla="val 1887721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louk 84"/>
          <p:cNvSpPr/>
          <p:nvPr/>
        </p:nvSpPr>
        <p:spPr>
          <a:xfrm>
            <a:off x="1440192" y="3212976"/>
            <a:ext cx="4860000" cy="4860000"/>
          </a:xfrm>
          <a:prstGeom prst="arc">
            <a:avLst>
              <a:gd name="adj1" fmla="val 15071292"/>
              <a:gd name="adj2" fmla="val 1677638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ovací šipka 35"/>
          <p:cNvCxnSpPr/>
          <p:nvPr/>
        </p:nvCxnSpPr>
        <p:spPr>
          <a:xfrm>
            <a:off x="5940152" y="4725144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5940152" y="4581128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0" grpId="0"/>
      <p:bldP spid="45" grpId="0"/>
      <p:bldP spid="59" grpId="0"/>
      <p:bldP spid="71" grpId="0"/>
      <p:bldP spid="84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762872" cy="63976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Konstrukce podle zápisu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32048" y="2132856"/>
            <a:ext cx="4711456" cy="3951288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cs-CZ" sz="2800" dirty="0" smtClean="0"/>
              <a:t>AB; │AB│ = 4 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∢BAX; │∢BAX│ = 76°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k; </a:t>
            </a:r>
            <a:r>
              <a:rPr lang="cs-CZ" sz="2800" dirty="0" err="1" smtClean="0"/>
              <a:t>k</a:t>
            </a:r>
            <a:r>
              <a:rPr lang="cs-CZ" sz="2800" dirty="0" smtClean="0"/>
              <a:t>(A; 3 cm) </a:t>
            </a:r>
          </a:p>
          <a:p>
            <a:pPr marL="457200" indent="-457200">
              <a:buAutoNum type="arabicPeriod"/>
            </a:pPr>
            <a:r>
              <a:rPr lang="cs-CZ" sz="2800" dirty="0" smtClean="0">
                <a:sym typeface="Symbol" pitchFamily="18" charset="2"/>
              </a:rPr>
              <a:t>D; </a:t>
            </a:r>
            <a:r>
              <a:rPr lang="cs-CZ" sz="2800" dirty="0" err="1" smtClean="0">
                <a:sym typeface="Symbol" pitchFamily="18" charset="2"/>
              </a:rPr>
              <a:t>D</a:t>
            </a:r>
            <a:r>
              <a:rPr lang="cs-CZ" sz="2800" dirty="0" smtClean="0">
                <a:sym typeface="Symbol" pitchFamily="18" charset="2"/>
              </a:rPr>
              <a:t>  </a:t>
            </a:r>
            <a:r>
              <a:rPr lang="cs-CZ" sz="2800" dirty="0" smtClean="0"/>
              <a:t>k</a:t>
            </a:r>
            <a:r>
              <a:rPr lang="cs-CZ" sz="2800" dirty="0" smtClean="0">
                <a:sym typeface="Symbol" pitchFamily="18" charset="2"/>
              </a:rPr>
              <a:t>        AX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800" dirty="0" smtClean="0"/>
              <a:t>∢ABY; │∢ABY│ = 99°,</a:t>
            </a:r>
            <a:br>
              <a:rPr lang="cs-CZ" sz="2800" dirty="0" smtClean="0"/>
            </a:br>
            <a:r>
              <a:rPr lang="cs-CZ" sz="2800" dirty="0" smtClean="0"/>
              <a:t> Y </a:t>
            </a:r>
            <a:r>
              <a:rPr lang="cs-CZ" sz="2800" dirty="0" smtClean="0">
                <a:sym typeface="Symbol" pitchFamily="18" charset="2"/>
              </a:rPr>
              <a:t>       ABX</a:t>
            </a:r>
            <a:endParaRPr lang="cs-CZ" sz="2800" baseline="-25000" dirty="0" smtClean="0"/>
          </a:p>
          <a:p>
            <a:pPr marL="457200" indent="-457200">
              <a:buAutoNum type="arabicPeriod"/>
            </a:pPr>
            <a:r>
              <a:rPr lang="cs-CZ" sz="2800" dirty="0" smtClean="0"/>
              <a:t>h; </a:t>
            </a:r>
            <a:r>
              <a:rPr lang="cs-CZ" sz="2800" dirty="0" err="1" smtClean="0"/>
              <a:t>h</a:t>
            </a:r>
            <a:r>
              <a:rPr lang="cs-CZ" sz="2800" dirty="0" smtClean="0"/>
              <a:t>(B; 5 cm) </a:t>
            </a:r>
            <a:r>
              <a:rPr lang="cs-CZ" sz="2800" dirty="0" smtClean="0">
                <a:sym typeface="Symbol" pitchFamily="18" charset="2"/>
              </a:rPr>
              <a:t> </a:t>
            </a:r>
            <a:endParaRPr lang="cs-CZ" sz="2800" dirty="0" smtClean="0"/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800" dirty="0" smtClean="0">
                <a:sym typeface="Symbol" pitchFamily="18" charset="2"/>
              </a:rPr>
              <a:t>C; </a:t>
            </a:r>
            <a:r>
              <a:rPr lang="cs-CZ" sz="2800" dirty="0" err="1" smtClean="0">
                <a:sym typeface="Symbol" pitchFamily="18" charset="2"/>
              </a:rPr>
              <a:t>C</a:t>
            </a:r>
            <a:r>
              <a:rPr lang="cs-CZ" sz="2800" dirty="0" smtClean="0">
                <a:sym typeface="Symbol" pitchFamily="18" charset="2"/>
              </a:rPr>
              <a:t>  </a:t>
            </a:r>
            <a:r>
              <a:rPr lang="cs-CZ" sz="2800" dirty="0" smtClean="0"/>
              <a:t>h</a:t>
            </a:r>
            <a:r>
              <a:rPr lang="cs-CZ" sz="2800" dirty="0" smtClean="0">
                <a:sym typeface="Symbol" pitchFamily="18" charset="2"/>
              </a:rPr>
              <a:t> </a:t>
            </a:r>
            <a:r>
              <a:rPr lang="cs-CZ" sz="2800" b="1" dirty="0" smtClean="0">
                <a:sym typeface="Symbol" pitchFamily="18" charset="2"/>
              </a:rPr>
              <a:t>       </a:t>
            </a:r>
            <a:r>
              <a:rPr lang="cs-CZ" sz="2800" dirty="0" smtClean="0"/>
              <a:t>BY</a:t>
            </a:r>
            <a:endParaRPr lang="cs-CZ" sz="2800" dirty="0" smtClean="0">
              <a:sym typeface="Symbol" pitchFamily="18" charset="2"/>
            </a:endParaRPr>
          </a:p>
          <a:p>
            <a:pPr marL="457200" indent="-457200">
              <a:buAutoNum type="arabicPeriod"/>
            </a:pPr>
            <a:r>
              <a:rPr lang="cs-CZ" sz="2800" dirty="0" smtClean="0"/>
              <a:t>čtyřúhelník ABCD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572000" y="5445224"/>
            <a:ext cx="4320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740352" y="5445224"/>
            <a:ext cx="360040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788024" y="321297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4000" dirty="0" smtClean="0"/>
              <a:t>Narýsuj čtyřúhelník ABCD</a:t>
            </a:r>
            <a:br>
              <a:rPr lang="cs-CZ" sz="4000" dirty="0" smtClean="0"/>
            </a:br>
            <a:r>
              <a:rPr lang="cs-CZ" sz="3200" dirty="0" smtClean="0"/>
              <a:t>a = 4 cm, b = 5 cm, d = 3 cm, </a:t>
            </a:r>
            <a:r>
              <a:rPr lang="el-GR" sz="3200" dirty="0" smtClean="0"/>
              <a:t>α</a:t>
            </a:r>
            <a:r>
              <a:rPr lang="cs-CZ" sz="3200" dirty="0" smtClean="0"/>
              <a:t> = 76°, </a:t>
            </a:r>
            <a:r>
              <a:rPr lang="el-GR" sz="3200" dirty="0" smtClean="0"/>
              <a:t>β</a:t>
            </a:r>
            <a:r>
              <a:rPr lang="cs-CZ" sz="3200" dirty="0" smtClean="0"/>
              <a:t> = 99°</a:t>
            </a:r>
            <a:endParaRPr lang="cs-CZ" sz="3200" dirty="0"/>
          </a:p>
        </p:txBody>
      </p:sp>
      <p:sp>
        <p:nvSpPr>
          <p:cNvPr id="49" name="Oblouk 48"/>
          <p:cNvSpPr/>
          <p:nvPr/>
        </p:nvSpPr>
        <p:spPr>
          <a:xfrm>
            <a:off x="5508104" y="2178000"/>
            <a:ext cx="4680000" cy="4680000"/>
          </a:xfrm>
          <a:prstGeom prst="arc">
            <a:avLst>
              <a:gd name="adj1" fmla="val 15664137"/>
              <a:gd name="adj2" fmla="val 1779489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7867382" y="1772816"/>
            <a:ext cx="5210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4499992" y="5445224"/>
            <a:ext cx="3600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Volný tvar 50"/>
          <p:cNvSpPr/>
          <p:nvPr/>
        </p:nvSpPr>
        <p:spPr>
          <a:xfrm>
            <a:off x="4644008" y="5370653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7812360" y="5373216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8604448" y="2348880"/>
            <a:ext cx="504056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h</a:t>
            </a:r>
            <a:endParaRPr lang="cs-CZ" sz="2600" baseline="-25000" dirty="0"/>
          </a:p>
        </p:txBody>
      </p:sp>
      <p:sp>
        <p:nvSpPr>
          <p:cNvPr id="41" name="Oblouk 40"/>
          <p:cNvSpPr/>
          <p:nvPr/>
        </p:nvSpPr>
        <p:spPr>
          <a:xfrm>
            <a:off x="1836176" y="3501008"/>
            <a:ext cx="4320000" cy="3132000"/>
          </a:xfrm>
          <a:prstGeom prst="arc">
            <a:avLst>
              <a:gd name="adj1" fmla="val 16515777"/>
              <a:gd name="adj2" fmla="val 1964204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ovéPole 43"/>
          <p:cNvSpPr txBox="1"/>
          <p:nvPr/>
        </p:nvSpPr>
        <p:spPr>
          <a:xfrm>
            <a:off x="4067944" y="3080573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cxnSp>
        <p:nvCxnSpPr>
          <p:cNvPr id="52" name="Přímá spojovací čára 51"/>
          <p:cNvCxnSpPr/>
          <p:nvPr/>
        </p:nvCxnSpPr>
        <p:spPr>
          <a:xfrm flipV="1">
            <a:off x="7740352" y="1700808"/>
            <a:ext cx="504056" cy="43204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flipH="1">
            <a:off x="4355976" y="1916832"/>
            <a:ext cx="4392488" cy="21602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 flipV="1">
            <a:off x="4499992" y="2492896"/>
            <a:ext cx="864096" cy="35283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5220072" y="2564904"/>
            <a:ext cx="288032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934290" y="2288485"/>
            <a:ext cx="35779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35" name="Přímá spojovací čára 34"/>
          <p:cNvCxnSpPr/>
          <p:nvPr/>
        </p:nvCxnSpPr>
        <p:spPr>
          <a:xfrm>
            <a:off x="2555776" y="3501008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>
            <a:off x="2555776" y="3645024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2483768" y="515719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2483768" y="530120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8100392" y="1772816"/>
            <a:ext cx="288032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8172400" y="1424389"/>
            <a:ext cx="34657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sp>
        <p:nvSpPr>
          <p:cNvPr id="71" name="Volný tvar 70"/>
          <p:cNvSpPr/>
          <p:nvPr/>
        </p:nvSpPr>
        <p:spPr>
          <a:xfrm>
            <a:off x="4644008" y="2204864"/>
            <a:ext cx="3528392" cy="3240360"/>
          </a:xfrm>
          <a:custGeom>
            <a:avLst/>
            <a:gdLst>
              <a:gd name="connsiteX0" fmla="*/ 0 w 3096344"/>
              <a:gd name="connsiteY0" fmla="*/ 2520280 h 2520280"/>
              <a:gd name="connsiteX1" fmla="*/ 630070 w 3096344"/>
              <a:gd name="connsiteY1" fmla="*/ 0 h 2520280"/>
              <a:gd name="connsiteX2" fmla="*/ 2466274 w 3096344"/>
              <a:gd name="connsiteY2" fmla="*/ 0 h 2520280"/>
              <a:gd name="connsiteX3" fmla="*/ 3096344 w 3096344"/>
              <a:gd name="connsiteY3" fmla="*/ 2520280 h 2520280"/>
              <a:gd name="connsiteX4" fmla="*/ 0 w 3096344"/>
              <a:gd name="connsiteY4" fmla="*/ 2520280 h 2520280"/>
              <a:gd name="connsiteX0" fmla="*/ 0 w 3168352"/>
              <a:gd name="connsiteY0" fmla="*/ 2520280 h 2520280"/>
              <a:gd name="connsiteX1" fmla="*/ 702078 w 3168352"/>
              <a:gd name="connsiteY1" fmla="*/ 0 h 2520280"/>
              <a:gd name="connsiteX2" fmla="*/ 2538282 w 3168352"/>
              <a:gd name="connsiteY2" fmla="*/ 0 h 2520280"/>
              <a:gd name="connsiteX3" fmla="*/ 3168352 w 3168352"/>
              <a:gd name="connsiteY3" fmla="*/ 2520280 h 2520280"/>
              <a:gd name="connsiteX4" fmla="*/ 0 w 3168352"/>
              <a:gd name="connsiteY4" fmla="*/ 2520280 h 2520280"/>
              <a:gd name="connsiteX0" fmla="*/ 0 w 3528392"/>
              <a:gd name="connsiteY0" fmla="*/ 3240360 h 3240360"/>
              <a:gd name="connsiteX1" fmla="*/ 702078 w 3528392"/>
              <a:gd name="connsiteY1" fmla="*/ 720080 h 3240360"/>
              <a:gd name="connsiteX2" fmla="*/ 3528392 w 3528392"/>
              <a:gd name="connsiteY2" fmla="*/ 0 h 3240360"/>
              <a:gd name="connsiteX3" fmla="*/ 3168352 w 3528392"/>
              <a:gd name="connsiteY3" fmla="*/ 3240360 h 3240360"/>
              <a:gd name="connsiteX4" fmla="*/ 0 w 3528392"/>
              <a:gd name="connsiteY4" fmla="*/ 3240360 h 3240360"/>
              <a:gd name="connsiteX0" fmla="*/ 0 w 3528392"/>
              <a:gd name="connsiteY0" fmla="*/ 3240360 h 3240360"/>
              <a:gd name="connsiteX1" fmla="*/ 432048 w 3528392"/>
              <a:gd name="connsiteY1" fmla="*/ 1512168 h 3240360"/>
              <a:gd name="connsiteX2" fmla="*/ 3528392 w 3528392"/>
              <a:gd name="connsiteY2" fmla="*/ 0 h 3240360"/>
              <a:gd name="connsiteX3" fmla="*/ 3168352 w 3528392"/>
              <a:gd name="connsiteY3" fmla="*/ 3240360 h 3240360"/>
              <a:gd name="connsiteX4" fmla="*/ 0 w 3528392"/>
              <a:gd name="connsiteY4" fmla="*/ 3240360 h 3240360"/>
              <a:gd name="connsiteX0" fmla="*/ 0 w 3528392"/>
              <a:gd name="connsiteY0" fmla="*/ 3240360 h 3240360"/>
              <a:gd name="connsiteX1" fmla="*/ 432048 w 3528392"/>
              <a:gd name="connsiteY1" fmla="*/ 1512168 h 3240360"/>
              <a:gd name="connsiteX2" fmla="*/ 3528392 w 3528392"/>
              <a:gd name="connsiteY2" fmla="*/ 0 h 3240360"/>
              <a:gd name="connsiteX3" fmla="*/ 3168352 w 3528392"/>
              <a:gd name="connsiteY3" fmla="*/ 3240360 h 3240360"/>
              <a:gd name="connsiteX4" fmla="*/ 0 w 3528392"/>
              <a:gd name="connsiteY4" fmla="*/ 3240360 h 3240360"/>
              <a:gd name="connsiteX0" fmla="*/ 0 w 3528392"/>
              <a:gd name="connsiteY0" fmla="*/ 3240360 h 3240360"/>
              <a:gd name="connsiteX1" fmla="*/ 432048 w 3528392"/>
              <a:gd name="connsiteY1" fmla="*/ 1512168 h 3240360"/>
              <a:gd name="connsiteX2" fmla="*/ 3528392 w 3528392"/>
              <a:gd name="connsiteY2" fmla="*/ 0 h 3240360"/>
              <a:gd name="connsiteX3" fmla="*/ 3168352 w 3528392"/>
              <a:gd name="connsiteY3" fmla="*/ 3240360 h 3240360"/>
              <a:gd name="connsiteX4" fmla="*/ 0 w 3528392"/>
              <a:gd name="connsiteY4" fmla="*/ 3240360 h 324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8392" h="3240360">
                <a:moveTo>
                  <a:pt x="0" y="3240360"/>
                </a:moveTo>
                <a:lnTo>
                  <a:pt x="432048" y="1512168"/>
                </a:lnTo>
                <a:lnTo>
                  <a:pt x="3528392" y="0"/>
                </a:lnTo>
                <a:lnTo>
                  <a:pt x="3168352" y="3240360"/>
                </a:lnTo>
                <a:lnTo>
                  <a:pt x="0" y="3240360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ovací čára 30"/>
          <p:cNvCxnSpPr/>
          <p:nvPr/>
        </p:nvCxnSpPr>
        <p:spPr>
          <a:xfrm>
            <a:off x="1619672" y="429309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>
            <a:off x="1619672" y="4437112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9" grpId="0" animBg="1"/>
      <p:bldP spid="67" grpId="0"/>
      <p:bldP spid="51" grpId="0" animBg="1"/>
      <p:bldP spid="54" grpId="0" animBg="1"/>
      <p:bldP spid="26" grpId="0"/>
      <p:bldP spid="41" grpId="0" animBg="1"/>
      <p:bldP spid="44" grpId="0"/>
      <p:bldP spid="30" grpId="0"/>
      <p:bldP spid="60" grpId="0"/>
      <p:bldP spid="7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32048" y="1484784"/>
            <a:ext cx="4711456" cy="45993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/>
              <a:t>Ověření konstrukce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Výsledný rovnoběžník</a:t>
            </a:r>
            <a:br>
              <a:rPr lang="cs-CZ" sz="2800" dirty="0" smtClean="0"/>
            </a:br>
            <a:r>
              <a:rPr lang="cs-CZ" sz="2800" dirty="0" smtClean="0"/>
              <a:t>přeměříme, zda</a:t>
            </a:r>
            <a:br>
              <a:rPr lang="cs-CZ" sz="2800" dirty="0" smtClean="0"/>
            </a:br>
            <a:r>
              <a:rPr lang="cs-CZ" sz="2800" dirty="0" smtClean="0"/>
              <a:t>odpovídá zadání.</a:t>
            </a:r>
          </a:p>
          <a:p>
            <a:pPr>
              <a:buNone/>
            </a:pPr>
            <a:r>
              <a:rPr lang="cs-CZ" sz="2800" b="1" dirty="0" smtClean="0"/>
              <a:t>Diskuze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Určíme počet řešení</a:t>
            </a:r>
            <a:br>
              <a:rPr lang="cs-CZ" sz="2800" dirty="0" smtClean="0"/>
            </a:br>
            <a:r>
              <a:rPr lang="cs-CZ" sz="2800" dirty="0" smtClean="0"/>
              <a:t>v dané polorovině.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b="1" dirty="0" smtClean="0"/>
              <a:t>Úloha má jedno řešení.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572000" y="5445224"/>
            <a:ext cx="4320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740352" y="5445224"/>
            <a:ext cx="360040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788024" y="3212976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4000" dirty="0" smtClean="0"/>
              <a:t>Narýsuj čtyřúhelník ABCD</a:t>
            </a:r>
            <a:br>
              <a:rPr lang="cs-CZ" sz="4000" dirty="0" smtClean="0"/>
            </a:br>
            <a:r>
              <a:rPr lang="cs-CZ" sz="3200" dirty="0" smtClean="0"/>
              <a:t>a = 4 cm, b = 5 cm, d = 3 cm, </a:t>
            </a:r>
            <a:r>
              <a:rPr lang="el-GR" sz="3200" dirty="0" smtClean="0"/>
              <a:t>α</a:t>
            </a:r>
            <a:r>
              <a:rPr lang="cs-CZ" sz="3200" dirty="0" smtClean="0"/>
              <a:t> = 76°, </a:t>
            </a:r>
            <a:r>
              <a:rPr lang="el-GR" sz="3200" dirty="0" smtClean="0"/>
              <a:t>β</a:t>
            </a:r>
            <a:r>
              <a:rPr lang="cs-CZ" sz="3200" dirty="0" smtClean="0"/>
              <a:t> = 99°</a:t>
            </a:r>
            <a:endParaRPr lang="cs-CZ" sz="3200" dirty="0"/>
          </a:p>
        </p:txBody>
      </p:sp>
      <p:sp>
        <p:nvSpPr>
          <p:cNvPr id="49" name="Oblouk 48"/>
          <p:cNvSpPr/>
          <p:nvPr/>
        </p:nvSpPr>
        <p:spPr>
          <a:xfrm>
            <a:off x="5508104" y="2178000"/>
            <a:ext cx="4680000" cy="4680000"/>
          </a:xfrm>
          <a:prstGeom prst="arc">
            <a:avLst>
              <a:gd name="adj1" fmla="val 15664137"/>
              <a:gd name="adj2" fmla="val 1779489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7867382" y="1772816"/>
            <a:ext cx="5210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4499992" y="5445224"/>
            <a:ext cx="3600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Volný tvar 50"/>
          <p:cNvSpPr/>
          <p:nvPr/>
        </p:nvSpPr>
        <p:spPr>
          <a:xfrm>
            <a:off x="4644008" y="5370653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7812360" y="5373216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8604448" y="2348880"/>
            <a:ext cx="504056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h</a:t>
            </a:r>
            <a:endParaRPr lang="cs-CZ" sz="2600" baseline="-25000" dirty="0"/>
          </a:p>
        </p:txBody>
      </p:sp>
      <p:sp>
        <p:nvSpPr>
          <p:cNvPr id="41" name="Oblouk 40"/>
          <p:cNvSpPr/>
          <p:nvPr/>
        </p:nvSpPr>
        <p:spPr>
          <a:xfrm>
            <a:off x="1836176" y="3501008"/>
            <a:ext cx="4320000" cy="3132000"/>
          </a:xfrm>
          <a:prstGeom prst="arc">
            <a:avLst>
              <a:gd name="adj1" fmla="val 16515777"/>
              <a:gd name="adj2" fmla="val 1964204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ovéPole 43"/>
          <p:cNvSpPr txBox="1"/>
          <p:nvPr/>
        </p:nvSpPr>
        <p:spPr>
          <a:xfrm>
            <a:off x="4067944" y="3080573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cxnSp>
        <p:nvCxnSpPr>
          <p:cNvPr id="52" name="Přímá spojovací čára 51"/>
          <p:cNvCxnSpPr/>
          <p:nvPr/>
        </p:nvCxnSpPr>
        <p:spPr>
          <a:xfrm flipV="1">
            <a:off x="7740352" y="1700808"/>
            <a:ext cx="504056" cy="43204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flipH="1">
            <a:off x="4355976" y="1916832"/>
            <a:ext cx="4392488" cy="21602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 flipV="1">
            <a:off x="4499992" y="2492896"/>
            <a:ext cx="864096" cy="35283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5220072" y="2564904"/>
            <a:ext cx="288032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934290" y="2288485"/>
            <a:ext cx="35779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cxnSp>
        <p:nvCxnSpPr>
          <p:cNvPr id="47" name="Přímá spojovací čára 46"/>
          <p:cNvCxnSpPr/>
          <p:nvPr/>
        </p:nvCxnSpPr>
        <p:spPr>
          <a:xfrm>
            <a:off x="8100392" y="1772816"/>
            <a:ext cx="288032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8172400" y="1424389"/>
            <a:ext cx="34657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sp>
        <p:nvSpPr>
          <p:cNvPr id="71" name="Volný tvar 70"/>
          <p:cNvSpPr/>
          <p:nvPr/>
        </p:nvSpPr>
        <p:spPr>
          <a:xfrm>
            <a:off x="4644008" y="2204864"/>
            <a:ext cx="3528392" cy="3240360"/>
          </a:xfrm>
          <a:custGeom>
            <a:avLst/>
            <a:gdLst>
              <a:gd name="connsiteX0" fmla="*/ 0 w 3096344"/>
              <a:gd name="connsiteY0" fmla="*/ 2520280 h 2520280"/>
              <a:gd name="connsiteX1" fmla="*/ 630070 w 3096344"/>
              <a:gd name="connsiteY1" fmla="*/ 0 h 2520280"/>
              <a:gd name="connsiteX2" fmla="*/ 2466274 w 3096344"/>
              <a:gd name="connsiteY2" fmla="*/ 0 h 2520280"/>
              <a:gd name="connsiteX3" fmla="*/ 3096344 w 3096344"/>
              <a:gd name="connsiteY3" fmla="*/ 2520280 h 2520280"/>
              <a:gd name="connsiteX4" fmla="*/ 0 w 3096344"/>
              <a:gd name="connsiteY4" fmla="*/ 2520280 h 2520280"/>
              <a:gd name="connsiteX0" fmla="*/ 0 w 3168352"/>
              <a:gd name="connsiteY0" fmla="*/ 2520280 h 2520280"/>
              <a:gd name="connsiteX1" fmla="*/ 702078 w 3168352"/>
              <a:gd name="connsiteY1" fmla="*/ 0 h 2520280"/>
              <a:gd name="connsiteX2" fmla="*/ 2538282 w 3168352"/>
              <a:gd name="connsiteY2" fmla="*/ 0 h 2520280"/>
              <a:gd name="connsiteX3" fmla="*/ 3168352 w 3168352"/>
              <a:gd name="connsiteY3" fmla="*/ 2520280 h 2520280"/>
              <a:gd name="connsiteX4" fmla="*/ 0 w 3168352"/>
              <a:gd name="connsiteY4" fmla="*/ 2520280 h 2520280"/>
              <a:gd name="connsiteX0" fmla="*/ 0 w 3528392"/>
              <a:gd name="connsiteY0" fmla="*/ 3240360 h 3240360"/>
              <a:gd name="connsiteX1" fmla="*/ 702078 w 3528392"/>
              <a:gd name="connsiteY1" fmla="*/ 720080 h 3240360"/>
              <a:gd name="connsiteX2" fmla="*/ 3528392 w 3528392"/>
              <a:gd name="connsiteY2" fmla="*/ 0 h 3240360"/>
              <a:gd name="connsiteX3" fmla="*/ 3168352 w 3528392"/>
              <a:gd name="connsiteY3" fmla="*/ 3240360 h 3240360"/>
              <a:gd name="connsiteX4" fmla="*/ 0 w 3528392"/>
              <a:gd name="connsiteY4" fmla="*/ 3240360 h 3240360"/>
              <a:gd name="connsiteX0" fmla="*/ 0 w 3528392"/>
              <a:gd name="connsiteY0" fmla="*/ 3240360 h 3240360"/>
              <a:gd name="connsiteX1" fmla="*/ 432048 w 3528392"/>
              <a:gd name="connsiteY1" fmla="*/ 1512168 h 3240360"/>
              <a:gd name="connsiteX2" fmla="*/ 3528392 w 3528392"/>
              <a:gd name="connsiteY2" fmla="*/ 0 h 3240360"/>
              <a:gd name="connsiteX3" fmla="*/ 3168352 w 3528392"/>
              <a:gd name="connsiteY3" fmla="*/ 3240360 h 3240360"/>
              <a:gd name="connsiteX4" fmla="*/ 0 w 3528392"/>
              <a:gd name="connsiteY4" fmla="*/ 3240360 h 3240360"/>
              <a:gd name="connsiteX0" fmla="*/ 0 w 3528392"/>
              <a:gd name="connsiteY0" fmla="*/ 3240360 h 3240360"/>
              <a:gd name="connsiteX1" fmla="*/ 432048 w 3528392"/>
              <a:gd name="connsiteY1" fmla="*/ 1512168 h 3240360"/>
              <a:gd name="connsiteX2" fmla="*/ 3528392 w 3528392"/>
              <a:gd name="connsiteY2" fmla="*/ 0 h 3240360"/>
              <a:gd name="connsiteX3" fmla="*/ 3168352 w 3528392"/>
              <a:gd name="connsiteY3" fmla="*/ 3240360 h 3240360"/>
              <a:gd name="connsiteX4" fmla="*/ 0 w 3528392"/>
              <a:gd name="connsiteY4" fmla="*/ 3240360 h 3240360"/>
              <a:gd name="connsiteX0" fmla="*/ 0 w 3528392"/>
              <a:gd name="connsiteY0" fmla="*/ 3240360 h 3240360"/>
              <a:gd name="connsiteX1" fmla="*/ 432048 w 3528392"/>
              <a:gd name="connsiteY1" fmla="*/ 1512168 h 3240360"/>
              <a:gd name="connsiteX2" fmla="*/ 3528392 w 3528392"/>
              <a:gd name="connsiteY2" fmla="*/ 0 h 3240360"/>
              <a:gd name="connsiteX3" fmla="*/ 3168352 w 3528392"/>
              <a:gd name="connsiteY3" fmla="*/ 3240360 h 3240360"/>
              <a:gd name="connsiteX4" fmla="*/ 0 w 3528392"/>
              <a:gd name="connsiteY4" fmla="*/ 3240360 h 324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8392" h="3240360">
                <a:moveTo>
                  <a:pt x="0" y="3240360"/>
                </a:moveTo>
                <a:lnTo>
                  <a:pt x="432048" y="1512168"/>
                </a:lnTo>
                <a:lnTo>
                  <a:pt x="3528392" y="0"/>
                </a:lnTo>
                <a:lnTo>
                  <a:pt x="3168352" y="3240360"/>
                </a:lnTo>
                <a:lnTo>
                  <a:pt x="0" y="3240360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525963"/>
          </a:xfrm>
        </p:spPr>
        <p:txBody>
          <a:bodyPr/>
          <a:lstStyle/>
          <a:p>
            <a:r>
              <a:rPr lang="cs-CZ" dirty="0" smtClean="0"/>
              <a:t>Narýsuj čtyřúhelník ABCD</a:t>
            </a:r>
          </a:p>
          <a:p>
            <a:pPr marL="0" indent="0">
              <a:buNone/>
            </a:pPr>
            <a:r>
              <a:rPr lang="cs-CZ" dirty="0" smtClean="0"/>
              <a:t>a = 59 mm, b = 43 mm, d = 33 mm, </a:t>
            </a:r>
            <a:r>
              <a:rPr lang="el-GR" dirty="0" smtClean="0"/>
              <a:t>α</a:t>
            </a:r>
            <a:r>
              <a:rPr lang="cs-CZ" dirty="0" smtClean="0"/>
              <a:t> = 47°, </a:t>
            </a:r>
            <a:br>
              <a:rPr lang="cs-CZ" dirty="0" smtClean="0"/>
            </a:br>
            <a:r>
              <a:rPr lang="el-GR" dirty="0" smtClean="0"/>
              <a:t>β</a:t>
            </a:r>
            <a:r>
              <a:rPr lang="cs-CZ" dirty="0" smtClean="0"/>
              <a:t> </a:t>
            </a:r>
            <a:r>
              <a:rPr lang="cs-CZ" smtClean="0"/>
              <a:t>= 139°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Nezapomeň</a:t>
            </a:r>
            <a:r>
              <a:rPr lang="cs-CZ" dirty="0" smtClean="0"/>
              <a:t> na náčrt, rozbor, zápis, konstrukci, ověření a diskuzi.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429</Words>
  <Application>Microsoft Office PowerPoint</Application>
  <PresentationFormat>Předvádění na obrazovce (4:3)</PresentationFormat>
  <Paragraphs>125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2_Motiv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Konstrukce čtyřúhelníku</vt:lpstr>
      <vt:lpstr>Úhly v čtyřúhelníku</vt:lpstr>
      <vt:lpstr>Narýsuj čtyřúhelník ABCD a = 4 cm, b = 5 cm, d = 3 cm, α = 76°, β = 99°</vt:lpstr>
      <vt:lpstr>Narýsuj čtyřúhelník ABCD a = 4 cm, b = 5 cm, d = 3 cm, α = 76°, β = 99°</vt:lpstr>
      <vt:lpstr>Narýsuj čtyřúhelník ABCD a = 4 cm, b = 5 cm, d = 3 cm, α = 76°, β = 99°</vt:lpstr>
      <vt:lpstr>Narýsuj čtyřúhelník ABCD a = 4 cm, b = 5 cm, d = 3 cm, α = 76°, β = 99°</vt:lpstr>
      <vt:lpstr>Příklad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Konstrukce rovnoběžníku</dc:title>
  <dc:creator>Roman</dc:creator>
  <cp:lastModifiedBy>Dum</cp:lastModifiedBy>
  <cp:revision>82</cp:revision>
  <dcterms:created xsi:type="dcterms:W3CDTF">2012-05-16T15:35:24Z</dcterms:created>
  <dcterms:modified xsi:type="dcterms:W3CDTF">2012-06-19T11:07:55Z</dcterms:modified>
</cp:coreProperties>
</file>