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56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870E5BA-4CA9-427E-933C-AFADA85B4E97}" type="doc">
      <dgm:prSet loTypeId="urn:microsoft.com/office/officeart/2005/8/layout/lProcess3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42BF68E-8FAC-43A0-8D1B-4B9F248674FC}">
      <dgm:prSet/>
      <dgm:spPr/>
      <dgm:t>
        <a:bodyPr/>
        <a:lstStyle/>
        <a:p>
          <a:pPr rtl="0"/>
          <a:r>
            <a:rPr lang="cs-CZ" dirty="0" smtClean="0"/>
            <a:t>Moravskoslezské Beskydy</a:t>
          </a:r>
          <a:endParaRPr lang="cs-CZ" dirty="0"/>
        </a:p>
      </dgm:t>
    </dgm:pt>
    <dgm:pt modelId="{E3AF0C9F-9427-4A95-A217-DFBF7856A581}" type="parTrans" cxnId="{9DD461D2-287C-43CA-9888-9C23C7C5A11A}">
      <dgm:prSet/>
      <dgm:spPr/>
      <dgm:t>
        <a:bodyPr/>
        <a:lstStyle/>
        <a:p>
          <a:endParaRPr lang="cs-CZ"/>
        </a:p>
      </dgm:t>
    </dgm:pt>
    <dgm:pt modelId="{24A6EC31-8D0F-43D5-89E0-389870454941}" type="sibTrans" cxnId="{9DD461D2-287C-43CA-9888-9C23C7C5A11A}">
      <dgm:prSet/>
      <dgm:spPr/>
      <dgm:t>
        <a:bodyPr/>
        <a:lstStyle/>
        <a:p>
          <a:endParaRPr lang="cs-CZ"/>
        </a:p>
      </dgm:t>
    </dgm:pt>
    <dgm:pt modelId="{276C6122-A488-46E2-AA9A-C8B3F03CA3A6}" type="pres">
      <dgm:prSet presAssocID="{6870E5BA-4CA9-427E-933C-AFADA85B4E97}" presName="Name0" presStyleCnt="0">
        <dgm:presLayoutVars>
          <dgm:chPref val="3"/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D2BC7F33-1F18-4D6F-AEF7-FFDA37E38837}" type="pres">
      <dgm:prSet presAssocID="{C42BF68E-8FAC-43A0-8D1B-4B9F248674FC}" presName="horFlow" presStyleCnt="0"/>
      <dgm:spPr/>
    </dgm:pt>
    <dgm:pt modelId="{BD410912-2487-46B7-8155-9735916F4F75}" type="pres">
      <dgm:prSet presAssocID="{C42BF68E-8FAC-43A0-8D1B-4B9F248674FC}" presName="bigChev" presStyleLbl="node1" presStyleIdx="0" presStyleCnt="1"/>
      <dgm:spPr/>
      <dgm:t>
        <a:bodyPr/>
        <a:lstStyle/>
        <a:p>
          <a:endParaRPr lang="cs-CZ"/>
        </a:p>
      </dgm:t>
    </dgm:pt>
  </dgm:ptLst>
  <dgm:cxnLst>
    <dgm:cxn modelId="{A219C431-9BBA-4E2C-9D48-23FE14CADF8A}" type="presOf" srcId="{6870E5BA-4CA9-427E-933C-AFADA85B4E97}" destId="{276C6122-A488-46E2-AA9A-C8B3F03CA3A6}" srcOrd="0" destOrd="0" presId="urn:microsoft.com/office/officeart/2005/8/layout/lProcess3"/>
    <dgm:cxn modelId="{9DD461D2-287C-43CA-9888-9C23C7C5A11A}" srcId="{6870E5BA-4CA9-427E-933C-AFADA85B4E97}" destId="{C42BF68E-8FAC-43A0-8D1B-4B9F248674FC}" srcOrd="0" destOrd="0" parTransId="{E3AF0C9F-9427-4A95-A217-DFBF7856A581}" sibTransId="{24A6EC31-8D0F-43D5-89E0-389870454941}"/>
    <dgm:cxn modelId="{0AB39020-16E9-4BAC-AB30-5510C71A8BA2}" type="presOf" srcId="{C42BF68E-8FAC-43A0-8D1B-4B9F248674FC}" destId="{BD410912-2487-46B7-8155-9735916F4F75}" srcOrd="0" destOrd="0" presId="urn:microsoft.com/office/officeart/2005/8/layout/lProcess3"/>
    <dgm:cxn modelId="{AE92FD41-3B7C-48F9-8767-51B5912443A2}" type="presParOf" srcId="{276C6122-A488-46E2-AA9A-C8B3F03CA3A6}" destId="{D2BC7F33-1F18-4D6F-AEF7-FFDA37E38837}" srcOrd="0" destOrd="0" presId="urn:microsoft.com/office/officeart/2005/8/layout/lProcess3"/>
    <dgm:cxn modelId="{EF198FFC-9D1D-4E1E-A898-2FBE1EDECB8C}" type="presParOf" srcId="{D2BC7F33-1F18-4D6F-AEF7-FFDA37E38837}" destId="{BD410912-2487-46B7-8155-9735916F4F75}" srcOrd="0" destOrd="0" presId="urn:microsoft.com/office/officeart/2005/8/layout/lProcess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D410912-2487-46B7-8155-9735916F4F75}">
      <dsp:nvSpPr>
        <dsp:cNvPr id="0" name=""/>
        <dsp:cNvSpPr/>
      </dsp:nvSpPr>
      <dsp:spPr>
        <a:xfrm>
          <a:off x="0" y="334300"/>
          <a:ext cx="8229600" cy="3291840"/>
        </a:xfrm>
        <a:prstGeom prst="chevr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1120" tIns="35560" rIns="0" bIns="35560" numCol="1" spcCol="1270" anchor="ctr" anchorCtr="0">
          <a:noAutofit/>
        </a:bodyPr>
        <a:lstStyle/>
        <a:p>
          <a:pPr lvl="0" algn="ctr" defTabSz="2489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Moravskoslezské Beskydy</a:t>
          </a:r>
          <a:endParaRPr lang="cs-CZ" sz="5600" kern="1200" dirty="0"/>
        </a:p>
      </dsp:txBody>
      <dsp:txXfrm>
        <a:off x="0" y="334300"/>
        <a:ext cx="8229600" cy="32918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Process3">
  <dgm:title val=""/>
  <dgm:desc val=""/>
  <dgm:catLst>
    <dgm:cat type="process" pri="11000"/>
    <dgm:cat type="convert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1" destId="2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51" srcId="1" destId="11" srcOrd="0" destOrd="0"/>
        <dgm:cxn modelId="61" srcId="2" destId="21" srcOrd="0" destOrd="0"/>
        <dgm:cxn modelId="71" srcId="3" destId="31" srcOrd="0" destOrd="0"/>
        <dgm:cxn modelId="81" srcId="4" destId="41" srcOrd="0" destOrd="0"/>
      </dgm:cxnLst>
      <dgm:bg/>
      <dgm:whole/>
    </dgm:dataModel>
  </dgm:clrData>
  <dgm:layoutNode name="Name0">
    <dgm:varLst>
      <dgm:chPref val="3"/>
      <dgm:dir/>
      <dgm:animLvl val="lvl"/>
      <dgm:resizeHandles/>
    </dgm:varLst>
    <dgm:choose name="Name1">
      <dgm:if name="Name2" func="var" arg="dir" op="equ" val="norm">
        <dgm:alg type="lin">
          <dgm:param type="linDir" val="fromT"/>
          <dgm:param type="vertAlign" val="mid"/>
          <dgm:param type="nodeHorzAlign" val="l"/>
          <dgm:param type="nodeVertAlign" val="t"/>
          <dgm:param type="fallback" val="2D"/>
        </dgm:alg>
      </dgm:if>
      <dgm:else name="Name3">
        <dgm:alg type="lin">
          <dgm:param type="linDir" val="fromT"/>
          <dgm:param type="vertAlign" val="mid"/>
          <dgm:param type="nodeHorzAlign" val="r"/>
          <dgm:param type="nodeVertAlign" val="t"/>
          <dgm:param type="fallback" val="2D"/>
        </dgm:alg>
      </dgm:else>
    </dgm:choose>
    <dgm:shape xmlns:r="http://schemas.openxmlformats.org/officeDocument/2006/relationships" r:blip="">
      <dgm:adjLst/>
    </dgm:shape>
    <dgm:presOf/>
    <dgm:constrLst>
      <dgm:constr type="w" for="des" forName="bigChev" refType="w"/>
      <dgm:constr type="h" for="des" forName="bigChev" refType="w" refFor="des" refForName="bigChev" op="equ" fact="0.4"/>
      <dgm:constr type="w" for="des" forName="node" refType="w" refFor="des" refForName="bigChev" fact="0.83"/>
      <dgm:constr type="h" for="des" forName="node" refType="w" refFor="des" refForName="node" op="equ" fact="0.4"/>
      <dgm:constr type="w" for="des" forName="parTrans" refType="w" refFor="des" refForName="bigChev" op="equ" fact="-0.13"/>
      <dgm:constr type="w" for="des" forName="sibTrans" refType="w" refFor="des" refForName="node" op="equ" fact="-0.14"/>
      <dgm:constr type="h" for="ch" forName="vSp" refType="h" refFor="des" refForName="bigChev" op="equ" fact="0.14"/>
      <dgm:constr type="primFontSz" for="des" forName="node" op="equ"/>
      <dgm:constr type="primFontSz" for="des" forName="bigChev" op="equ"/>
    </dgm:constrLst>
    <dgm:ruleLst/>
    <dgm:forEach name="Name4" axis="ch" ptType="node">
      <dgm:layoutNode name="horFlow">
        <dgm:choose name="Name5">
          <dgm:if name="Name6" func="var" arg="dir" op="equ" val="norm">
            <dgm:alg type="lin">
              <dgm:param type="linDir" val="fromL"/>
              <dgm:param type="nodeHorzAlign" val="l"/>
              <dgm:param type="nodeVertAlign" val="mid"/>
              <dgm:param type="fallback" val="2D"/>
            </dgm:alg>
          </dgm:if>
          <dgm:else name="Name7">
            <dgm:alg type="lin">
              <dgm:param type="linDir" val="fromR"/>
              <dgm:param type="nodeHorzAlign" val="r"/>
              <dgm:param type="nodeVertAlign" val="mid"/>
              <dgm:param type="fallback" val="2D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bigChev" styleLbl="node1">
          <dgm:alg type="tx"/>
          <dgm:choose name="Name8">
            <dgm:if name="Name9" func="var" arg="dir" op="equ" val="norm">
              <dgm:shape xmlns:r="http://schemas.openxmlformats.org/officeDocument/2006/relationships" type="chevron" r:blip="">
                <dgm:adjLst/>
              </dgm:shape>
              <dgm:presOf axis="self"/>
              <dgm:constrLst>
                <dgm:constr type="primFontSz" val="65"/>
                <dgm:constr type="rMarg"/>
                <dgm:constr type="lMarg" refType="primFontSz" fact="0.1"/>
                <dgm:constr type="tMarg" refType="primFontSz" fact="0.05"/>
                <dgm:constr type="bMarg" refType="primFontSz" fact="0.05"/>
              </dgm:constrLst>
            </dgm:if>
            <dgm:else name="Name10">
              <dgm:shape xmlns:r="http://schemas.openxmlformats.org/officeDocument/2006/relationships" rot="180" type="chevron" r:blip="">
                <dgm:adjLst/>
              </dgm:shape>
              <dgm:presOf axis="self"/>
              <dgm:constrLst>
                <dgm:constr type="primFontSz" val="65"/>
                <dgm:constr type="lMarg"/>
                <dgm:constr type="rMarg" refType="primFontSz" fact="0.1"/>
                <dgm:constr type="tMarg" refType="primFontSz" fact="0.05"/>
                <dgm:constr type="bMarg" refType="primFontSz" fact="0.05"/>
              </dgm:constrLst>
            </dgm:else>
          </dgm:choose>
          <dgm:ruleLst>
            <dgm:rule type="primFontSz" val="5" fact="NaN" max="NaN"/>
          </dgm:ruleLst>
        </dgm:layoutNode>
        <dgm:forEach name="parTransForEach" axis="ch" ptType="parTrans" cnt="1">
          <dgm:layoutNode name="par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  <dgm:forEach name="Name11" axis="ch" ptType="node">
          <dgm:layoutNode name="node" styleLbl="alignAccFollowNode1">
            <dgm:varLst>
              <dgm:bulletEnabled val="1"/>
            </dgm:varLst>
            <dgm:alg type="tx"/>
            <dgm:choose name="Name12">
              <dgm:if name="Name13" func="var" arg="dir" op="equ" val="norm">
                <dgm:shape xmlns:r="http://schemas.openxmlformats.org/officeDocument/2006/relationships" type="chevron" r:blip="">
                  <dgm:adjLst/>
                </dgm:shape>
                <dgm:presOf axis="desOrSelf" ptType="node"/>
                <dgm:constrLst>
                  <dgm:constr type="primFontSz" val="65"/>
                  <dgm:constr type="rMarg"/>
                  <dgm:constr type="lMarg" refType="primFontSz" fact="0.1"/>
                  <dgm:constr type="tMarg" refType="primFontSz" fact="0.05"/>
                  <dgm:constr type="bMarg" refType="primFontSz" fact="0.05"/>
                </dgm:constrLst>
              </dgm:if>
              <dgm:else name="Name14">
                <dgm:shape xmlns:r="http://schemas.openxmlformats.org/officeDocument/2006/relationships" rot="180" type="chevron" r:blip="">
                  <dgm:adjLst/>
                </dgm:shape>
                <dgm:presOf axis="desOrSelf" ptType="node"/>
                <dgm:constrLst>
                  <dgm:constr type="primFontSz" val="65"/>
                  <dgm:constr type="lMarg"/>
                  <dgm:constr type="rMarg" refType="primFontSz" fact="0.1"/>
                  <dgm:constr type="tMarg" refType="primFontSz" fact="0.05"/>
                  <dgm:constr type="bMarg" refType="primFontSz" fact="0.05"/>
                </dgm:constrLst>
              </dgm:else>
            </dgm:choose>
            <dgm:ruleLst>
              <dgm:rule type="primFontSz" val="5" fact="NaN" max="NaN"/>
            </dgm:ruleLst>
          </dgm:layoutNode>
          <dgm:forEach name="sibTransForEach" axis="followSib" ptType="sibTrans" cnt="1">
            <dgm:layoutNode name="sibTrans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layoutNode>
      <dgm:choose name="Name15">
        <dgm:if name="Name16" axis="self" ptType="node" func="revPos" op="gte" val="2">
          <dgm:layoutNode name="vSp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7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745153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736059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827320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00938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4393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088304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51826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3690947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942649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582943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573902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27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EA859D1-E7A8-451E-908B-245F4495BEC3}" type="datetimeFigureOut">
              <a:rPr lang="cs-CZ" smtClean="0"/>
              <a:pPr/>
              <a:t>19.6.2012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90A34A-C4A8-41F3-9E37-1A5DDE79C6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250032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Hruby_Jesenik_CZ_I4C-7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Povrch ČR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Zdeněk Hanuš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VY_32_INOVACE_55_Moravskoslezské Beskydy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73296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504098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3751945123"/>
              </p:ext>
            </p:extLst>
          </p:nvPr>
        </p:nvGraphicFramePr>
        <p:xfrm>
          <a:off x="395536" y="1628800"/>
          <a:ext cx="822960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068608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Poloha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-1036" y="1340768"/>
            <a:ext cx="6516216" cy="2592288"/>
          </a:xfrm>
        </p:spPr>
        <p:txBody>
          <a:bodyPr/>
          <a:lstStyle/>
          <a:p>
            <a:r>
              <a:rPr lang="cs-CZ" dirty="0" smtClean="0"/>
              <a:t>Severovýchod ČR (Slezsko)</a:t>
            </a:r>
          </a:p>
          <a:p>
            <a:r>
              <a:rPr lang="cs-CZ" dirty="0" smtClean="0"/>
              <a:t>Při hranici </a:t>
            </a:r>
            <a:r>
              <a:rPr lang="cs-CZ" dirty="0"/>
              <a:t>s</a:t>
            </a:r>
            <a:r>
              <a:rPr lang="cs-CZ" dirty="0" smtClean="0"/>
              <a:t> Polskem a Slovenskem</a:t>
            </a:r>
          </a:p>
          <a:p>
            <a:r>
              <a:rPr lang="cs-CZ" dirty="0" smtClean="0"/>
              <a:t>Moravskoslezský kraj</a:t>
            </a:r>
          </a:p>
          <a:p>
            <a:endParaRPr lang="cs-CZ" dirty="0"/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03648" y="2857151"/>
            <a:ext cx="6372200" cy="3966694"/>
          </a:xfrm>
          <a:ln w="38100">
            <a:solidFill>
              <a:schemeClr val="bg1">
                <a:lumMod val="50000"/>
              </a:schemeClr>
            </a:solidFill>
          </a:ln>
        </p:spPr>
      </p:pic>
      <p:sp>
        <p:nvSpPr>
          <p:cNvPr id="4" name="Ovál 3"/>
          <p:cNvSpPr/>
          <p:nvPr/>
        </p:nvSpPr>
        <p:spPr>
          <a:xfrm>
            <a:off x="6012160" y="4365104"/>
            <a:ext cx="576064" cy="504056"/>
          </a:xfrm>
          <a:prstGeom prst="ellipse">
            <a:avLst/>
          </a:prstGeom>
          <a:solidFill>
            <a:schemeClr val="bg1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rstenec 5"/>
          <p:cNvSpPr/>
          <p:nvPr/>
        </p:nvSpPr>
        <p:spPr>
          <a:xfrm rot="19634444">
            <a:off x="6903171" y="5429171"/>
            <a:ext cx="864096" cy="425218"/>
          </a:xfrm>
          <a:prstGeom prst="donut">
            <a:avLst/>
          </a:prstGeom>
          <a:solidFill>
            <a:srgbClr val="FFFF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87249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Horopis</a:t>
            </a:r>
            <a:endParaRPr lang="cs-CZ" sz="6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0" y="1628800"/>
            <a:ext cx="2627784" cy="4525963"/>
          </a:xfrm>
        </p:spPr>
        <p:txBody>
          <a:bodyPr/>
          <a:lstStyle/>
          <a:p>
            <a:r>
              <a:rPr lang="cs-CZ" dirty="0" smtClean="0"/>
              <a:t>Nejvyšší vrchol:</a:t>
            </a:r>
          </a:p>
          <a:p>
            <a:r>
              <a:rPr lang="cs-CZ" dirty="0" smtClean="0"/>
              <a:t>Lysá Hora     1323 </a:t>
            </a:r>
            <a:r>
              <a:rPr lang="cs-CZ" dirty="0" err="1" smtClean="0"/>
              <a:t>m.n.m</a:t>
            </a:r>
            <a:r>
              <a:rPr lang="cs-CZ" dirty="0" smtClean="0"/>
              <a:t>.</a:t>
            </a:r>
          </a:p>
          <a:p>
            <a:endParaRPr lang="cs-CZ" dirty="0"/>
          </a:p>
          <a:p>
            <a:r>
              <a:rPr lang="cs-CZ" dirty="0" smtClean="0"/>
              <a:t>Další:</a:t>
            </a:r>
          </a:p>
          <a:p>
            <a:r>
              <a:rPr lang="cs-CZ" dirty="0" smtClean="0"/>
              <a:t>Smrk </a:t>
            </a:r>
          </a:p>
          <a:p>
            <a:r>
              <a:rPr lang="cs-CZ" dirty="0" smtClean="0"/>
              <a:t>Radhošť</a:t>
            </a:r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68285" y="1913514"/>
            <a:ext cx="6592648" cy="4944486"/>
          </a:xfrm>
        </p:spPr>
      </p:pic>
    </p:spTree>
    <p:extLst>
      <p:ext uri="{BB962C8B-B14F-4D97-AF65-F5344CB8AC3E}">
        <p14:creationId xmlns:p14="http://schemas.microsoft.com/office/powerpoint/2010/main" xmlns="" val="22779960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Vodstvo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168" y="1628800"/>
            <a:ext cx="2818656" cy="4525963"/>
          </a:xfrm>
        </p:spPr>
        <p:txBody>
          <a:bodyPr>
            <a:normAutofit/>
          </a:bodyPr>
          <a:lstStyle/>
          <a:p>
            <a:r>
              <a:rPr lang="cs-CZ" dirty="0" smtClean="0"/>
              <a:t>Řeky:</a:t>
            </a:r>
          </a:p>
          <a:p>
            <a:r>
              <a:rPr lang="cs-CZ" dirty="0" smtClean="0"/>
              <a:t>Morávka</a:t>
            </a:r>
          </a:p>
          <a:p>
            <a:r>
              <a:rPr lang="cs-CZ" dirty="0" smtClean="0"/>
              <a:t>Bečva</a:t>
            </a:r>
          </a:p>
          <a:p>
            <a:r>
              <a:rPr lang="cs-CZ" dirty="0" smtClean="0"/>
              <a:t>Ostravice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Vodní nádrž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Šance                  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63755" y="1772816"/>
            <a:ext cx="6780245" cy="5085184"/>
          </a:xfrm>
        </p:spPr>
      </p:pic>
    </p:spTree>
    <p:extLst>
      <p:ext uri="{BB962C8B-B14F-4D97-AF65-F5344CB8AC3E}">
        <p14:creationId xmlns:p14="http://schemas.microsoft.com/office/powerpoint/2010/main" xmlns="" val="11784937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Zajímavosti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20" y="1628800"/>
            <a:ext cx="2984304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CHKO Beskydy</a:t>
            </a:r>
          </a:p>
          <a:p>
            <a:r>
              <a:rPr lang="cs-CZ" dirty="0" smtClean="0"/>
              <a:t>Výskyt vzácné fauny:</a:t>
            </a:r>
          </a:p>
          <a:p>
            <a:r>
              <a:rPr lang="cs-CZ" dirty="0" smtClean="0"/>
              <a:t>Medvěd</a:t>
            </a:r>
          </a:p>
          <a:p>
            <a:r>
              <a:rPr lang="cs-CZ" dirty="0" smtClean="0"/>
              <a:t>Vlk</a:t>
            </a:r>
          </a:p>
          <a:p>
            <a:r>
              <a:rPr lang="cs-CZ" dirty="0" smtClean="0"/>
              <a:t>Rys</a:t>
            </a:r>
          </a:p>
          <a:p>
            <a:endParaRPr lang="cs-CZ" dirty="0"/>
          </a:p>
          <a:p>
            <a:r>
              <a:rPr lang="cs-CZ" dirty="0" smtClean="0"/>
              <a:t>Radegast</a:t>
            </a:r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sz="half" idx="2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298663"/>
            <a:ext cx="4176464" cy="5559338"/>
          </a:xfrm>
        </p:spPr>
      </p:pic>
    </p:spTree>
    <p:extLst>
      <p:ext uri="{BB962C8B-B14F-4D97-AF65-F5344CB8AC3E}">
        <p14:creationId xmlns:p14="http://schemas.microsoft.com/office/powerpoint/2010/main" xmlns="" val="34867654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dirty="0" smtClean="0"/>
              <a:t>odkazy</a:t>
            </a:r>
            <a:endParaRPr lang="cs-CZ" sz="6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 smtClean="0">
                <a:hlinkClick r:id="rId2"/>
              </a:rPr>
              <a:t>http://cs.wikipedia.org/wiki/Soubor:Hruby_Jesenik_CZ_I4C-7.png</a:t>
            </a:r>
            <a:endParaRPr lang="cs-CZ" dirty="0" smtClean="0"/>
          </a:p>
          <a:p>
            <a:r>
              <a:rPr lang="cs-CZ" dirty="0"/>
              <a:t>Lysá hora (Beskydy CZE) - </a:t>
            </a:r>
            <a:r>
              <a:rPr lang="cs-CZ" dirty="0" err="1"/>
              <a:t>view</a:t>
            </a:r>
            <a:r>
              <a:rPr lang="cs-CZ" dirty="0"/>
              <a:t> </a:t>
            </a:r>
            <a:r>
              <a:rPr lang="cs-CZ" dirty="0" err="1"/>
              <a:t>from</a:t>
            </a:r>
            <a:r>
              <a:rPr lang="cs-CZ" dirty="0"/>
              <a:t> Frýdlant nad Ostravicí.jpg.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2005-04-30 [cit. </a:t>
            </a:r>
            <a:r>
              <a:rPr lang="cs-CZ" dirty="0" smtClean="0"/>
              <a:t>2011-12-08</a:t>
            </a:r>
            <a:r>
              <a:rPr lang="cs-CZ" dirty="0"/>
              <a:t>]. Dostupné z: http://cs.wikipedia.org/wiki/Soubor:Lys%C3%A1_hora_(Beskydy_CZE)_-_view_from_Fr%C3%BDdlant_nad_Ostravic%C3%AD.jpg </a:t>
            </a:r>
            <a:endParaRPr lang="cs-CZ" dirty="0" smtClean="0"/>
          </a:p>
          <a:p>
            <a:r>
              <a:rPr lang="cs-CZ" dirty="0"/>
              <a:t>Šance 2.JPG.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2007-05 [cit. </a:t>
            </a:r>
            <a:r>
              <a:rPr lang="cs-CZ" dirty="0" smtClean="0"/>
              <a:t>2011-12-08</a:t>
            </a:r>
            <a:r>
              <a:rPr lang="cs-CZ" dirty="0"/>
              <a:t>]. Dostupné z: http://cs.wikipedia.org/wiki/Soubor:%C5%A0ance_2.JPG </a:t>
            </a:r>
            <a:endParaRPr lang="cs-CZ" dirty="0" smtClean="0"/>
          </a:p>
          <a:p>
            <a:r>
              <a:rPr lang="cs-CZ" dirty="0"/>
              <a:t>Socha Radegasta.jpg. In: </a:t>
            </a:r>
            <a:r>
              <a:rPr lang="cs-CZ" i="1" dirty="0" err="1"/>
              <a:t>Wikipedia</a:t>
            </a:r>
            <a:r>
              <a:rPr lang="cs-CZ" dirty="0"/>
              <a:t>: </a:t>
            </a:r>
            <a:r>
              <a:rPr lang="cs-CZ" i="1" dirty="0" err="1"/>
              <a:t>the</a:t>
            </a:r>
            <a:r>
              <a:rPr lang="cs-CZ" i="1" dirty="0"/>
              <a:t> free </a:t>
            </a:r>
            <a:r>
              <a:rPr lang="cs-CZ" i="1" dirty="0" err="1"/>
              <a:t>encyclopedia</a:t>
            </a:r>
            <a:r>
              <a:rPr lang="cs-CZ" dirty="0"/>
              <a:t> [online]. San Francisco (CA):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Foundation</a:t>
            </a:r>
            <a:r>
              <a:rPr lang="cs-CZ" dirty="0"/>
              <a:t>, 2006-12-30 [cit. 2011-12-08]. Dostupné z: http://cs.wikipedia.org/wiki/Soubor:Socha_Radegasta.jpg 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83391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Vytvořeno jako DUM do předmětu </a:t>
            </a:r>
            <a:r>
              <a:rPr lang="cs-CZ" smtClean="0"/>
              <a:t>zeměpis </a:t>
            </a:r>
            <a:r>
              <a:rPr lang="cs-CZ" smtClean="0"/>
              <a:t> na </a:t>
            </a:r>
            <a:r>
              <a:rPr lang="cs-CZ" dirty="0" smtClean="0"/>
              <a:t>Základní Škole Mladá Boleslav 17. listopadu 1325 příspěvková organizace, pro 8. ročník.</a:t>
            </a:r>
          </a:p>
          <a:p>
            <a:r>
              <a:rPr lang="cs-CZ" dirty="0" smtClean="0"/>
              <a:t>Materiál slouží k doplnění výkladu o povrchu ČR.</a:t>
            </a:r>
          </a:p>
          <a:p>
            <a:r>
              <a:rPr lang="cs-CZ" dirty="0" smtClean="0"/>
              <a:t>Materiál doporučuji prezentovat pomocí dataprojektoru či interaktivní tabule.</a:t>
            </a:r>
          </a:p>
          <a:p>
            <a:r>
              <a:rPr lang="cs-CZ" dirty="0" smtClean="0"/>
              <a:t>Materiál byl vytvořen a pilotován v I. pololetí školního roku 2011/2012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46175211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70</TotalTime>
  <Words>256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     </vt:lpstr>
      <vt:lpstr>Snímek 2</vt:lpstr>
      <vt:lpstr>Poloha</vt:lpstr>
      <vt:lpstr>Horopis</vt:lpstr>
      <vt:lpstr>Vodstvo</vt:lpstr>
      <vt:lpstr>Zajímavosti</vt:lpstr>
      <vt:lpstr>odkazy</vt:lpstr>
      <vt:lpstr>Snímek 8</vt:lpstr>
    </vt:vector>
  </TitlesOfParts>
  <Company>ZS Mladá Boleslav, 17. listopadu 1325, nezisková o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Hanuš</dc:creator>
  <cp:lastModifiedBy>Dum</cp:lastModifiedBy>
  <cp:revision>10</cp:revision>
  <dcterms:created xsi:type="dcterms:W3CDTF">2012-02-08T10:42:56Z</dcterms:created>
  <dcterms:modified xsi:type="dcterms:W3CDTF">2012-06-19T11:16:16Z</dcterms:modified>
</cp:coreProperties>
</file>