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0" r:id="rId1"/>
  </p:sldMasterIdLst>
  <p:notesMasterIdLst>
    <p:notesMasterId r:id="rId9"/>
  </p:notesMasterIdLst>
  <p:sldIdLst>
    <p:sldId id="257" r:id="rId2"/>
    <p:sldId id="265" r:id="rId3"/>
    <p:sldId id="266" r:id="rId4"/>
    <p:sldId id="267" r:id="rId5"/>
    <p:sldId id="269" r:id="rId6"/>
    <p:sldId id="268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57AD99-6697-4387-BEC5-3167BBF9ED58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Žáci přetáhnou do správných sloupečků. Můžeme pak určit i slovní druhy ostatních slov.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975455F-1667-4210-9E00-B65C9CDC2305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1" r:id="rId1"/>
    <p:sldLayoutId id="2147483992" r:id="rId2"/>
    <p:sldLayoutId id="2147483993" r:id="rId3"/>
    <p:sldLayoutId id="2147483994" r:id="rId4"/>
    <p:sldLayoutId id="2147483995" r:id="rId5"/>
    <p:sldLayoutId id="2147483996" r:id="rId6"/>
    <p:sldLayoutId id="2147483997" r:id="rId7"/>
    <p:sldLayoutId id="2147483998" r:id="rId8"/>
    <p:sldLayoutId id="2147483999" r:id="rId9"/>
    <p:sldLayoutId id="2147484000" r:id="rId10"/>
    <p:sldLayoutId id="214748400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Zab%C3%B3jstwo_Wac%C5%82awa.JPG" TargetMode="External"/><Relationship Id="rId2" Type="http://schemas.openxmlformats.org/officeDocument/2006/relationships/hyperlink" Target="http://cs.wikipedia.org/wiki/Soubor:Sv_V%C3%A1clav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aint_Venceslas_grav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6349833"/>
              </p:ext>
            </p:extLst>
          </p:nvPr>
        </p:nvGraphicFramePr>
        <p:xfrm>
          <a:off x="1331640" y="2132855"/>
          <a:ext cx="6552728" cy="3617073"/>
        </p:xfrm>
        <a:graphic>
          <a:graphicData uri="http://schemas.openxmlformats.org/drawingml/2006/table">
            <a:tbl>
              <a:tblPr/>
              <a:tblGrid>
                <a:gridCol w="1533502"/>
                <a:gridCol w="5019226"/>
              </a:tblGrid>
              <a:tr h="2190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90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90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VY_32_Inovace_3388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90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Svatý Václav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90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 dobách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přemyslovských knížat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90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90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68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texty a obrázky, vtahující se k životu knížete Václava. V závěru si žák při doplňování vět ověřuje získané znalosti.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64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</a:t>
                      </a:r>
                      <a:r>
                        <a:rPr lang="cs-CZ" sz="1200" b="0" i="0" u="none" strike="noStrike" kern="1200" baseline="0" dirty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poznává dějiny naší vlasti (starší dějiny)</a:t>
                      </a:r>
                      <a:r>
                        <a:rPr lang="cs-CZ" sz="1200" b="0" i="0" u="none" strike="noStrike" kern="12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,</a:t>
                      </a:r>
                      <a:r>
                        <a:rPr lang="cs-CZ" sz="1200" b="0" i="0" u="none" strike="noStrike" kern="1200" baseline="0" dirty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srovnává a hodnotí na vybraných ukázkách způsob života a práce předků na našem území v minulosti a současnosti, pracuje s časovými údaji a využívá zjištěných údajů k pochopení vztahů mezi ději a mezi jevy.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0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315274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cs-CZ" sz="6600" b="1" dirty="0" smtClean="0">
                <a:cs typeface="Arial" pitchFamily="34" charset="0"/>
              </a:rPr>
              <a:t>Svatý Václav</a:t>
            </a:r>
            <a:endParaRPr lang="cs-CZ" sz="6600" b="1" dirty="0"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1" y="2276872"/>
            <a:ext cx="6891387" cy="3744416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byl </a:t>
            </a:r>
            <a:r>
              <a:rPr lang="cs-CZ" sz="2800" b="1" dirty="0"/>
              <a:t>syn knížete Vratislava I. a </a:t>
            </a:r>
            <a:r>
              <a:rPr lang="cs-CZ" sz="2800" b="1" dirty="0" smtClean="0"/>
              <a:t>Drahomíry </a:t>
            </a:r>
          </a:p>
          <a:p>
            <a:r>
              <a:rPr lang="cs-CZ" sz="2800" b="1" dirty="0" smtClean="0"/>
              <a:t>narodil se kolem </a:t>
            </a:r>
            <a:r>
              <a:rPr lang="cs-CZ" sz="2800" b="1" dirty="0"/>
              <a:t>roku </a:t>
            </a:r>
            <a:r>
              <a:rPr lang="cs-CZ" sz="2800" b="1" dirty="0" smtClean="0">
                <a:solidFill>
                  <a:srgbClr val="FF0000"/>
                </a:solidFill>
              </a:rPr>
              <a:t>907</a:t>
            </a:r>
          </a:p>
          <a:p>
            <a:r>
              <a:rPr lang="cs-CZ" sz="2800" b="1" dirty="0" smtClean="0"/>
              <a:t>Vychovávala ho jeho </a:t>
            </a:r>
            <a:r>
              <a:rPr lang="cs-CZ" sz="2800" b="1" dirty="0" smtClean="0">
                <a:solidFill>
                  <a:srgbClr val="FF0000"/>
                </a:solidFill>
              </a:rPr>
              <a:t>babička - svatá Ludmila </a:t>
            </a:r>
          </a:p>
          <a:p>
            <a:r>
              <a:rPr lang="cs-CZ" sz="2800" b="1" dirty="0"/>
              <a:t>v rámci zachování míru v zemi </a:t>
            </a:r>
            <a:r>
              <a:rPr lang="cs-CZ" sz="2800" b="1" dirty="0" smtClean="0"/>
              <a:t>platil poplatek </a:t>
            </a:r>
            <a:r>
              <a:rPr lang="cs-CZ" sz="2800" b="1" dirty="0"/>
              <a:t>za mír - každoroční dávku ve výši </a:t>
            </a:r>
            <a:r>
              <a:rPr lang="cs-CZ" sz="2800" b="1" dirty="0">
                <a:solidFill>
                  <a:srgbClr val="FF0000"/>
                </a:solidFill>
              </a:rPr>
              <a:t>500 hřiven </a:t>
            </a:r>
            <a:r>
              <a:rPr lang="cs-CZ" sz="2800" b="1" dirty="0" smtClean="0">
                <a:solidFill>
                  <a:srgbClr val="FF0000"/>
                </a:solidFill>
              </a:rPr>
              <a:t>stříbra a </a:t>
            </a:r>
            <a:r>
              <a:rPr lang="cs-CZ" sz="2800" b="1" dirty="0">
                <a:solidFill>
                  <a:srgbClr val="FF0000"/>
                </a:solidFill>
              </a:rPr>
              <a:t>120 volů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052736"/>
            <a:ext cx="6729936" cy="4752528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založil </a:t>
            </a:r>
            <a:r>
              <a:rPr lang="cs-CZ" sz="2800" b="1" dirty="0">
                <a:solidFill>
                  <a:srgbClr val="FF0000"/>
                </a:solidFill>
              </a:rPr>
              <a:t>chrám sv. </a:t>
            </a:r>
            <a:r>
              <a:rPr lang="cs-CZ" sz="2800" b="1" dirty="0" smtClean="0">
                <a:solidFill>
                  <a:srgbClr val="FF0000"/>
                </a:solidFill>
              </a:rPr>
              <a:t>Víta </a:t>
            </a:r>
            <a:r>
              <a:rPr lang="cs-CZ" sz="2800" b="1" dirty="0" smtClean="0"/>
              <a:t>- </a:t>
            </a:r>
            <a:r>
              <a:rPr lang="cs-CZ" sz="2800" b="1" dirty="0"/>
              <a:t>hlavní kostel </a:t>
            </a:r>
            <a:r>
              <a:rPr lang="cs-CZ" sz="2800" b="1" dirty="0" smtClean="0"/>
              <a:t>knížectví</a:t>
            </a:r>
          </a:p>
          <a:p>
            <a:r>
              <a:rPr lang="cs-CZ" sz="2800" b="1" dirty="0"/>
              <a:t>byl </a:t>
            </a:r>
            <a:r>
              <a:rPr lang="cs-CZ" sz="2800" b="1" dirty="0">
                <a:solidFill>
                  <a:srgbClr val="FF0000"/>
                </a:solidFill>
              </a:rPr>
              <a:t>zavražděn 28. září 935 </a:t>
            </a:r>
            <a:r>
              <a:rPr lang="cs-CZ" sz="2800" b="1" dirty="0"/>
              <a:t>ve (Staré) Boleslavi, sídle svého bratra </a:t>
            </a:r>
            <a:r>
              <a:rPr lang="cs-CZ" sz="2800" b="1" dirty="0" smtClean="0"/>
              <a:t>Boleslava</a:t>
            </a:r>
            <a:endParaRPr lang="cs-CZ" sz="2800" b="1" dirty="0"/>
          </a:p>
          <a:p>
            <a:r>
              <a:rPr lang="cs-CZ" sz="2800" b="1" dirty="0" smtClean="0"/>
              <a:t>po </a:t>
            </a:r>
            <a:r>
              <a:rPr lang="cs-CZ" sz="2800" b="1" dirty="0"/>
              <a:t>smrti začal být Václav uctíván jako svatý pro svou </a:t>
            </a:r>
            <a:r>
              <a:rPr lang="cs-CZ" sz="2800" b="1" dirty="0" smtClean="0"/>
              <a:t>zbožnost a </a:t>
            </a:r>
            <a:r>
              <a:rPr lang="cs-CZ" sz="2800" b="1" dirty="0"/>
              <a:t>posmrtné zázraky</a:t>
            </a:r>
            <a:r>
              <a:rPr lang="cs-CZ" sz="2800" b="1" dirty="0" smtClean="0"/>
              <a:t> </a:t>
            </a:r>
          </a:p>
          <a:p>
            <a:r>
              <a:rPr lang="cs-CZ" sz="2800" b="1" dirty="0" smtClean="0"/>
              <a:t>byl to český </a:t>
            </a:r>
            <a:r>
              <a:rPr lang="cs-CZ" sz="2800" b="1" dirty="0"/>
              <a:t>kníže a světec, který je považován za hlavního </a:t>
            </a:r>
            <a:r>
              <a:rPr lang="cs-CZ" sz="2800" b="1" dirty="0">
                <a:solidFill>
                  <a:srgbClr val="FF0000"/>
                </a:solidFill>
              </a:rPr>
              <a:t>patrona české země a symbol české </a:t>
            </a:r>
            <a:r>
              <a:rPr lang="cs-CZ" sz="2800" b="1" dirty="0" smtClean="0">
                <a:solidFill>
                  <a:srgbClr val="FF0000"/>
                </a:solidFill>
              </a:rPr>
              <a:t>státnosti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46762"/>
            <a:ext cx="2016224" cy="5021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89379"/>
            <a:ext cx="4703485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91880" y="971436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Svatý Václav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 rot="10800000">
            <a:off x="3419872" y="1342028"/>
            <a:ext cx="1440160" cy="242315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252863" y="5085184"/>
            <a:ext cx="3134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Zavraždění Svatého Václava</a:t>
            </a:r>
            <a:endParaRPr lang="cs-CZ" dirty="0"/>
          </a:p>
        </p:txBody>
      </p:sp>
      <p:sp>
        <p:nvSpPr>
          <p:cNvPr id="7" name="Šipka dolů 6"/>
          <p:cNvSpPr/>
          <p:nvPr/>
        </p:nvSpPr>
        <p:spPr>
          <a:xfrm rot="10800000">
            <a:off x="7387054" y="4855200"/>
            <a:ext cx="242317" cy="839952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41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9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0320" y="2204864"/>
            <a:ext cx="4968552" cy="3726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75656" y="1124744"/>
            <a:ext cx="61206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Hrob sv. 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Václava - Katedrála 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sv. Víta, 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Pražský 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hrad</a:t>
            </a:r>
          </a:p>
        </p:txBody>
      </p:sp>
    </p:spTree>
    <p:extLst>
      <p:ext uri="{BB962C8B-B14F-4D97-AF65-F5344CB8AC3E}">
        <p14:creationId xmlns:p14="http://schemas.microsoft.com/office/powerpoint/2010/main" val="3048914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1099250"/>
          </a:xfrm>
        </p:spPr>
        <p:txBody>
          <a:bodyPr/>
          <a:lstStyle/>
          <a:p>
            <a:r>
              <a:rPr lang="cs-CZ" b="1" dirty="0" smtClean="0"/>
              <a:t>Dokonči věty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1772816"/>
            <a:ext cx="7488832" cy="4104456"/>
          </a:xfrm>
        </p:spPr>
        <p:txBody>
          <a:bodyPr>
            <a:normAutofit/>
          </a:bodyPr>
          <a:lstStyle/>
          <a:p>
            <a:r>
              <a:rPr lang="cs-CZ" b="1" dirty="0" smtClean="0"/>
              <a:t>Kníže Václav se narodil</a:t>
            </a:r>
          </a:p>
          <a:p>
            <a:r>
              <a:rPr lang="cs-CZ" b="1" dirty="0" smtClean="0"/>
              <a:t>Vychovávala ho</a:t>
            </a:r>
          </a:p>
          <a:p>
            <a:r>
              <a:rPr lang="cs-CZ" b="1" dirty="0" smtClean="0"/>
              <a:t>Poplatek za mír činil </a:t>
            </a:r>
          </a:p>
          <a:p>
            <a:r>
              <a:rPr lang="cs-CZ" b="1" dirty="0" smtClean="0"/>
              <a:t>Nechal postavit </a:t>
            </a:r>
          </a:p>
          <a:p>
            <a:r>
              <a:rPr lang="cs-CZ" b="1" dirty="0" smtClean="0"/>
              <a:t>Byl zavražděn ve </a:t>
            </a:r>
          </a:p>
          <a:p>
            <a:r>
              <a:rPr lang="cs-CZ" b="1" dirty="0" smtClean="0"/>
              <a:t>Datum úmrtí je</a:t>
            </a:r>
          </a:p>
          <a:p>
            <a:r>
              <a:rPr lang="cs-CZ" b="1" dirty="0" smtClean="0"/>
              <a:t>Je nazýván	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96285" y="1772816"/>
            <a:ext cx="22125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kolem r. 907.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63206" y="2200956"/>
            <a:ext cx="30046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Babička Ludmila.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800" y="2662621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500 hřiven stříbra a 120 volů.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63206" y="3078453"/>
            <a:ext cx="21045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Chrám sv. Víta.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41430" y="354011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Staré Boleslavi.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98000" y="3969993"/>
            <a:ext cx="21045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28. Září 935.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31481" y="4417791"/>
            <a:ext cx="5472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patronem </a:t>
            </a:r>
            <a:r>
              <a:rPr lang="cs-CZ" sz="2400" b="1" dirty="0">
                <a:solidFill>
                  <a:srgbClr val="FF0000"/>
                </a:solidFill>
                <a:latin typeface="+mn-lt"/>
              </a:rPr>
              <a:t>české země a </a:t>
            </a:r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symbolem </a:t>
            </a:r>
            <a:r>
              <a:rPr lang="cs-CZ" sz="2400" b="1" dirty="0">
                <a:solidFill>
                  <a:srgbClr val="FF0000"/>
                </a:solidFill>
                <a:latin typeface="+mn-lt"/>
              </a:rPr>
              <a:t>české státnosti</a:t>
            </a:r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.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73824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http://cs.wikipedia.org/wiki/Soubor:Sv_V%C3%A1clav.jpg</a:t>
            </a:r>
            <a:endParaRPr lang="cs-CZ" dirty="0"/>
          </a:p>
          <a:p>
            <a:r>
              <a:rPr lang="cs-CZ" u="sng" dirty="0">
                <a:hlinkClick r:id="rId3"/>
              </a:rPr>
              <a:t>http://</a:t>
            </a:r>
            <a:r>
              <a:rPr lang="cs-CZ" u="sng" dirty="0" smtClean="0">
                <a:hlinkClick r:id="rId3"/>
              </a:rPr>
              <a:t>cs.wikipedia.org/wiki/Soubor:Zab%C3%B3jstwo_Wac%C5%82awa.JPG</a:t>
            </a:r>
            <a:endParaRPr lang="cs-CZ" u="sng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cs.wikipedia.org/wiki/Soubor:Saint_Venceslas_grave.JPG</a:t>
            </a:r>
            <a:endParaRPr lang="cs-CZ" dirty="0" smtClean="0"/>
          </a:p>
          <a:p>
            <a:endParaRPr lang="cs-CZ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294</TotalTime>
  <Words>291</Words>
  <Application>Microsoft Office PowerPoint</Application>
  <PresentationFormat>Předvádění na obrazovce (4:3)</PresentationFormat>
  <Paragraphs>54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Prezentace aplikace PowerPoint</vt:lpstr>
      <vt:lpstr>Svatý Václav</vt:lpstr>
      <vt:lpstr>Prezentace aplikace PowerPoint</vt:lpstr>
      <vt:lpstr>Prezentace aplikace PowerPoint</vt:lpstr>
      <vt:lpstr>Prezentace aplikace PowerPoint</vt:lpstr>
      <vt:lpstr>Dokonči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39</cp:revision>
  <dcterms:created xsi:type="dcterms:W3CDTF">2010-10-19T08:27:42Z</dcterms:created>
  <dcterms:modified xsi:type="dcterms:W3CDTF">2012-04-09T21:52:56Z</dcterms:modified>
</cp:coreProperties>
</file>