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8" r:id="rId1"/>
  </p:sldMasterIdLst>
  <p:notesMasterIdLst>
    <p:notesMasterId r:id="rId9"/>
  </p:notesMasterIdLst>
  <p:sldIdLst>
    <p:sldId id="257" r:id="rId2"/>
    <p:sldId id="264" r:id="rId3"/>
    <p:sldId id="263" r:id="rId4"/>
    <p:sldId id="267" r:id="rId5"/>
    <p:sldId id="265" r:id="rId6"/>
    <p:sldId id="266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80" d="100"/>
          <a:sy n="80" d="100"/>
        </p:scale>
        <p:origin x="-864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4998DB4-3FCC-48DE-835B-5C398217FDA9}" type="datetimeFigureOut">
              <a:rPr lang="cs-CZ"/>
              <a:pPr>
                <a:defRPr/>
              </a:pPr>
              <a:t>10.4.2012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9368D7-D1EF-4112-8AC4-B901D54AF0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1564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902F55-2CE4-4234-B306-5C3A93F2652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CD3B50-1A9C-4100-9C56-32DF3CCC3E2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ECA596-335C-4A5D-9271-696DCCA64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67EA2D-123E-4030-AD92-F6A39DE1ADA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38982-686C-455F-983D-56B05020DC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71C77-59B7-4737-97BC-23CE9A12CF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C07923-7FB0-4EEF-BCC7-C15DBDDEBA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A31527-9C50-4C12-B70A-EDD3A35A159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9A039-66AD-44C0-96FC-DD952F3DF6D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68A5F0-CC0F-47EC-B2B1-1A30AE7CE48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585F8C-6ECD-47E0-960A-6E6EBD72D8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ABD5F924-F76B-4969-BA1B-7BBE703EF2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Human_skeleton_front.svg_-_no_labels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711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693055"/>
              </p:ext>
            </p:extLst>
          </p:nvPr>
        </p:nvGraphicFramePr>
        <p:xfrm>
          <a:off x="1665288" y="2414588"/>
          <a:ext cx="5813425" cy="282616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Petra Hejlová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VY_32_Inovace_3365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Opěrná soustava člověka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Člověk - Kostra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Přírodověda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stručné informace o lidské kostře a jejích funkcích. V závěru si žák ověří získané informace při doplňování vět.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vnímá charakteristické znaky člověka, využívá poznatků o lidském těle k vysvětlení základních funkcí dané orgánové soustavy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Opěrná soustava</a:t>
            </a:r>
          </a:p>
        </p:txBody>
      </p:sp>
      <p:sp>
        <p:nvSpPr>
          <p:cNvPr id="3" name="Obdélník 2"/>
          <p:cNvSpPr/>
          <p:nvPr/>
        </p:nvSpPr>
        <p:spPr>
          <a:xfrm>
            <a:off x="755576" y="1988840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36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Lidská kostra </a:t>
            </a:r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 skládá z </a:t>
            </a:r>
            <a:r>
              <a:rPr lang="cs-CZ" sz="3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kostí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cs-CZ" sz="36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chrupavek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 a </a:t>
            </a:r>
            <a:r>
              <a:rPr lang="cs-CZ" sz="36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vazů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, které dohromady </a:t>
            </a:r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tvoří oporu 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těla, na niž se upínají svaly.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4527996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Kostrou tvořená ochranná pouzdra jako je </a:t>
            </a:r>
            <a:r>
              <a:rPr lang="cs-CZ" sz="36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lebka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 a </a:t>
            </a:r>
            <a:r>
              <a:rPr lang="cs-CZ" sz="36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hrudník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 zároveň chrání důležité orgány.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76019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40683"/>
            <a:ext cx="3168352" cy="612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28184" y="99021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lebka</a:t>
            </a:r>
            <a:endParaRPr lang="cs-CZ" dirty="0"/>
          </a:p>
        </p:txBody>
      </p:sp>
      <p:cxnSp>
        <p:nvCxnSpPr>
          <p:cNvPr id="6" name="Přímá spojnice 5"/>
          <p:cNvCxnSpPr>
            <a:endCxn id="4" idx="1"/>
          </p:cNvCxnSpPr>
          <p:nvPr/>
        </p:nvCxnSpPr>
        <p:spPr>
          <a:xfrm>
            <a:off x="4716016" y="1174882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084168" y="1878384"/>
            <a:ext cx="1312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hrudní koš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4572000" y="2040002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084168" y="295630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pánev</a:t>
            </a:r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>
            <a:off x="4932040" y="3140968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340058" y="187838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(žebra)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19672" y="149578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klíční kost</a:t>
            </a:r>
            <a:endParaRPr lang="cs-CZ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2987824" y="165782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619672" y="220486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pažní</a:t>
            </a:r>
            <a:endParaRPr lang="cs-CZ" dirty="0"/>
          </a:p>
        </p:txBody>
      </p:sp>
      <p:cxnSp>
        <p:nvCxnSpPr>
          <p:cNvPr id="21" name="Přímá spojnice 20"/>
          <p:cNvCxnSpPr/>
          <p:nvPr/>
        </p:nvCxnSpPr>
        <p:spPr>
          <a:xfrm>
            <a:off x="2987824" y="2389530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1471653" y="3213866"/>
            <a:ext cx="1473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loketní</a:t>
            </a:r>
            <a:endParaRPr lang="cs-CZ" dirty="0"/>
          </a:p>
        </p:txBody>
      </p:sp>
      <p:cxnSp>
        <p:nvCxnSpPr>
          <p:cNvPr id="24" name="Přímá spojnice 23"/>
          <p:cNvCxnSpPr>
            <a:stCxn id="22" idx="3"/>
          </p:cNvCxnSpPr>
          <p:nvPr/>
        </p:nvCxnSpPr>
        <p:spPr>
          <a:xfrm>
            <a:off x="2945040" y="3398532"/>
            <a:ext cx="44005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6084168" y="368300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kosti ruky</a:t>
            </a:r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5579411" y="3867671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259632" y="42117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stehenní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083467" y="2574196"/>
            <a:ext cx="1656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loketní kloub</a:t>
            </a:r>
            <a:endParaRPr lang="cs-CZ" dirty="0"/>
          </a:p>
        </p:txBody>
      </p:sp>
      <p:cxnSp>
        <p:nvCxnSpPr>
          <p:cNvPr id="1024" name="Přímá spojnice 1023"/>
          <p:cNvCxnSpPr/>
          <p:nvPr/>
        </p:nvCxnSpPr>
        <p:spPr>
          <a:xfrm>
            <a:off x="5328084" y="2758862"/>
            <a:ext cx="6840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" name="TextovéPole 1024"/>
          <p:cNvSpPr txBox="1"/>
          <p:nvPr/>
        </p:nvSpPr>
        <p:spPr>
          <a:xfrm>
            <a:off x="6135182" y="1473158"/>
            <a:ext cx="1914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ramenní kloub</a:t>
            </a:r>
            <a:endParaRPr lang="cs-CZ" dirty="0"/>
          </a:p>
        </p:txBody>
      </p:sp>
      <p:sp>
        <p:nvSpPr>
          <p:cNvPr id="1027" name="TextovéPole 1026"/>
          <p:cNvSpPr txBox="1"/>
          <p:nvPr/>
        </p:nvSpPr>
        <p:spPr>
          <a:xfrm>
            <a:off x="6084168" y="4581128"/>
            <a:ext cx="1759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kolenní kloub</a:t>
            </a:r>
            <a:endParaRPr lang="cs-CZ" dirty="0"/>
          </a:p>
        </p:txBody>
      </p:sp>
      <p:cxnSp>
        <p:nvCxnSpPr>
          <p:cNvPr id="1029" name="Přímá spojnice 1028"/>
          <p:cNvCxnSpPr/>
          <p:nvPr/>
        </p:nvCxnSpPr>
        <p:spPr>
          <a:xfrm>
            <a:off x="4716016" y="4765794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Přímá spojnice 1030"/>
          <p:cNvCxnSpPr/>
          <p:nvPr/>
        </p:nvCxnSpPr>
        <p:spPr>
          <a:xfrm>
            <a:off x="2979820" y="4396462"/>
            <a:ext cx="10161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3" name="TextovéPole 1032"/>
          <p:cNvSpPr txBox="1"/>
          <p:nvPr/>
        </p:nvSpPr>
        <p:spPr>
          <a:xfrm>
            <a:off x="1259633" y="2758862"/>
            <a:ext cx="150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vřetenní</a:t>
            </a:r>
            <a:endParaRPr lang="cs-CZ" dirty="0"/>
          </a:p>
        </p:txBody>
      </p:sp>
      <p:cxnSp>
        <p:nvCxnSpPr>
          <p:cNvPr id="1035" name="Přímá spojnice 1034"/>
          <p:cNvCxnSpPr/>
          <p:nvPr/>
        </p:nvCxnSpPr>
        <p:spPr>
          <a:xfrm>
            <a:off x="2767799" y="2943528"/>
            <a:ext cx="7200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6" name="TextovéPole 1035"/>
          <p:cNvSpPr txBox="1"/>
          <p:nvPr/>
        </p:nvSpPr>
        <p:spPr>
          <a:xfrm>
            <a:off x="1360864" y="507589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lýtková</a:t>
            </a:r>
            <a:endParaRPr lang="cs-CZ" dirty="0"/>
          </a:p>
        </p:txBody>
      </p:sp>
      <p:sp>
        <p:nvSpPr>
          <p:cNvPr id="1037" name="TextovéPole 1036"/>
          <p:cNvSpPr txBox="1"/>
          <p:nvPr/>
        </p:nvSpPr>
        <p:spPr>
          <a:xfrm>
            <a:off x="1259632" y="5651956"/>
            <a:ext cx="1615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holenní</a:t>
            </a:r>
            <a:endParaRPr lang="cs-CZ" dirty="0"/>
          </a:p>
        </p:txBody>
      </p:sp>
      <p:cxnSp>
        <p:nvCxnSpPr>
          <p:cNvPr id="1039" name="Přímá spojnice 1038"/>
          <p:cNvCxnSpPr>
            <a:stCxn id="1036" idx="3"/>
          </p:cNvCxnSpPr>
          <p:nvPr/>
        </p:nvCxnSpPr>
        <p:spPr>
          <a:xfrm>
            <a:off x="2945040" y="5260558"/>
            <a:ext cx="10508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Přímá spojnice 1040"/>
          <p:cNvCxnSpPr/>
          <p:nvPr/>
        </p:nvCxnSpPr>
        <p:spPr>
          <a:xfrm>
            <a:off x="2915816" y="5836622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2" name="TextovéPole 1041"/>
          <p:cNvSpPr txBox="1"/>
          <p:nvPr/>
        </p:nvSpPr>
        <p:spPr>
          <a:xfrm>
            <a:off x="6068291" y="6009911"/>
            <a:ext cx="1327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kosti nohy</a:t>
            </a:r>
            <a:endParaRPr lang="cs-CZ" dirty="0"/>
          </a:p>
        </p:txBody>
      </p:sp>
      <p:cxnSp>
        <p:nvCxnSpPr>
          <p:cNvPr id="1044" name="Přímá spojnice 1043"/>
          <p:cNvCxnSpPr/>
          <p:nvPr/>
        </p:nvCxnSpPr>
        <p:spPr>
          <a:xfrm>
            <a:off x="4716016" y="630932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6" name="Přímá spojnice 1045"/>
          <p:cNvCxnSpPr/>
          <p:nvPr/>
        </p:nvCxnSpPr>
        <p:spPr>
          <a:xfrm>
            <a:off x="5004048" y="1680450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0" name="TextovéPole 1049"/>
          <p:cNvSpPr txBox="1"/>
          <p:nvPr/>
        </p:nvSpPr>
        <p:spPr>
          <a:xfrm>
            <a:off x="6135818" y="2247716"/>
            <a:ext cx="828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páteř</a:t>
            </a:r>
            <a:endParaRPr lang="cs-CZ" dirty="0"/>
          </a:p>
        </p:txBody>
      </p:sp>
      <p:cxnSp>
        <p:nvCxnSpPr>
          <p:cNvPr id="1052" name="Přímá spojnice 1051"/>
          <p:cNvCxnSpPr/>
          <p:nvPr/>
        </p:nvCxnSpPr>
        <p:spPr>
          <a:xfrm>
            <a:off x="4499992" y="2432382"/>
            <a:ext cx="156829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/>
          <p:cNvCxnSpPr/>
          <p:nvPr/>
        </p:nvCxnSpPr>
        <p:spPr>
          <a:xfrm>
            <a:off x="4788024" y="3398532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6084168" y="3303452"/>
            <a:ext cx="1759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kyčelní kloub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80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2" grpId="0"/>
      <p:bldP spid="15" grpId="0"/>
      <p:bldP spid="16" grpId="0"/>
      <p:bldP spid="19" grpId="0"/>
      <p:bldP spid="22" grpId="0"/>
      <p:bldP spid="25" grpId="0"/>
      <p:bldP spid="29" grpId="0"/>
      <p:bldP spid="30" grpId="0"/>
      <p:bldP spid="1025" grpId="0"/>
      <p:bldP spid="1027" grpId="0"/>
      <p:bldP spid="1033" grpId="0"/>
      <p:bldP spid="1036" grpId="0"/>
      <p:bldP spid="1037" grpId="0"/>
      <p:bldP spid="1042" grpId="0"/>
      <p:bldP spid="1050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Funkce kostry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772816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Opora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- kosti tělo podpírají, udržují také orgány na správných místech.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2672843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Ochrana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- kosti tvořící lebku chrání mozek a žebra chrání srdce, plíce a žaludek.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1560" y="3585365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Pohyb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-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kosti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spolu se svaly umožňují pohyb.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75856" y="4177164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Tvorba krve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- v kostní dřeni některých kostí se tvoří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červené </a:t>
            </a:r>
            <a:r>
              <a:rPr lang="cs-CZ" sz="2400"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cs-CZ" sz="2400" smtClean="0">
                <a:latin typeface="Verdana" pitchFamily="34" charset="0"/>
                <a:ea typeface="Verdana" pitchFamily="34" charset="0"/>
                <a:cs typeface="Verdana" pitchFamily="34" charset="0"/>
              </a:rPr>
              <a:t>bílé krvinky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a krevní destičky.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11560" y="501317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Ukládání minerálních látek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- v kostech je skladován fosfor a vápník, které mohou být v případě potřeby uvolněny.</a:t>
            </a:r>
          </a:p>
        </p:txBody>
      </p:sp>
    </p:spTree>
    <p:extLst>
      <p:ext uri="{BB962C8B-B14F-4D97-AF65-F5344CB8AC3E}">
        <p14:creationId xmlns:p14="http://schemas.microsoft.com/office/powerpoint/2010/main" val="175042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1484784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Tělo dospělého člověka je složeno asi z </a:t>
            </a:r>
            <a:r>
              <a:rPr lang="cs-CZ" sz="36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206 </a:t>
            </a:r>
            <a:r>
              <a:rPr lang="cs-CZ" sz="3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kostí.</a:t>
            </a:r>
            <a:endParaRPr lang="cs-CZ" sz="36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497542" y="4604935"/>
            <a:ext cx="61708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 kosti připadá 25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 % </a:t>
            </a:r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hmotnosti těla.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86918" y="3068960"/>
            <a:ext cx="62830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Tělo </a:t>
            </a:r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novorozence je složeno asi z 305 </a:t>
            </a:r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kostí.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39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237" y="5570342"/>
            <a:ext cx="4863851" cy="5229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 dolní končetině jsou kosti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427984" y="1603988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kostí, chrupavek a vazů.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60232" y="234888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206 kostí.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39952" y="314096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lebka a hrudník.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07904" y="3933054"/>
            <a:ext cx="1116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žebry.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4048" y="4737573"/>
            <a:ext cx="413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pažní, loketní a vřetenní.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76056" y="5570342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stehenní, holenní a lýtková.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1603987"/>
            <a:ext cx="4212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Lidská kostra se skládá z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22092" y="2336351"/>
            <a:ext cx="6346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Tělo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dospělého člověka je složeno asi z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22092" y="3140314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Důležité orgány chrání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67544" y="3940576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Hrudní koš je tvořen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67544" y="4761803"/>
            <a:ext cx="4744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Na horní končetině jsou kosti</a:t>
            </a:r>
          </a:p>
        </p:txBody>
      </p:sp>
    </p:spTree>
    <p:extLst>
      <p:ext uri="{BB962C8B-B14F-4D97-AF65-F5344CB8AC3E}">
        <p14:creationId xmlns:p14="http://schemas.microsoft.com/office/powerpoint/2010/main" val="412631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hlinkClick r:id="rId2"/>
              </a:rPr>
              <a:t>http://commons.wikimedia.org/wiki/File:Human_skeleton_front.svg_-_</a:t>
            </a:r>
            <a:r>
              <a:rPr lang="cs-CZ" smtClean="0">
                <a:hlinkClick r:id="rId2"/>
              </a:rPr>
              <a:t>no_labels.svg</a:t>
            </a:r>
            <a:endParaRPr lang="cs-CZ" smtClean="0"/>
          </a:p>
          <a:p>
            <a:pPr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378</TotalTime>
  <Words>312</Words>
  <Application>Microsoft Office PowerPoint</Application>
  <PresentationFormat>Předvádění na obrazovce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Opěrná soustava</vt:lpstr>
      <vt:lpstr>Prezentace aplikace PowerPoint</vt:lpstr>
      <vt:lpstr>Funkce kostry</vt:lpstr>
      <vt:lpstr>Prezentace aplikace PowerPoint</vt:lpstr>
      <vt:lpstr>Doplň věty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install</cp:lastModifiedBy>
  <cp:revision>50</cp:revision>
  <dcterms:created xsi:type="dcterms:W3CDTF">2010-10-19T08:27:42Z</dcterms:created>
  <dcterms:modified xsi:type="dcterms:W3CDTF">2012-04-10T11:57:38Z</dcterms:modified>
</cp:coreProperties>
</file>