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6" r:id="rId1"/>
  </p:sldMasterIdLst>
  <p:notesMasterIdLst>
    <p:notesMasterId r:id="rId10"/>
  </p:notesMasterIdLst>
  <p:sldIdLst>
    <p:sldId id="257" r:id="rId2"/>
    <p:sldId id="263" r:id="rId3"/>
    <p:sldId id="265" r:id="rId4"/>
    <p:sldId id="266" r:id="rId5"/>
    <p:sldId id="268" r:id="rId6"/>
    <p:sldId id="264" r:id="rId7"/>
    <p:sldId id="269" r:id="rId8"/>
    <p:sldId id="26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5" autoAdjust="0"/>
    <p:restoredTop sz="94621" autoAdjust="0"/>
  </p:normalViewPr>
  <p:slideViewPr>
    <p:cSldViewPr>
      <p:cViewPr>
        <p:scale>
          <a:sx n="80" d="100"/>
          <a:sy n="80" d="100"/>
        </p:scale>
        <p:origin x="-864" y="-59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4998DB4-3FCC-48DE-835B-5C398217FDA9}" type="datetimeFigureOut">
              <a:rPr lang="cs-CZ"/>
              <a:pPr>
                <a:defRPr/>
              </a:pPr>
              <a:t>19.6.2012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C9368D7-D1EF-4112-8AC4-B901D54AF0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315645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CB902F55-2CE4-4234-B306-5C3A93F2652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CD3B50-1A9C-4100-9C56-32DF3CCC3E2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ECA596-335C-4A5D-9271-696DCCA644B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67EA2D-123E-4030-AD92-F6A39DE1ADA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0338982-686C-455F-983D-56B05020DC6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071C77-59B7-4737-97BC-23CE9A12CF7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C07923-7FB0-4EEF-BCC7-C15DBDDEBA6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4A31527-9C50-4C12-B70A-EDD3A35A159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C29A039-66AD-44C0-96FC-DD952F3DF6D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568A5F0-CC0F-47EC-B2B1-1A30AE7CE48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B585F8C-6ECD-47E0-960A-6E6EBD72D8B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ABD5F924-F76B-4969-BA1B-7BBE703EF25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7" r:id="rId1"/>
    <p:sldLayoutId id="2147484028" r:id="rId2"/>
    <p:sldLayoutId id="2147484029" r:id="rId3"/>
    <p:sldLayoutId id="2147484030" r:id="rId4"/>
    <p:sldLayoutId id="2147484031" r:id="rId5"/>
    <p:sldLayoutId id="2147484032" r:id="rId6"/>
    <p:sldLayoutId id="2147484033" r:id="rId7"/>
    <p:sldLayoutId id="2147484034" r:id="rId8"/>
    <p:sldLayoutId id="2147484035" r:id="rId9"/>
    <p:sldLayoutId id="2147484036" r:id="rId10"/>
    <p:sldLayoutId id="2147484037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Digestive_system_diagram_cs.sv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620711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3724946"/>
              </p:ext>
            </p:extLst>
          </p:nvPr>
        </p:nvGraphicFramePr>
        <p:xfrm>
          <a:off x="1665288" y="2414588"/>
          <a:ext cx="5813425" cy="282616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Petra Hejlová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VY_32_Inovace_3368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Trávicí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soustava člověka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Člověk –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trávicí soustava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Přírodověda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5.A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4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stručné informace o lidské trávicí soustavě. V závěru si žák ověří získané informace při doplňování vět.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vnímá charakteristické znaky člověka, využívá poznatků o lidském těle k vysvětlení základních funkcí dané orgánové soustavy.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7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339552"/>
          </a:xfrm>
        </p:spPr>
        <p:txBody>
          <a:bodyPr/>
          <a:lstStyle/>
          <a:p>
            <a:r>
              <a:rPr lang="cs-CZ" u="sng" dirty="0" smtClean="0"/>
              <a:t>Trávicí soustava</a:t>
            </a:r>
            <a:endParaRPr lang="cs-CZ" u="sng" dirty="0"/>
          </a:p>
        </p:txBody>
      </p:sp>
      <p:sp>
        <p:nvSpPr>
          <p:cNvPr id="4" name="Obdélník 3"/>
          <p:cNvSpPr/>
          <p:nvPr/>
        </p:nvSpPr>
        <p:spPr>
          <a:xfrm>
            <a:off x="755576" y="2132856"/>
            <a:ext cx="799288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36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Trávicí </a:t>
            </a:r>
            <a:r>
              <a:rPr lang="cs-CZ" sz="36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soustava</a:t>
            </a:r>
            <a:r>
              <a:rPr lang="cs-CZ" sz="36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36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se skládá z orgánů</a:t>
            </a:r>
            <a:r>
              <a:rPr lang="cs-CZ" sz="3600" dirty="0">
                <a:latin typeface="Verdana" pitchFamily="34" charset="0"/>
                <a:ea typeface="Verdana" pitchFamily="34" charset="0"/>
                <a:cs typeface="Verdana" pitchFamily="34" charset="0"/>
              </a:rPr>
              <a:t>, které se podílejí na </a:t>
            </a:r>
            <a:r>
              <a:rPr lang="cs-CZ" sz="36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příjmu, zpracování a vylučování potravy.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4797152"/>
            <a:ext cx="8136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latin typeface="Verdana" pitchFamily="34" charset="0"/>
                <a:ea typeface="Verdana" pitchFamily="34" charset="0"/>
                <a:cs typeface="Verdana" pitchFamily="34" charset="0"/>
              </a:rPr>
              <a:t>Cílem je získání živin z potravy, tedy </a:t>
            </a:r>
            <a:r>
              <a:rPr lang="cs-CZ" sz="36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trávení</a:t>
            </a:r>
            <a:r>
              <a:rPr lang="cs-CZ" sz="3600" dirty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4807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836712"/>
            <a:ext cx="756083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6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Trávicí </a:t>
            </a:r>
            <a:r>
              <a:rPr lang="cs-CZ" sz="3600" dirty="0">
                <a:latin typeface="Verdana" pitchFamily="34" charset="0"/>
                <a:ea typeface="Verdana" pitchFamily="34" charset="0"/>
                <a:cs typeface="Verdana" pitchFamily="34" charset="0"/>
              </a:rPr>
              <a:t>soustava dlouhá téměř </a:t>
            </a:r>
            <a:r>
              <a:rPr lang="cs-CZ" sz="36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8 </a:t>
            </a:r>
            <a:r>
              <a:rPr lang="cs-CZ" sz="36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metrů </a:t>
            </a:r>
            <a:r>
              <a:rPr lang="cs-CZ" sz="36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a skládá </a:t>
            </a:r>
            <a:r>
              <a:rPr lang="cs-CZ" sz="36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se </a:t>
            </a:r>
            <a:r>
              <a:rPr lang="cs-CZ" sz="36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 mnoha částí</a:t>
            </a:r>
            <a:endParaRPr lang="cs-CZ" sz="36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2620671"/>
            <a:ext cx="756083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6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Dutina ústní</a:t>
            </a:r>
            <a:r>
              <a:rPr lang="cs-CZ" sz="3600" dirty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36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je </a:t>
            </a:r>
            <a:r>
              <a:rPr lang="cs-CZ" sz="3600" dirty="0">
                <a:latin typeface="Verdana" pitchFamily="34" charset="0"/>
                <a:ea typeface="Verdana" pitchFamily="34" charset="0"/>
                <a:cs typeface="Verdana" pitchFamily="34" charset="0"/>
              </a:rPr>
              <a:t>počátkem trávicí soustavy </a:t>
            </a:r>
            <a:r>
              <a:rPr lang="cs-CZ" sz="36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člověka a  skládá </a:t>
            </a:r>
            <a:r>
              <a:rPr lang="cs-CZ" sz="3600" dirty="0">
                <a:latin typeface="Verdana" pitchFamily="34" charset="0"/>
                <a:ea typeface="Verdana" pitchFamily="34" charset="0"/>
                <a:cs typeface="Verdana" pitchFamily="34" charset="0"/>
              </a:rPr>
              <a:t>se ze </a:t>
            </a:r>
            <a:r>
              <a:rPr lang="cs-CZ" sz="36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zubů, jazyka </a:t>
            </a:r>
            <a:r>
              <a:rPr lang="cs-CZ" sz="36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 </a:t>
            </a:r>
            <a:r>
              <a:rPr lang="cs-CZ" sz="36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slinných žláz.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59520" y="4653136"/>
            <a:ext cx="756083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6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Zuby se rozdělují na </a:t>
            </a:r>
            <a:r>
              <a:rPr lang="cs-CZ" sz="36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řezáky, špičáky, </a:t>
            </a:r>
            <a:r>
              <a:rPr lang="cs-CZ" sz="36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třenové </a:t>
            </a:r>
            <a:r>
              <a:rPr lang="cs-CZ" sz="36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zuby </a:t>
            </a:r>
            <a:r>
              <a:rPr lang="cs-CZ" sz="36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 </a:t>
            </a:r>
            <a:r>
              <a:rPr lang="cs-CZ" sz="36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stoličky.</a:t>
            </a:r>
            <a:endParaRPr lang="cs-CZ" sz="36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7647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D:\DUM\DUMy moje\ICT\Pří 2\496px-Tooth_Section_numbered.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71857"/>
            <a:ext cx="4723810" cy="57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860032" y="931327"/>
            <a:ext cx="3816424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Lidský </a:t>
            </a:r>
            <a:r>
              <a:rPr lang="cs-CZ" sz="2400" b="1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zub </a:t>
            </a:r>
            <a:r>
              <a:rPr lang="cs-CZ" sz="24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– stolička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A </a:t>
            </a: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- korunka</a:t>
            </a:r>
            <a:b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B 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– kořen</a:t>
            </a:r>
          </a:p>
          <a:p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/>
            </a:r>
            <a:b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1.- zubní sklovina</a:t>
            </a:r>
            <a:b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2.- zubovina</a:t>
            </a:r>
            <a:b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3.- zubní dřeň</a:t>
            </a:r>
            <a:b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4.- dáseň</a:t>
            </a:r>
            <a:b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5.- zubní cement</a:t>
            </a:r>
            <a:b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6.- čelistní kost</a:t>
            </a:r>
            <a:b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7.- céva</a:t>
            </a:r>
            <a:b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8.- nerv</a:t>
            </a:r>
          </a:p>
        </p:txBody>
      </p:sp>
    </p:spTree>
    <p:extLst>
      <p:ext uri="{BB962C8B-B14F-4D97-AF65-F5344CB8AC3E}">
        <p14:creationId xmlns:p14="http://schemas.microsoft.com/office/powerpoint/2010/main" val="1812060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764704"/>
            <a:ext cx="78488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Hltan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je společná část dýchací a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trávicí soustavy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. </a:t>
            </a:r>
          </a:p>
        </p:txBody>
      </p:sp>
      <p:sp>
        <p:nvSpPr>
          <p:cNvPr id="3" name="Obdélník 2"/>
          <p:cNvSpPr/>
          <p:nvPr/>
        </p:nvSpPr>
        <p:spPr>
          <a:xfrm>
            <a:off x="611560" y="1228250"/>
            <a:ext cx="784887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Jícen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je přibližně 25-32 centimetrů dlouhá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trubice, kterou prochází rozmělněná 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potrava do žaludku.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75896" y="2348880"/>
            <a:ext cx="784887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Žaludek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je 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rozšířená část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o 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objemu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1 až 2 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litry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a probíhá 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v něm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mechanické i chemické trávení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617478" y="3179877"/>
            <a:ext cx="784887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Tenké 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střevo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má průměr 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3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centimetry 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a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délku 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až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3-6 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metrů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 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Dochází zde ke konečnému natrávení potravy a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vstřebání většiny živin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</a:p>
        </p:txBody>
      </p:sp>
      <p:sp>
        <p:nvSpPr>
          <p:cNvPr id="6" name="Obdélník 5"/>
          <p:cNvSpPr/>
          <p:nvPr/>
        </p:nvSpPr>
        <p:spPr>
          <a:xfrm>
            <a:off x="593688" y="4380206"/>
            <a:ext cx="784887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 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tlustém střevě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se zbylá potrava zahušťuje a vstřebávají se zde 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zbytky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vody, solí a vitamínů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38296" y="5286399"/>
            <a:ext cx="77864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Zbylý 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odpad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odchází z těla konečníkem ve formě 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stolice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1845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4165" y="686611"/>
            <a:ext cx="4320480" cy="59786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00554" y="971436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slinné žlázy</a:t>
            </a:r>
            <a:endParaRPr lang="cs-CZ" dirty="0"/>
          </a:p>
        </p:txBody>
      </p:sp>
      <p:sp>
        <p:nvSpPr>
          <p:cNvPr id="5" name="Levá složená závorka 4"/>
          <p:cNvSpPr/>
          <p:nvPr/>
        </p:nvSpPr>
        <p:spPr>
          <a:xfrm rot="1819282">
            <a:off x="3461811" y="987284"/>
            <a:ext cx="432047" cy="599412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148064" y="137754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hltan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13028" y="174687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jazyk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18606" y="223622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jícen</a:t>
            </a:r>
            <a:endParaRPr lang="cs-CZ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5004048" y="2420888"/>
            <a:ext cx="5400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5004048" y="2083883"/>
            <a:ext cx="456949" cy="30467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5368631" y="2872206"/>
            <a:ext cx="20116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slinivka břišní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5045603" y="3243159"/>
            <a:ext cx="456949" cy="30467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15"/>
          <p:cNvCxnSpPr/>
          <p:nvPr/>
        </p:nvCxnSpPr>
        <p:spPr>
          <a:xfrm>
            <a:off x="5232522" y="3547837"/>
            <a:ext cx="70763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5940152" y="340268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žaludek</a:t>
            </a:r>
            <a:endParaRPr lang="cs-CZ" dirty="0"/>
          </a:p>
        </p:txBody>
      </p:sp>
      <p:cxnSp>
        <p:nvCxnSpPr>
          <p:cNvPr id="19" name="Přímá spojnice 18"/>
          <p:cNvCxnSpPr/>
          <p:nvPr/>
        </p:nvCxnSpPr>
        <p:spPr>
          <a:xfrm flipH="1">
            <a:off x="2915816" y="5373216"/>
            <a:ext cx="69690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2915816" y="5229200"/>
            <a:ext cx="69690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2915816" y="5013176"/>
            <a:ext cx="576064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>
            <a:off x="2915816" y="4077072"/>
            <a:ext cx="42423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H="1">
            <a:off x="2483768" y="3533077"/>
            <a:ext cx="85628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1547664" y="3892406"/>
            <a:ext cx="14193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dvanáctník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068800" y="3157752"/>
            <a:ext cx="7096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játra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1676492" y="3587350"/>
            <a:ext cx="9745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žlučník</a:t>
            </a:r>
            <a:endParaRPr lang="cs-CZ" dirty="0"/>
          </a:p>
        </p:txBody>
      </p:sp>
      <p:cxnSp>
        <p:nvCxnSpPr>
          <p:cNvPr id="41" name="Přímá spojnice 40"/>
          <p:cNvCxnSpPr/>
          <p:nvPr/>
        </p:nvCxnSpPr>
        <p:spPr>
          <a:xfrm flipH="1">
            <a:off x="2651025" y="3772016"/>
            <a:ext cx="68902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5796136" y="519784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tenké střevo</a:t>
            </a:r>
            <a:endParaRPr lang="cs-CZ" dirty="0"/>
          </a:p>
        </p:txBody>
      </p:sp>
      <p:sp>
        <p:nvSpPr>
          <p:cNvPr id="43" name="Levá složená závorka 42"/>
          <p:cNvSpPr/>
          <p:nvPr/>
        </p:nvSpPr>
        <p:spPr>
          <a:xfrm>
            <a:off x="2623110" y="5000600"/>
            <a:ext cx="372429" cy="457200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1043608" y="5090375"/>
            <a:ext cx="1607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tlusté střevo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1180786" y="5567174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slepé střevo</a:t>
            </a:r>
            <a:endParaRPr lang="cs-CZ" dirty="0"/>
          </a:p>
        </p:txBody>
      </p:sp>
      <p:cxnSp>
        <p:nvCxnSpPr>
          <p:cNvPr id="47" name="Přímá spojnice 46"/>
          <p:cNvCxnSpPr/>
          <p:nvPr/>
        </p:nvCxnSpPr>
        <p:spPr>
          <a:xfrm flipH="1">
            <a:off x="2591711" y="5705012"/>
            <a:ext cx="84085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ovéPole 47"/>
          <p:cNvSpPr txBox="1"/>
          <p:nvPr/>
        </p:nvSpPr>
        <p:spPr>
          <a:xfrm>
            <a:off x="957672" y="5936506"/>
            <a:ext cx="25163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červovitý přívěsek</a:t>
            </a:r>
            <a:endParaRPr lang="cs-CZ" dirty="0"/>
          </a:p>
        </p:txBody>
      </p:sp>
      <p:sp>
        <p:nvSpPr>
          <p:cNvPr id="49" name="Obdélník 48"/>
          <p:cNvSpPr/>
          <p:nvPr/>
        </p:nvSpPr>
        <p:spPr>
          <a:xfrm>
            <a:off x="3203848" y="5822206"/>
            <a:ext cx="473986" cy="2286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3440841" y="5942772"/>
            <a:ext cx="473986" cy="2286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2" name="Přímá spojnice 51"/>
          <p:cNvCxnSpPr/>
          <p:nvPr/>
        </p:nvCxnSpPr>
        <p:spPr>
          <a:xfrm flipH="1">
            <a:off x="2995539" y="6050806"/>
            <a:ext cx="1020076" cy="62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ovéPole 52"/>
          <p:cNvSpPr txBox="1"/>
          <p:nvPr/>
        </p:nvSpPr>
        <p:spPr>
          <a:xfrm>
            <a:off x="3127935" y="6131201"/>
            <a:ext cx="12664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konečník</a:t>
            </a:r>
            <a:endParaRPr lang="cs-CZ" dirty="0"/>
          </a:p>
        </p:txBody>
      </p:sp>
      <p:cxnSp>
        <p:nvCxnSpPr>
          <p:cNvPr id="55" name="Přímá spojnice 54"/>
          <p:cNvCxnSpPr/>
          <p:nvPr/>
        </p:nvCxnSpPr>
        <p:spPr>
          <a:xfrm flipH="1">
            <a:off x="2836970" y="1931544"/>
            <a:ext cx="10778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ovéPole 55"/>
          <p:cNvSpPr txBox="1"/>
          <p:nvPr/>
        </p:nvSpPr>
        <p:spPr>
          <a:xfrm>
            <a:off x="1403648" y="1714551"/>
            <a:ext cx="14127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dutina ústní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6957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13" grpId="0"/>
      <p:bldP spid="17" grpId="0"/>
      <p:bldP spid="37" grpId="0"/>
      <p:bldP spid="38" grpId="0"/>
      <p:bldP spid="39" grpId="0"/>
      <p:bldP spid="42" grpId="0"/>
      <p:bldP spid="44" grpId="0"/>
      <p:bldP spid="45" grpId="0"/>
      <p:bldP spid="48" grpId="0"/>
      <p:bldP spid="53" grpId="0"/>
      <p:bldP spid="5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84784"/>
          </a:xfrm>
        </p:spPr>
        <p:txBody>
          <a:bodyPr/>
          <a:lstStyle/>
          <a:p>
            <a:r>
              <a:rPr lang="cs-CZ" dirty="0" smtClean="0"/>
              <a:t>Doplň věty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8078" y="1570749"/>
            <a:ext cx="45271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Trávicí soustava se podílí na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42543" y="1570749"/>
            <a:ext cx="422194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příjmu, zpracování a vylučování potravy.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4670" y="2376594"/>
            <a:ext cx="40733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Dutina ústní se skládá ze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75200" y="2376593"/>
            <a:ext cx="46596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zubů, jazyka a slinných žláz.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84670" y="2973144"/>
            <a:ext cx="25611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Zuby se dělí na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801912" y="2973143"/>
            <a:ext cx="64182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řezáky, špičáky, třenové zuby a stoličky.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4670" y="3486199"/>
            <a:ext cx="42280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 jícnu putuje potrava do 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310453" y="3469177"/>
            <a:ext cx="14943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žaludku.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84670" y="3947864"/>
            <a:ext cx="29787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 žaludku probíhá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98702" y="3947864"/>
            <a:ext cx="51673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mechanické a chemické trávení.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84670" y="4479866"/>
            <a:ext cx="44873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 tenkém střevě dochází ke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33350" y="4967331"/>
            <a:ext cx="43091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 tlustém střevě dochází k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785384" y="4479865"/>
            <a:ext cx="41362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střebávání většiny živin.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612687" y="4967331"/>
            <a:ext cx="46075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zahuštění a vstřebávání zbytků vody, solí a vitamínů.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33350" y="5862463"/>
            <a:ext cx="49725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Zbylý odpad odchází ve formě 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165014" y="5862463"/>
            <a:ext cx="12795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stolice.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6393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dirty="0">
                <a:hlinkClick r:id="rId2"/>
              </a:rPr>
              <a:t>http://commons.wikimedia.org/wiki/File:Tooth_Section_numbered.svg</a:t>
            </a:r>
          </a:p>
          <a:p>
            <a:pPr>
              <a:defRPr/>
            </a:pP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cs.wikipedia.org/wiki/Soubor:Digestive_system_diagram_cs.svg</a:t>
            </a:r>
            <a:endParaRPr lang="cs-CZ" dirty="0" smtClean="0"/>
          </a:p>
          <a:p>
            <a:pPr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399</TotalTime>
  <Words>363</Words>
  <Application>Microsoft Office PowerPoint</Application>
  <PresentationFormat>Předvádění na obrazovce (4:3)</PresentationFormat>
  <Paragraphs>70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Prezentace aplikace PowerPoint</vt:lpstr>
      <vt:lpstr>Trávicí soustava</vt:lpstr>
      <vt:lpstr>Prezentace aplikace PowerPoint</vt:lpstr>
      <vt:lpstr>Prezentace aplikace PowerPoint</vt:lpstr>
      <vt:lpstr>Prezentace aplikace PowerPoint</vt:lpstr>
      <vt:lpstr>Prezentace aplikace PowerPoint</vt:lpstr>
      <vt:lpstr>Doplň věty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User</cp:lastModifiedBy>
  <cp:revision>52</cp:revision>
  <dcterms:created xsi:type="dcterms:W3CDTF">2010-10-19T08:27:42Z</dcterms:created>
  <dcterms:modified xsi:type="dcterms:W3CDTF">2012-06-19T14:08:17Z</dcterms:modified>
</cp:coreProperties>
</file>