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6" r:id="rId3"/>
    <p:sldId id="257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F5725-6EDA-40A8-8FA4-DB7283ECAF22}" type="datetimeFigureOut">
              <a:rPr lang="cs-CZ" smtClean="0"/>
              <a:pPr/>
              <a:t>17.11.2010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FCC1D-89AD-4747-B3A4-E5ECA4AF1B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F5725-6EDA-40A8-8FA4-DB7283ECAF22}" type="datetimeFigureOut">
              <a:rPr lang="cs-CZ" smtClean="0"/>
              <a:pPr/>
              <a:t>17.11.2010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FCC1D-89AD-4747-B3A4-E5ECA4AF1B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F5725-6EDA-40A8-8FA4-DB7283ECAF22}" type="datetimeFigureOut">
              <a:rPr lang="cs-CZ" smtClean="0"/>
              <a:pPr/>
              <a:t>17.11.2010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FCC1D-89AD-4747-B3A4-E5ECA4AF1B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F5725-6EDA-40A8-8FA4-DB7283ECAF22}" type="datetimeFigureOut">
              <a:rPr lang="cs-CZ" smtClean="0"/>
              <a:pPr/>
              <a:t>17.11.2010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FCC1D-89AD-4747-B3A4-E5ECA4AF1B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F5725-6EDA-40A8-8FA4-DB7283ECAF22}" type="datetimeFigureOut">
              <a:rPr lang="cs-CZ" smtClean="0"/>
              <a:pPr/>
              <a:t>17.11.2010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FCC1D-89AD-4747-B3A4-E5ECA4AF1B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F5725-6EDA-40A8-8FA4-DB7283ECAF22}" type="datetimeFigureOut">
              <a:rPr lang="cs-CZ" smtClean="0"/>
              <a:pPr/>
              <a:t>17.11.2010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FCC1D-89AD-4747-B3A4-E5ECA4AF1B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F5725-6EDA-40A8-8FA4-DB7283ECAF22}" type="datetimeFigureOut">
              <a:rPr lang="cs-CZ" smtClean="0"/>
              <a:pPr/>
              <a:t>17.11.2010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FCC1D-89AD-4747-B3A4-E5ECA4AF1B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F5725-6EDA-40A8-8FA4-DB7283ECAF22}" type="datetimeFigureOut">
              <a:rPr lang="cs-CZ" smtClean="0"/>
              <a:pPr/>
              <a:t>17.11.2010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FCC1D-89AD-4747-B3A4-E5ECA4AF1B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F5725-6EDA-40A8-8FA4-DB7283ECAF22}" type="datetimeFigureOut">
              <a:rPr lang="cs-CZ" smtClean="0"/>
              <a:pPr/>
              <a:t>17.11.2010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FCC1D-89AD-4747-B3A4-E5ECA4AF1B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F5725-6EDA-40A8-8FA4-DB7283ECAF22}" type="datetimeFigureOut">
              <a:rPr lang="cs-CZ" smtClean="0"/>
              <a:pPr/>
              <a:t>17.11.2010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FCC1D-89AD-4747-B3A4-E5ECA4AF1B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F5725-6EDA-40A8-8FA4-DB7283ECAF22}" type="datetimeFigureOut">
              <a:rPr lang="cs-CZ" smtClean="0"/>
              <a:pPr/>
              <a:t>17.11.2010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FCC1D-89AD-4747-B3A4-E5ECA4AF1BE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DF5725-6EDA-40A8-8FA4-DB7283ECAF22}" type="datetimeFigureOut">
              <a:rPr lang="cs-CZ" smtClean="0"/>
              <a:pPr/>
              <a:t>17.11.2010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EFCC1D-89AD-4747-B3A4-E5ECA4AF1BE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4.wav"/><Relationship Id="rId4" Type="http://schemas.openxmlformats.org/officeDocument/2006/relationships/audio" Target="../media/audio3.wav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988768"/>
            <a:ext cx="6400800" cy="1752600"/>
          </a:xfrm>
        </p:spPr>
        <p:txBody>
          <a:bodyPr>
            <a:normAutofit/>
          </a:bodyPr>
          <a:lstStyle/>
          <a:p>
            <a:pPr algn="ctr"/>
            <a:endParaRPr lang="cs-CZ" sz="1600" dirty="0" smtClean="0"/>
          </a:p>
          <a:p>
            <a:pPr algn="ctr"/>
            <a:r>
              <a:rPr lang="cs-CZ" sz="1600" dirty="0" smtClean="0"/>
              <a:t>Autor: Tomáš Najman</a:t>
            </a:r>
          </a:p>
          <a:p>
            <a:pPr algn="ctr"/>
            <a:r>
              <a:rPr lang="cs-CZ" sz="1600" dirty="0" smtClean="0"/>
              <a:t>Vytvořeno v rámci v projektu „EU peníze školám“ </a:t>
            </a:r>
          </a:p>
          <a:p>
            <a:pPr algn="ctr"/>
            <a:r>
              <a:rPr lang="cs-CZ" sz="1600" b="1" dirty="0" smtClean="0"/>
              <a:t>OP VK oblast podpory 1.4 s názvem Zlepšení podmínek pro vzdělávání na základních školách</a:t>
            </a:r>
            <a:endParaRPr lang="cs-CZ" sz="1600" dirty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35696" y="188640"/>
            <a:ext cx="5029200" cy="1219200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214282" y="2492896"/>
            <a:ext cx="8715436" cy="9807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7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Desetinná čísla - úvod</a:t>
            </a:r>
            <a:endParaRPr kumimoji="0" lang="cs-CZ" sz="7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404664"/>
            <a:ext cx="85689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?</a:t>
            </a:r>
            <a:r>
              <a:rPr lang="cs-CZ" sz="3200" b="1" dirty="0" smtClean="0">
                <a:solidFill>
                  <a:srgbClr val="00B050"/>
                </a:solidFill>
              </a:rPr>
              <a:t> Uveď příklady desetinných čísel, k čemu slouží?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3861048"/>
            <a:ext cx="367240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70C0"/>
                </a:solidFill>
              </a:rPr>
              <a:t>?</a:t>
            </a:r>
            <a:r>
              <a:rPr lang="cs-CZ" sz="3600" b="1" dirty="0" smtClean="0">
                <a:solidFill>
                  <a:srgbClr val="0070C0"/>
                </a:solidFill>
              </a:rPr>
              <a:t> Přečti des. čísla:</a:t>
            </a:r>
          </a:p>
          <a:p>
            <a:r>
              <a:rPr lang="cs-CZ" sz="3600" b="1" dirty="0" smtClean="0">
                <a:solidFill>
                  <a:srgbClr val="0070C0"/>
                </a:solidFill>
              </a:rPr>
              <a:t>		2,5</a:t>
            </a:r>
          </a:p>
          <a:p>
            <a:r>
              <a:rPr lang="cs-CZ" sz="3600" b="1" dirty="0" smtClean="0">
                <a:solidFill>
                  <a:srgbClr val="0070C0"/>
                </a:solidFill>
              </a:rPr>
              <a:t>	       15,06</a:t>
            </a:r>
          </a:p>
          <a:p>
            <a:r>
              <a:rPr lang="cs-CZ" sz="3600" b="1" dirty="0" smtClean="0">
                <a:solidFill>
                  <a:srgbClr val="0070C0"/>
                </a:solidFill>
              </a:rPr>
              <a:t>	         0,008</a:t>
            </a:r>
          </a:p>
          <a:p>
            <a:r>
              <a:rPr lang="cs-CZ" sz="3600" b="1" dirty="0" smtClean="0">
                <a:solidFill>
                  <a:srgbClr val="0070C0"/>
                </a:solidFill>
              </a:rPr>
              <a:t>	         7,0007 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71800" y="2003356"/>
            <a:ext cx="424847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rgbClr val="7030A0"/>
                </a:solidFill>
              </a:rPr>
              <a:t>18,056</a:t>
            </a:r>
            <a:endParaRPr lang="cs-CZ" sz="8000" b="1" dirty="0">
              <a:solidFill>
                <a:srgbClr val="7030A0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2555776" y="2075364"/>
            <a:ext cx="1440160" cy="1152128"/>
          </a:xfrm>
          <a:prstGeom prst="ellipse">
            <a:avLst/>
          </a:prstGeom>
          <a:noFill/>
          <a:ln>
            <a:solidFill>
              <a:srgbClr val="FF0000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4067944" y="2075364"/>
            <a:ext cx="1944216" cy="1224136"/>
          </a:xfrm>
          <a:prstGeom prst="ellipse">
            <a:avLst/>
          </a:prstGeom>
          <a:noFill/>
          <a:ln>
            <a:solidFill>
              <a:srgbClr val="0070C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539552" y="2435404"/>
            <a:ext cx="18002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c</a:t>
            </a:r>
            <a:r>
              <a:rPr lang="cs-CZ" sz="3200" b="1" dirty="0" smtClean="0">
                <a:solidFill>
                  <a:srgbClr val="FF0000"/>
                </a:solidFill>
              </a:rPr>
              <a:t>elá část </a:t>
            </a:r>
            <a:r>
              <a:rPr lang="cs-CZ" sz="3200" b="1" dirty="0" smtClean="0"/>
              <a:t>des. č.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56176" y="2003356"/>
            <a:ext cx="24482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70C0"/>
                </a:solidFill>
              </a:rPr>
              <a:t>desetinná část </a:t>
            </a:r>
          </a:p>
          <a:p>
            <a:pPr algn="ctr"/>
            <a:r>
              <a:rPr lang="cs-CZ" sz="3200" b="1" dirty="0" smtClean="0"/>
              <a:t>des. č.</a:t>
            </a:r>
            <a:endParaRPr lang="cs-CZ" sz="3200" b="1" dirty="0"/>
          </a:p>
        </p:txBody>
      </p:sp>
      <p:cxnSp>
        <p:nvCxnSpPr>
          <p:cNvPr id="13" name="Přímá spojovací šipka 12"/>
          <p:cNvCxnSpPr/>
          <p:nvPr/>
        </p:nvCxnSpPr>
        <p:spPr>
          <a:xfrm rot="10800000">
            <a:off x="6084168" y="2723436"/>
            <a:ext cx="648072" cy="1588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V="1">
            <a:off x="2051720" y="2939460"/>
            <a:ext cx="504056" cy="144016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3923928" y="4780309"/>
            <a:ext cx="507605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? </a:t>
            </a:r>
            <a:r>
              <a:rPr lang="cs-CZ" sz="3600" b="1" dirty="0" smtClean="0">
                <a:solidFill>
                  <a:srgbClr val="7030A0"/>
                </a:solidFill>
              </a:rPr>
              <a:t>Piš diktovaná des. čísla:</a:t>
            </a:r>
          </a:p>
          <a:p>
            <a:r>
              <a:rPr lang="cs-CZ" sz="3600" b="1" dirty="0" smtClean="0">
                <a:solidFill>
                  <a:srgbClr val="7030A0"/>
                </a:solidFill>
              </a:rPr>
              <a:t>		</a:t>
            </a:r>
            <a:endParaRPr lang="cs-CZ" sz="3600" b="1" dirty="0">
              <a:solidFill>
                <a:srgbClr val="7030A0"/>
              </a:solidFill>
            </a:endParaRPr>
          </a:p>
        </p:txBody>
      </p:sp>
      <p:cxnSp>
        <p:nvCxnSpPr>
          <p:cNvPr id="22" name="Přímá spojovací šipka 21"/>
          <p:cNvCxnSpPr/>
          <p:nvPr/>
        </p:nvCxnSpPr>
        <p:spPr>
          <a:xfrm rot="5400000" flipH="1" flipV="1">
            <a:off x="2951026" y="3536218"/>
            <a:ext cx="360040" cy="1588"/>
          </a:xfrm>
          <a:prstGeom prst="straightConnector1">
            <a:avLst/>
          </a:prstGeom>
          <a:ln w="444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rot="5400000" flipH="1" flipV="1">
            <a:off x="3456670" y="3536218"/>
            <a:ext cx="360040" cy="1588"/>
          </a:xfrm>
          <a:prstGeom prst="straightConnector1">
            <a:avLst/>
          </a:prstGeom>
          <a:ln w="444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rot="5400000" flipH="1" flipV="1">
            <a:off x="4176750" y="3536218"/>
            <a:ext cx="360040" cy="1588"/>
          </a:xfrm>
          <a:prstGeom prst="straightConnector1">
            <a:avLst/>
          </a:prstGeom>
          <a:ln w="444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rot="5400000" flipH="1" flipV="1">
            <a:off x="4680806" y="3536218"/>
            <a:ext cx="360040" cy="1588"/>
          </a:xfrm>
          <a:prstGeom prst="straightConnector1">
            <a:avLst/>
          </a:prstGeom>
          <a:ln w="444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rot="5400000" flipH="1" flipV="1">
            <a:off x="5256870" y="3536218"/>
            <a:ext cx="360040" cy="1588"/>
          </a:xfrm>
          <a:prstGeom prst="straightConnector1">
            <a:avLst/>
          </a:prstGeom>
          <a:ln w="444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 rot="5400000" flipH="1" flipV="1">
            <a:off x="3609070" y="3599842"/>
            <a:ext cx="783704" cy="9972"/>
          </a:xfrm>
          <a:prstGeom prst="straightConnector1">
            <a:avLst/>
          </a:prstGeom>
          <a:ln w="444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70" decel="100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770" decel="100000"/>
                                        <p:tgtEl>
                                          <p:spTgt spid="7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0" dur="77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2" dur="77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2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770" decel="100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770" decel="100000"/>
                                        <p:tgtEl>
                                          <p:spTgt spid="9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4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45" dur="77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4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7" dur="77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4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mera.wav"/>
                                        </p:tgtEl>
                                      </p:cMediaNode>
                                    </p:audio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mera.wav"/>
                                        </p:tgtEl>
                                      </p:cMediaNode>
                                    </p:audio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mera.wav"/>
                                        </p:tgtEl>
                                      </p:cMediaNode>
                                    </p:audio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mera.wav"/>
                                        </p:tgtEl>
                                      </p:cMediaNode>
                                    </p:audio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amera.wav"/>
                                        </p:tgtEl>
                                      </p:cMediaNode>
                                    </p:audio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3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8" dur="1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 animBg="1"/>
      <p:bldP spid="9" grpId="0" animBg="1"/>
      <p:bldP spid="10" grpId="0"/>
      <p:bldP spid="11" grpId="0"/>
      <p:bldP spid="2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907704" y="620688"/>
            <a:ext cx="432048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/>
              <a:t>    7,5</a:t>
            </a:r>
          </a:p>
          <a:p>
            <a:r>
              <a:rPr lang="cs-CZ" sz="7200" dirty="0" smtClean="0"/>
              <a:t>    0,89</a:t>
            </a:r>
          </a:p>
          <a:p>
            <a:r>
              <a:rPr lang="cs-CZ" sz="7200" dirty="0" smtClean="0"/>
              <a:t>781,01</a:t>
            </a:r>
          </a:p>
          <a:p>
            <a:r>
              <a:rPr lang="cs-CZ" sz="7200" dirty="0" smtClean="0"/>
              <a:t>    0,0003</a:t>
            </a:r>
          </a:p>
          <a:p>
            <a:r>
              <a:rPr lang="cs-CZ" sz="7200" dirty="0" smtClean="0"/>
              <a:t>  14,012</a:t>
            </a:r>
            <a:endParaRPr lang="cs-CZ" sz="7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31640" y="0"/>
            <a:ext cx="51125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Zkontroluj si:</a:t>
            </a:r>
            <a:endParaRPr lang="cs-CZ" sz="4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548680"/>
            <a:ext cx="698477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Zapiš desetinnými čísly:</a:t>
            </a:r>
          </a:p>
          <a:p>
            <a:endParaRPr lang="cs-CZ" sz="4400" dirty="0"/>
          </a:p>
          <a:p>
            <a:r>
              <a:rPr lang="cs-CZ" sz="4400" dirty="0" smtClean="0"/>
              <a:t>10 a půl</a:t>
            </a:r>
          </a:p>
          <a:p>
            <a:r>
              <a:rPr lang="cs-CZ" sz="4400" dirty="0" smtClean="0"/>
              <a:t>2 a čtvrt</a:t>
            </a:r>
          </a:p>
          <a:p>
            <a:r>
              <a:rPr lang="cs-CZ" sz="4400" dirty="0"/>
              <a:t>t</a:t>
            </a:r>
            <a:r>
              <a:rPr lang="cs-CZ" sz="4400" dirty="0" smtClean="0"/>
              <a:t>ři čtvrtě</a:t>
            </a:r>
          </a:p>
          <a:p>
            <a:r>
              <a:rPr lang="cs-CZ" sz="4400" dirty="0" smtClean="0"/>
              <a:t>1 a 9 desetin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436096" y="1852369"/>
            <a:ext cx="2232248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10,5</a:t>
            </a:r>
          </a:p>
          <a:p>
            <a:r>
              <a:rPr lang="cs-CZ" sz="4400" b="1" dirty="0" smtClean="0">
                <a:solidFill>
                  <a:srgbClr val="FF0000"/>
                </a:solidFill>
              </a:rPr>
              <a:t>2,25</a:t>
            </a:r>
          </a:p>
          <a:p>
            <a:r>
              <a:rPr lang="cs-CZ" sz="4400" b="1" dirty="0" smtClean="0">
                <a:solidFill>
                  <a:srgbClr val="0070C0"/>
                </a:solidFill>
              </a:rPr>
              <a:t>0,75</a:t>
            </a:r>
          </a:p>
          <a:p>
            <a:r>
              <a:rPr lang="cs-CZ" sz="4400" b="1" dirty="0" smtClean="0">
                <a:solidFill>
                  <a:srgbClr val="FF0000"/>
                </a:solidFill>
              </a:rPr>
              <a:t>1,9</a:t>
            </a:r>
            <a:endParaRPr lang="cs-CZ" sz="4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78</Words>
  <Application>Microsoft Office PowerPoint</Application>
  <PresentationFormat>Předvádění na obrazovce (4:3)</PresentationFormat>
  <Paragraphs>33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Snímek 1</vt:lpstr>
      <vt:lpstr>Snímek 2</vt:lpstr>
      <vt:lpstr>Snímek 3</vt:lpstr>
      <vt:lpstr>Snímek 4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Desetinná čísla</dc:title>
  <dc:creator>najman</dc:creator>
  <cp:lastModifiedBy>najman</cp:lastModifiedBy>
  <cp:revision>16</cp:revision>
  <dcterms:created xsi:type="dcterms:W3CDTF">2010-09-09T06:17:22Z</dcterms:created>
  <dcterms:modified xsi:type="dcterms:W3CDTF">2010-11-17T07:20:04Z</dcterms:modified>
</cp:coreProperties>
</file>