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8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CCFF"/>
    <a:srgbClr val="FFF0C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EABA1-A7F1-43F9-8AB9-EB11B9D9DD58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4BDDF-301D-4157-B8E2-2DC13E9AF4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5.wav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060848"/>
            <a:ext cx="8352928" cy="2162671"/>
          </a:xfrm>
        </p:spPr>
        <p:txBody>
          <a:bodyPr>
            <a:noAutofit/>
          </a:bodyPr>
          <a:lstStyle/>
          <a:p>
            <a:pPr algn="ctr"/>
            <a:r>
              <a:rPr lang="cs-CZ" sz="6600" b="1" dirty="0" smtClean="0">
                <a:solidFill>
                  <a:srgbClr val="00B0F0"/>
                </a:solidFill>
              </a:rPr>
              <a:t>Porovnávání desetinných čísel</a:t>
            </a:r>
            <a:endParaRPr lang="cs-CZ" sz="6600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988768"/>
            <a:ext cx="6400800" cy="1752600"/>
          </a:xfrm>
        </p:spPr>
        <p:txBody>
          <a:bodyPr>
            <a:normAutofit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Autor: Tomáš Najman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</a:t>
            </a:r>
            <a:r>
              <a:rPr lang="cs-CZ" sz="1600" b="1" dirty="0" smtClean="0"/>
              <a:t>           na </a:t>
            </a:r>
            <a:r>
              <a:rPr lang="cs-CZ" sz="1600" b="1" dirty="0" smtClean="0"/>
              <a:t>základních školách</a:t>
            </a:r>
            <a:endParaRPr lang="cs-CZ" sz="1600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1072" y="188640"/>
            <a:ext cx="5029200" cy="12192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2292832"/>
            <a:ext cx="7772400" cy="2000264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Kdo je větší?  Kdo je menší?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Nejsou stejně velcí?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467544" y="332656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00B0F0"/>
                </a:solidFill>
              </a:rPr>
              <a:t>Jak určíme větší číslo?</a:t>
            </a:r>
            <a:endParaRPr lang="cs-CZ" sz="6000" b="1" dirty="0">
              <a:solidFill>
                <a:srgbClr val="00B0F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285984" y="2068289"/>
            <a:ext cx="16430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5,28</a:t>
            </a:r>
            <a:endParaRPr lang="cs-CZ" sz="6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429124" y="2071678"/>
            <a:ext cx="19288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12,1</a:t>
            </a:r>
            <a:endParaRPr lang="cs-CZ" sz="6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85984" y="2841965"/>
            <a:ext cx="1071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5</a:t>
            </a:r>
            <a:endParaRPr lang="cs-CZ" sz="6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429124" y="2857496"/>
            <a:ext cx="1071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12</a:t>
            </a:r>
            <a:endParaRPr lang="cs-CZ" sz="6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786182" y="2677065"/>
            <a:ext cx="785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/>
              <a:t>&lt;</a:t>
            </a:r>
            <a:endParaRPr lang="cs-CZ" sz="8000" dirty="0"/>
          </a:p>
        </p:txBody>
      </p:sp>
      <p:sp>
        <p:nvSpPr>
          <p:cNvPr id="27" name="Zaoblený obdélník 26"/>
          <p:cNvSpPr/>
          <p:nvPr/>
        </p:nvSpPr>
        <p:spPr>
          <a:xfrm>
            <a:off x="2285984" y="2143116"/>
            <a:ext cx="571504" cy="1571636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28" name="Zaoblený obdélník 27"/>
          <p:cNvSpPr/>
          <p:nvPr/>
        </p:nvSpPr>
        <p:spPr>
          <a:xfrm>
            <a:off x="4429124" y="2071678"/>
            <a:ext cx="928694" cy="1643074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29" name="TextovéPole 28"/>
          <p:cNvSpPr txBox="1"/>
          <p:nvPr/>
        </p:nvSpPr>
        <p:spPr>
          <a:xfrm>
            <a:off x="1428728" y="4507064"/>
            <a:ext cx="628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FF0000"/>
                </a:solidFill>
              </a:rPr>
              <a:t>porovn</a:t>
            </a:r>
            <a:r>
              <a:rPr lang="cs-CZ" sz="4000" b="1" dirty="0" err="1" smtClean="0">
                <a:solidFill>
                  <a:srgbClr val="FF0000"/>
                </a:solidFill>
              </a:rPr>
              <a:t>áme</a:t>
            </a:r>
            <a:r>
              <a:rPr lang="cs-CZ" sz="4000" b="1" dirty="0" smtClean="0">
                <a:solidFill>
                  <a:srgbClr val="FF0000"/>
                </a:solidFill>
              </a:rPr>
              <a:t> celé části čísel</a:t>
            </a:r>
            <a:endParaRPr lang="cs-CZ" sz="4000" b="1" dirty="0">
              <a:solidFill>
                <a:srgbClr val="FF0000"/>
              </a:solidFill>
            </a:endParaRPr>
          </a:p>
        </p:txBody>
      </p:sp>
      <p:cxnSp>
        <p:nvCxnSpPr>
          <p:cNvPr id="31" name="Přímá spojovací šipka 30"/>
          <p:cNvCxnSpPr/>
          <p:nvPr/>
        </p:nvCxnSpPr>
        <p:spPr>
          <a:xfrm rot="5400000" flipH="1" flipV="1">
            <a:off x="4000496" y="3857628"/>
            <a:ext cx="857256" cy="714380"/>
          </a:xfrm>
          <a:prstGeom prst="straightConnector1">
            <a:avLst/>
          </a:prstGeom>
          <a:ln w="508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endCxn id="24" idx="2"/>
          </p:cNvCxnSpPr>
          <p:nvPr/>
        </p:nvCxnSpPr>
        <p:spPr>
          <a:xfrm rot="10800000">
            <a:off x="2821770" y="3857628"/>
            <a:ext cx="892975" cy="785818"/>
          </a:xfrm>
          <a:prstGeom prst="straightConnector1">
            <a:avLst/>
          </a:prstGeom>
          <a:ln w="508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3786182" y="1955061"/>
            <a:ext cx="785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rgbClr val="FF0000"/>
                </a:solidFill>
              </a:rPr>
              <a:t>&lt;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77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770" decel="100000"/>
                                        <p:tgtEl>
                                          <p:spTgt spid="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2" dur="77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4" dur="77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 animBg="1"/>
      <p:bldP spid="28" grpId="0" animBg="1"/>
      <p:bldP spid="29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2843808" y="404664"/>
            <a:ext cx="32147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</a:rPr>
              <a:t>A co teď?</a:t>
            </a:r>
            <a:endParaRPr lang="cs-CZ" sz="6000" b="1" dirty="0">
              <a:solidFill>
                <a:srgbClr val="00B0F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142976" y="1714488"/>
            <a:ext cx="23574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2,286</a:t>
            </a:r>
            <a:endParaRPr lang="cs-CZ" sz="6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500694" y="1714488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2,2857</a:t>
            </a:r>
            <a:endParaRPr lang="cs-CZ" sz="6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929058" y="1534057"/>
            <a:ext cx="785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accent5">
                    <a:lumMod val="75000"/>
                  </a:schemeClr>
                </a:solidFill>
              </a:rPr>
              <a:t>&gt;</a:t>
            </a:r>
            <a:endParaRPr lang="cs-CZ" sz="8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928662" y="1714488"/>
            <a:ext cx="857256" cy="928694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286380" y="1714488"/>
            <a:ext cx="857256" cy="928694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143240" y="2714620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desetin</a:t>
            </a:r>
            <a:r>
              <a:rPr lang="cs-CZ" sz="3600" b="1" dirty="0" smtClean="0">
                <a:solidFill>
                  <a:srgbClr val="FF0000"/>
                </a:solidFill>
              </a:rPr>
              <a:t>y?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14480" y="2413337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2</a:t>
            </a:r>
            <a:endParaRPr lang="cs-CZ" sz="6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072198" y="2428868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2</a:t>
            </a:r>
            <a:endParaRPr lang="cs-CZ" sz="6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357554" y="3211297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</a:rPr>
              <a:t>setin</a:t>
            </a:r>
            <a:r>
              <a:rPr lang="cs-CZ" sz="3600" b="1" dirty="0" smtClean="0">
                <a:solidFill>
                  <a:srgbClr val="FF0000"/>
                </a:solidFill>
              </a:rPr>
              <a:t>y?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143108" y="2928934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8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6429388" y="2984841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8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3286116" y="3711363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solidFill>
                  <a:srgbClr val="FF0000"/>
                </a:solidFill>
              </a:rPr>
              <a:t>tisí</a:t>
            </a:r>
            <a:r>
              <a:rPr lang="en-US" sz="3600" b="1" dirty="0" smtClean="0">
                <a:solidFill>
                  <a:srgbClr val="FF0000"/>
                </a:solidFill>
              </a:rPr>
              <a:t>tin</a:t>
            </a:r>
            <a:r>
              <a:rPr lang="cs-CZ" sz="3600" b="1" dirty="0" smtClean="0">
                <a:solidFill>
                  <a:srgbClr val="FF0000"/>
                </a:solidFill>
              </a:rPr>
              <a:t>y?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500298" y="3484907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6</a:t>
            </a:r>
            <a:endParaRPr lang="cs-CZ" sz="6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6858016" y="3500438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5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642910" y="5140123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Pozn. </a:t>
            </a:r>
            <a:r>
              <a:rPr lang="cs-CZ" sz="3600" b="1" dirty="0" smtClean="0">
                <a:solidFill>
                  <a:srgbClr val="00B050"/>
                </a:solidFill>
              </a:rPr>
              <a:t>Záleží </a:t>
            </a:r>
            <a:r>
              <a:rPr lang="cs-CZ" sz="3600" b="1" dirty="0" smtClean="0">
                <a:solidFill>
                  <a:srgbClr val="00B050"/>
                </a:solidFill>
              </a:rPr>
              <a:t>na počtu des. míst čísel?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500298" y="4112318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6</a:t>
            </a:r>
            <a:endParaRPr lang="cs-CZ" sz="60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858016" y="4127849"/>
            <a:ext cx="6429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5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3929058" y="3891511"/>
            <a:ext cx="785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accent5">
                    <a:lumMod val="75000"/>
                  </a:schemeClr>
                </a:solidFill>
              </a:rPr>
              <a:t>&gt;</a:t>
            </a:r>
            <a:endParaRPr lang="cs-CZ" sz="8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6" presetClass="exit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6" grpId="0"/>
      <p:bldP spid="16" grpId="0" animBg="1"/>
      <p:bldP spid="17" grpId="0" animBg="1"/>
      <p:bldP spid="18" grpId="0"/>
      <p:bldP spid="19" grpId="0"/>
      <p:bldP spid="30" grpId="0"/>
      <p:bldP spid="33" grpId="0"/>
      <p:bldP spid="34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(Zapište si do sešitu pod nadpis </a:t>
            </a:r>
            <a:r>
              <a:rPr lang="cs-CZ" dirty="0" smtClean="0">
                <a:sym typeface="Wingdings" pitchFamily="2" charset="2"/>
              </a:rPr>
              <a:t>)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28728" y="1857364"/>
            <a:ext cx="74295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00B0F0"/>
                </a:solidFill>
              </a:rPr>
              <a:t>Nejprve porovnáme celé části des. čísel, potom případně desetiny, setiny atd.</a:t>
            </a:r>
            <a:endParaRPr lang="cs-CZ" sz="4400" dirty="0">
              <a:solidFill>
                <a:srgbClr val="00B0F0"/>
              </a:solidFill>
            </a:endParaRPr>
          </a:p>
        </p:txBody>
      </p:sp>
      <p:pic>
        <p:nvPicPr>
          <p:cNvPr id="14338" name="Picture 2" descr="http://upload.wikimedia.org/wikipedia/commons/thumb/d/d5/Red_exclamation_mark.svg/450px-Red_exclamation_mark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36304">
            <a:off x="0" y="1533067"/>
            <a:ext cx="1357322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ovéPole 16"/>
          <p:cNvSpPr txBox="1"/>
          <p:nvPr/>
        </p:nvSpPr>
        <p:spPr>
          <a:xfrm>
            <a:off x="571472" y="1142984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13,</a:t>
            </a:r>
            <a:r>
              <a:rPr lang="en-US" sz="4000" b="1" dirty="0" smtClean="0"/>
              <a:t>01</a:t>
            </a:r>
            <a:r>
              <a:rPr lang="cs-CZ" sz="4000" b="1" dirty="0" smtClean="0"/>
              <a:t>   </a:t>
            </a:r>
            <a:r>
              <a:rPr lang="en-US" sz="4000" b="1" dirty="0" smtClean="0"/>
              <a:t>&gt;   12,965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2910" y="1928802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1,</a:t>
            </a:r>
            <a:r>
              <a:rPr lang="en-US" sz="4000" b="1" dirty="0" smtClean="0"/>
              <a:t>01</a:t>
            </a:r>
            <a:r>
              <a:rPr lang="cs-CZ" sz="4000" b="1" dirty="0" smtClean="0"/>
              <a:t>   </a:t>
            </a:r>
            <a:r>
              <a:rPr lang="en-US" sz="4000" b="1" dirty="0" smtClean="0"/>
              <a:t>  &lt;   1,012</a:t>
            </a:r>
            <a:endParaRPr lang="cs-CZ" sz="4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14876" y="1149478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3,</a:t>
            </a:r>
            <a:r>
              <a:rPr lang="en-US" sz="4000" b="1" dirty="0" smtClean="0"/>
              <a:t>501</a:t>
            </a:r>
            <a:r>
              <a:rPr lang="cs-CZ" sz="4000" b="1" dirty="0" smtClean="0"/>
              <a:t>   </a:t>
            </a:r>
            <a:r>
              <a:rPr lang="en-US" sz="4000" b="1" dirty="0" smtClean="0"/>
              <a:t>&gt;   3,5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42910" y="2786058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66,35</a:t>
            </a:r>
            <a:r>
              <a:rPr lang="cs-CZ" sz="4000" b="1" dirty="0" smtClean="0"/>
              <a:t>   </a:t>
            </a:r>
            <a:r>
              <a:rPr lang="en-US" sz="4000" b="1" dirty="0" smtClean="0"/>
              <a:t>&gt;   65,598</a:t>
            </a:r>
            <a:endParaRPr lang="cs-CZ" sz="4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86314" y="2786058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13,</a:t>
            </a:r>
            <a:r>
              <a:rPr lang="en-US" sz="4000" b="1" dirty="0" smtClean="0"/>
              <a:t>01</a:t>
            </a:r>
            <a:r>
              <a:rPr lang="cs-CZ" sz="4000" b="1" dirty="0" smtClean="0"/>
              <a:t>   </a:t>
            </a:r>
            <a:r>
              <a:rPr lang="en-US" sz="4000" b="1" dirty="0" smtClean="0"/>
              <a:t>=   13,0100</a:t>
            </a:r>
            <a:endParaRPr lang="cs-CZ" sz="4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429124" y="1928802"/>
            <a:ext cx="47148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1</a:t>
            </a:r>
            <a:r>
              <a:rPr lang="cs-CZ" sz="4000" b="1" dirty="0" smtClean="0"/>
              <a:t>1,</a:t>
            </a:r>
            <a:r>
              <a:rPr lang="en-US" sz="4000" b="1" dirty="0" smtClean="0"/>
              <a:t>013</a:t>
            </a:r>
            <a:r>
              <a:rPr lang="cs-CZ" sz="4000" b="1" dirty="0" smtClean="0"/>
              <a:t> </a:t>
            </a:r>
            <a:r>
              <a:rPr lang="en-US" sz="4000" b="1" dirty="0" smtClean="0"/>
              <a:t>  &lt;   11,016</a:t>
            </a:r>
            <a:endParaRPr lang="cs-CZ" sz="4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2910" y="3649808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0,435</a:t>
            </a:r>
            <a:r>
              <a:rPr lang="cs-CZ" sz="4000" b="1" dirty="0" smtClean="0"/>
              <a:t>   </a:t>
            </a:r>
            <a:r>
              <a:rPr lang="en-US" sz="4000" b="1" dirty="0"/>
              <a:t>&lt;</a:t>
            </a:r>
            <a:r>
              <a:rPr lang="en-US" sz="4000" b="1" dirty="0" smtClean="0"/>
              <a:t>   0,45</a:t>
            </a:r>
            <a:endParaRPr lang="cs-CZ" sz="4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715008" y="3649808"/>
            <a:ext cx="4143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2</a:t>
            </a:r>
            <a:r>
              <a:rPr lang="cs-CZ" sz="4000" b="1" dirty="0" smtClean="0"/>
              <a:t>   </a:t>
            </a:r>
            <a:r>
              <a:rPr lang="en-US" sz="4000" b="1" dirty="0" smtClean="0"/>
              <a:t>&gt;   1,999</a:t>
            </a:r>
            <a:endParaRPr lang="cs-CZ" sz="4000" b="1" dirty="0"/>
          </a:p>
        </p:txBody>
      </p:sp>
      <p:sp>
        <p:nvSpPr>
          <p:cNvPr id="4" name="Zaoblený obdélník 3"/>
          <p:cNvSpPr/>
          <p:nvPr/>
        </p:nvSpPr>
        <p:spPr>
          <a:xfrm rot="10800000">
            <a:off x="2000232" y="1214422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 rot="10800000">
            <a:off x="6215074" y="3643314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6143636" y="1214422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000232" y="2857496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215074" y="2786058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143636" y="2000240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 rot="10800000">
            <a:off x="2000232" y="2000240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 rot="10800000">
            <a:off x="2071670" y="3714752"/>
            <a:ext cx="571504" cy="64294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00034" y="142852"/>
            <a:ext cx="4319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Př. Porovnej des. čísla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8" presetClass="exit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8" presetClass="exit" presetSubtype="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  <p:bldP spid="10" grpId="0" animBg="1"/>
      <p:bldP spid="12" grpId="0" animBg="1"/>
      <p:bldP spid="13" grpId="0" animBg="1"/>
      <p:bldP spid="15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129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Porovnávání desetinných čísel</vt:lpstr>
      <vt:lpstr>Kdo je větší?  Kdo je menší? Nejsou stejně velcí?</vt:lpstr>
      <vt:lpstr>Snímek 3</vt:lpstr>
      <vt:lpstr>Snímek 4</vt:lpstr>
      <vt:lpstr>(Zapište si do sešitu pod nadpis )</vt:lpstr>
      <vt:lpstr>Snímek 6</vt:lpstr>
    </vt:vector>
  </TitlesOfParts>
  <Company>SELECT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Kdo je větší?  Kdo je menší? Nejsou stejní?</dc:title>
  <dc:creator>najman</dc:creator>
  <cp:lastModifiedBy>Dum</cp:lastModifiedBy>
  <cp:revision>49</cp:revision>
  <dcterms:created xsi:type="dcterms:W3CDTF">2009-10-21T19:27:42Z</dcterms:created>
  <dcterms:modified xsi:type="dcterms:W3CDTF">2012-06-19T13:09:24Z</dcterms:modified>
</cp:coreProperties>
</file>