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8" r:id="rId4"/>
    <p:sldId id="257" r:id="rId5"/>
    <p:sldId id="25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37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130425"/>
            <a:ext cx="8501122" cy="1470025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rgbClr val="00B0F0"/>
                </a:solidFill>
              </a:rPr>
              <a:t>Převody jednotek délky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611188" y="357188"/>
            <a:ext cx="8208962" cy="123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 dirty="0">
                <a:solidFill>
                  <a:srgbClr val="284C6A"/>
                </a:solidFill>
                <a:latin typeface="Trebuchet MS" pitchFamily="34" charset="0"/>
              </a:rPr>
              <a:t>   </a:t>
            </a:r>
            <a:r>
              <a:rPr lang="cs-CZ" sz="3600" b="1" dirty="0">
                <a:solidFill>
                  <a:srgbClr val="FF0000"/>
                </a:solidFill>
                <a:latin typeface="Trebuchet MS" pitchFamily="34" charset="0"/>
              </a:rPr>
              <a:t>Kdo chce s přehledem převádět jednotky, musí:</a:t>
            </a:r>
            <a:endParaRPr lang="cs-CZ" sz="2800" b="1" dirty="0">
              <a:solidFill>
                <a:srgbClr val="FF0000"/>
              </a:solidFill>
              <a:latin typeface="Trebuchet MS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2857496"/>
            <a:ext cx="8143875" cy="181588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514350" indent="-514350">
              <a:lnSpc>
                <a:spcPct val="200000"/>
              </a:lnSpc>
              <a:defRPr/>
            </a:pPr>
            <a:r>
              <a:rPr lang="cs-CZ" sz="2800" b="1" dirty="0">
                <a:solidFill>
                  <a:srgbClr val="FF0000"/>
                </a:solidFill>
                <a:latin typeface="Arial" charset="0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Arial" charset="0"/>
              </a:rPr>
              <a:t>. </a:t>
            </a:r>
            <a:r>
              <a:rPr lang="cs-CZ" sz="2800" b="1" dirty="0">
                <a:solidFill>
                  <a:srgbClr val="0070C0"/>
                </a:solidFill>
                <a:latin typeface="Arial" charset="0"/>
              </a:rPr>
              <a:t>vědět, </a:t>
            </a: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Arial" charset="0"/>
              </a:rPr>
              <a:t>kdy násobit (zvětšovat)                                      </a:t>
            </a:r>
            <a:r>
              <a:rPr lang="cs-CZ" sz="2800" b="1" dirty="0">
                <a:solidFill>
                  <a:srgbClr val="0070C0"/>
                </a:solidFill>
                <a:latin typeface="Arial" charset="0"/>
              </a:rPr>
              <a:t>	  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a 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kdy dělit (zmenšovat)</a:t>
            </a:r>
            <a:r>
              <a:rPr lang="cs-CZ" sz="2800" b="1" dirty="0">
                <a:solidFill>
                  <a:srgbClr val="0070C0"/>
                </a:solidFill>
                <a:latin typeface="Arial" charset="0"/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1472" y="1857364"/>
            <a:ext cx="8143875" cy="95410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>
              <a:lnSpc>
                <a:spcPct val="200000"/>
              </a:lnSpc>
              <a:defRPr/>
            </a:pPr>
            <a:r>
              <a:rPr lang="cs-CZ" sz="2800" b="1" dirty="0">
                <a:solidFill>
                  <a:srgbClr val="FF0000"/>
                </a:solidFill>
                <a:latin typeface="Arial" charset="0"/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  <a:latin typeface="Arial" charset="0"/>
              </a:rPr>
              <a:t>. </a:t>
            </a:r>
            <a:r>
              <a:rPr lang="cs-CZ" sz="2800" b="1" dirty="0">
                <a:solidFill>
                  <a:srgbClr val="0070C0"/>
                </a:solidFill>
                <a:latin typeface="Arial" charset="0"/>
              </a:rPr>
              <a:t>bezvadně znát  jednotky a vztahy mezi nimi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500" y="4500563"/>
            <a:ext cx="8143875" cy="1384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>
              <a:lnSpc>
                <a:spcPct val="200000"/>
              </a:lnSpc>
              <a:defRPr/>
            </a:pPr>
            <a:r>
              <a:rPr lang="cs-CZ" sz="2800" b="1" dirty="0">
                <a:solidFill>
                  <a:srgbClr val="FF0000"/>
                </a:solidFill>
                <a:latin typeface="Arial" charset="0"/>
              </a:rPr>
              <a:t>3. </a:t>
            </a:r>
            <a:r>
              <a:rPr lang="cs-CZ" sz="2800" b="1" dirty="0">
                <a:solidFill>
                  <a:srgbClr val="0070C0"/>
                </a:solidFill>
                <a:latin typeface="Arial" charset="0"/>
              </a:rPr>
              <a:t>umět násobit a dělit 10, 100, 1000, …</a:t>
            </a:r>
          </a:p>
          <a:p>
            <a:pPr>
              <a:defRPr/>
            </a:pPr>
            <a:endParaRPr lang="cs-CZ" sz="2800" b="1" dirty="0">
              <a:solidFill>
                <a:srgbClr val="0070C0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75677" y="1643050"/>
            <a:ext cx="878684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mm	cm		dm		m		   km</a:t>
            </a: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54280" y="714356"/>
            <a:ext cx="8178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:</a:t>
            </a:r>
            <a:r>
              <a:rPr lang="cs-CZ" sz="3600" dirty="0" smtClean="0">
                <a:solidFill>
                  <a:srgbClr val="FF0000"/>
                </a:solidFill>
              </a:rPr>
              <a:t>10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61880" y="714356"/>
            <a:ext cx="8178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:</a:t>
            </a:r>
            <a:r>
              <a:rPr lang="cs-CZ" sz="3600" dirty="0" smtClean="0">
                <a:solidFill>
                  <a:srgbClr val="FF0000"/>
                </a:solidFill>
              </a:rPr>
              <a:t>10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5930" y="740615"/>
            <a:ext cx="8178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:</a:t>
            </a:r>
            <a:r>
              <a:rPr lang="cs-CZ" sz="3600" dirty="0" smtClean="0">
                <a:solidFill>
                  <a:srgbClr val="FF0000"/>
                </a:solidFill>
              </a:rPr>
              <a:t>10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15074" y="714357"/>
            <a:ext cx="181701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:</a:t>
            </a:r>
            <a:r>
              <a:rPr lang="cs-CZ" sz="3600" dirty="0" smtClean="0">
                <a:solidFill>
                  <a:srgbClr val="FF0000"/>
                </a:solidFill>
              </a:rPr>
              <a:t>1 000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00826" y="2500306"/>
            <a:ext cx="138050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.</a:t>
            </a:r>
            <a:r>
              <a:rPr lang="cs-CZ" sz="3600" dirty="0" smtClean="0">
                <a:solidFill>
                  <a:srgbClr val="FF0000"/>
                </a:solidFill>
              </a:rPr>
              <a:t>1 000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6314" y="2500306"/>
            <a:ext cx="8082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.</a:t>
            </a:r>
            <a:r>
              <a:rPr lang="cs-CZ" sz="3600" dirty="0" smtClean="0">
                <a:solidFill>
                  <a:srgbClr val="FF0000"/>
                </a:solidFill>
              </a:rPr>
              <a:t>10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28926" y="2500306"/>
            <a:ext cx="8082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.</a:t>
            </a:r>
            <a:r>
              <a:rPr lang="cs-CZ" sz="3600" dirty="0" smtClean="0">
                <a:solidFill>
                  <a:srgbClr val="FF0000"/>
                </a:solidFill>
              </a:rPr>
              <a:t>10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42976" y="2500306"/>
            <a:ext cx="8082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.</a:t>
            </a:r>
            <a:r>
              <a:rPr lang="cs-CZ" sz="3600" dirty="0" smtClean="0">
                <a:solidFill>
                  <a:srgbClr val="FF0000"/>
                </a:solidFill>
              </a:rPr>
              <a:t>10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928662" y="1500174"/>
            <a:ext cx="1357322" cy="214314"/>
          </a:xfrm>
          <a:prstGeom prst="curved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2714612" y="1500174"/>
            <a:ext cx="1357322" cy="214314"/>
          </a:xfrm>
          <a:prstGeom prst="curved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>
            <a:off x="4500562" y="1500174"/>
            <a:ext cx="1357322" cy="214314"/>
          </a:xfrm>
          <a:prstGeom prst="curved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6143636" y="1500174"/>
            <a:ext cx="2071702" cy="214314"/>
          </a:xfrm>
          <a:prstGeom prst="curved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 rot="10800000">
            <a:off x="928662" y="2425479"/>
            <a:ext cx="1357322" cy="214314"/>
          </a:xfrm>
          <a:prstGeom prst="curved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 rot="10800000">
            <a:off x="2714612" y="2425479"/>
            <a:ext cx="1357322" cy="214314"/>
          </a:xfrm>
          <a:prstGeom prst="curved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 rot="10800000">
            <a:off x="4500562" y="2425479"/>
            <a:ext cx="1357322" cy="214314"/>
          </a:xfrm>
          <a:prstGeom prst="curved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 rot="10800000">
            <a:off x="6143636" y="2425479"/>
            <a:ext cx="2071702" cy="214314"/>
          </a:xfrm>
          <a:prstGeom prst="curved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Rectangle 4"/>
          <p:cNvSpPr>
            <a:spLocks noChangeArrowheads="1"/>
          </p:cNvSpPr>
          <p:nvPr/>
        </p:nvSpPr>
        <p:spPr bwMode="auto">
          <a:xfrm>
            <a:off x="1254130" y="-24"/>
            <a:ext cx="6675456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  <a:latin typeface="Trebuchet MS" pitchFamily="34" charset="0"/>
              </a:rPr>
              <a:t>Názorný přehled</a:t>
            </a:r>
            <a:endParaRPr lang="cs-CZ" sz="4000" b="1" dirty="0">
              <a:solidFill>
                <a:srgbClr val="00B0F0"/>
              </a:solidFill>
              <a:latin typeface="Trebuchet MS" pitchFamily="34" charset="0"/>
            </a:endParaRPr>
          </a:p>
        </p:txBody>
      </p:sp>
      <p:sp>
        <p:nvSpPr>
          <p:cNvPr id="21" name="Rectangle 4"/>
          <p:cNvSpPr>
            <a:spLocks noChangeArrowheads="1"/>
          </p:cNvSpPr>
          <p:nvPr/>
        </p:nvSpPr>
        <p:spPr bwMode="auto">
          <a:xfrm>
            <a:off x="357158" y="3500438"/>
            <a:ext cx="1071570" cy="71438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  <a:latin typeface="Trebuchet MS" pitchFamily="34" charset="0"/>
              </a:rPr>
              <a:t>Př.</a:t>
            </a:r>
            <a:endParaRPr lang="cs-CZ" sz="4000" b="1" dirty="0">
              <a:solidFill>
                <a:srgbClr val="FFFF00"/>
              </a:solidFill>
              <a:latin typeface="Trebuchet MS" pitchFamily="34" charset="0"/>
            </a:endParaRPr>
          </a:p>
        </p:txBody>
      </p:sp>
      <p:sp>
        <p:nvSpPr>
          <p:cNvPr id="22" name="Rectangle 4"/>
          <p:cNvSpPr>
            <a:spLocks noChangeArrowheads="1"/>
          </p:cNvSpPr>
          <p:nvPr/>
        </p:nvSpPr>
        <p:spPr bwMode="auto">
          <a:xfrm>
            <a:off x="1468444" y="3500438"/>
            <a:ext cx="2674928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4000" b="1" dirty="0" smtClean="0">
                <a:solidFill>
                  <a:srgbClr val="00B0F0"/>
                </a:solidFill>
                <a:latin typeface="Trebuchet MS" pitchFamily="34" charset="0"/>
              </a:rPr>
              <a:t>Převeď:</a:t>
            </a:r>
            <a:endParaRPr lang="cs-CZ" sz="4000" b="1" dirty="0">
              <a:solidFill>
                <a:srgbClr val="00B0F0"/>
              </a:solidFill>
              <a:latin typeface="Trebuchet MS" pitchFamily="34" charset="0"/>
            </a:endParaRPr>
          </a:p>
        </p:txBody>
      </p:sp>
      <p:sp>
        <p:nvSpPr>
          <p:cNvPr id="23" name="Rectangle 4"/>
          <p:cNvSpPr>
            <a:spLocks noChangeArrowheads="1"/>
          </p:cNvSpPr>
          <p:nvPr/>
        </p:nvSpPr>
        <p:spPr bwMode="auto">
          <a:xfrm>
            <a:off x="-32" y="4286256"/>
            <a:ext cx="464347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latin typeface="Trebuchet MS" pitchFamily="34" charset="0"/>
              </a:rPr>
              <a:t>a) 7,3 m =         cm</a:t>
            </a:r>
            <a:endParaRPr lang="cs-CZ" sz="3200" b="1" dirty="0">
              <a:latin typeface="Trebuchet MS" pitchFamily="34" charset="0"/>
            </a:endParaRPr>
          </a:p>
        </p:txBody>
      </p:sp>
      <p:sp>
        <p:nvSpPr>
          <p:cNvPr id="24" name="Rectangle 4"/>
          <p:cNvSpPr>
            <a:spLocks noChangeArrowheads="1"/>
          </p:cNvSpPr>
          <p:nvPr/>
        </p:nvSpPr>
        <p:spPr bwMode="auto">
          <a:xfrm>
            <a:off x="4500562" y="4286256"/>
            <a:ext cx="4286248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latin typeface="Trebuchet MS" pitchFamily="34" charset="0"/>
              </a:rPr>
              <a:t>b</a:t>
            </a:r>
            <a:r>
              <a:rPr lang="cs-CZ" sz="3200" b="1" dirty="0" smtClean="0">
                <a:latin typeface="Trebuchet MS" pitchFamily="34" charset="0"/>
              </a:rPr>
              <a:t>) 17 m =           km</a:t>
            </a:r>
            <a:endParaRPr lang="cs-CZ" sz="3200" b="1" dirty="0">
              <a:latin typeface="Trebuchet MS" pitchFamily="34" charset="0"/>
            </a:endParaRPr>
          </a:p>
        </p:txBody>
      </p:sp>
      <p:sp>
        <p:nvSpPr>
          <p:cNvPr id="25" name="Rectangle 4"/>
          <p:cNvSpPr>
            <a:spLocks noChangeArrowheads="1"/>
          </p:cNvSpPr>
          <p:nvPr/>
        </p:nvSpPr>
        <p:spPr bwMode="auto">
          <a:xfrm>
            <a:off x="-32" y="4786322"/>
            <a:ext cx="464347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solidFill>
                  <a:srgbClr val="00B0F0"/>
                </a:solidFill>
                <a:latin typeface="Trebuchet MS" pitchFamily="34" charset="0"/>
              </a:rPr>
              <a:t>1. </a:t>
            </a:r>
            <a:r>
              <a:rPr lang="cs-CZ" sz="3200" b="1" dirty="0" smtClean="0">
                <a:latin typeface="Trebuchet MS" pitchFamily="34" charset="0"/>
              </a:rPr>
              <a:t>1m = 100 cm</a:t>
            </a:r>
            <a:endParaRPr lang="cs-CZ" sz="3200" b="1" dirty="0">
              <a:latin typeface="Trebuchet MS" pitchFamily="34" charset="0"/>
            </a:endParaRPr>
          </a:p>
        </p:txBody>
      </p:sp>
      <p:sp>
        <p:nvSpPr>
          <p:cNvPr id="26" name="Rectangle 4"/>
          <p:cNvSpPr>
            <a:spLocks noChangeArrowheads="1"/>
          </p:cNvSpPr>
          <p:nvPr/>
        </p:nvSpPr>
        <p:spPr bwMode="auto">
          <a:xfrm>
            <a:off x="-32" y="5286388"/>
            <a:ext cx="464347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solidFill>
                  <a:srgbClr val="00B0F0"/>
                </a:solidFill>
                <a:latin typeface="Trebuchet MS" pitchFamily="34" charset="0"/>
              </a:rPr>
              <a:t>2</a:t>
            </a:r>
            <a:r>
              <a:rPr lang="cs-CZ" sz="3200" b="1" dirty="0" smtClean="0">
                <a:solidFill>
                  <a:srgbClr val="00B0F0"/>
                </a:solidFill>
                <a:latin typeface="Trebuchet MS" pitchFamily="34" charset="0"/>
              </a:rPr>
              <a:t>. </a:t>
            </a:r>
            <a:r>
              <a:rPr lang="cs-CZ" sz="3200" b="1" dirty="0" smtClean="0">
                <a:latin typeface="Trebuchet MS" pitchFamily="34" charset="0"/>
              </a:rPr>
              <a:t>na menší - </a:t>
            </a:r>
            <a:r>
              <a:rPr lang="cs-CZ" sz="3200" b="1" dirty="0" smtClean="0">
                <a:solidFill>
                  <a:srgbClr val="7030A0"/>
                </a:solidFill>
                <a:latin typeface="Trebuchet MS" pitchFamily="34" charset="0"/>
              </a:rPr>
              <a:t>násobím</a:t>
            </a:r>
            <a:endParaRPr lang="cs-CZ" sz="3200" b="1" dirty="0">
              <a:solidFill>
                <a:srgbClr val="7030A0"/>
              </a:solidFill>
              <a:latin typeface="Trebuchet MS" pitchFamily="34" charset="0"/>
            </a:endParaRPr>
          </a:p>
        </p:txBody>
      </p:sp>
      <p:sp>
        <p:nvSpPr>
          <p:cNvPr id="27" name="Rectangle 4"/>
          <p:cNvSpPr>
            <a:spLocks noChangeArrowheads="1"/>
          </p:cNvSpPr>
          <p:nvPr/>
        </p:nvSpPr>
        <p:spPr bwMode="auto">
          <a:xfrm>
            <a:off x="-32" y="5786454"/>
            <a:ext cx="3714776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solidFill>
                  <a:srgbClr val="00B0F0"/>
                </a:solidFill>
                <a:latin typeface="Trebuchet MS" pitchFamily="34" charset="0"/>
              </a:rPr>
              <a:t>3. </a:t>
            </a:r>
            <a:r>
              <a:rPr lang="cs-CZ" sz="3200" b="1" dirty="0" smtClean="0">
                <a:latin typeface="Trebuchet MS" pitchFamily="34" charset="0"/>
              </a:rPr>
              <a:t>7,3 . 100 = </a:t>
            </a:r>
            <a:r>
              <a:rPr lang="cs-CZ" sz="3200" b="1" dirty="0" smtClean="0">
                <a:solidFill>
                  <a:srgbClr val="FF0000"/>
                </a:solidFill>
                <a:latin typeface="Trebuchet MS" pitchFamily="34" charset="0"/>
              </a:rPr>
              <a:t>730</a:t>
            </a:r>
            <a:endParaRPr lang="cs-CZ" sz="3200" b="1" dirty="0">
              <a:solidFill>
                <a:srgbClr val="FF0000"/>
              </a:solidFill>
              <a:latin typeface="Trebuchet MS" pitchFamily="34" charset="0"/>
            </a:endParaRPr>
          </a:p>
        </p:txBody>
      </p:sp>
      <p:sp>
        <p:nvSpPr>
          <p:cNvPr id="28" name="Rectangle 4"/>
          <p:cNvSpPr>
            <a:spLocks noChangeArrowheads="1"/>
          </p:cNvSpPr>
          <p:nvPr/>
        </p:nvSpPr>
        <p:spPr bwMode="auto">
          <a:xfrm>
            <a:off x="2714580" y="5786454"/>
            <a:ext cx="150023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solidFill>
                  <a:srgbClr val="FF0000"/>
                </a:solidFill>
                <a:latin typeface="Trebuchet MS" pitchFamily="34" charset="0"/>
              </a:rPr>
              <a:t>730</a:t>
            </a:r>
            <a:endParaRPr lang="cs-CZ" sz="3200" b="1" dirty="0">
              <a:solidFill>
                <a:srgbClr val="FF0000"/>
              </a:solidFill>
              <a:latin typeface="Trebuchet MS" pitchFamily="34" charset="0"/>
            </a:endParaRPr>
          </a:p>
        </p:txBody>
      </p:sp>
      <p:sp>
        <p:nvSpPr>
          <p:cNvPr id="29" name="Rectangle 4"/>
          <p:cNvSpPr>
            <a:spLocks noChangeArrowheads="1"/>
          </p:cNvSpPr>
          <p:nvPr/>
        </p:nvSpPr>
        <p:spPr bwMode="auto">
          <a:xfrm>
            <a:off x="4572000" y="4786322"/>
            <a:ext cx="464347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solidFill>
                  <a:srgbClr val="00B0F0"/>
                </a:solidFill>
                <a:latin typeface="Trebuchet MS" pitchFamily="34" charset="0"/>
              </a:rPr>
              <a:t>1. </a:t>
            </a:r>
            <a:r>
              <a:rPr lang="cs-CZ" sz="3200" b="1" dirty="0" smtClean="0">
                <a:latin typeface="Trebuchet MS" pitchFamily="34" charset="0"/>
              </a:rPr>
              <a:t>1km = 1000 m</a:t>
            </a:r>
            <a:endParaRPr lang="cs-CZ" sz="3200" b="1" dirty="0">
              <a:latin typeface="Trebuchet MS" pitchFamily="34" charset="0"/>
            </a:endParaRPr>
          </a:p>
        </p:txBody>
      </p:sp>
      <p:sp>
        <p:nvSpPr>
          <p:cNvPr id="30" name="Rectangle 4"/>
          <p:cNvSpPr>
            <a:spLocks noChangeArrowheads="1"/>
          </p:cNvSpPr>
          <p:nvPr/>
        </p:nvSpPr>
        <p:spPr bwMode="auto">
          <a:xfrm>
            <a:off x="4572000" y="5286388"/>
            <a:ext cx="464347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solidFill>
                  <a:srgbClr val="00B0F0"/>
                </a:solidFill>
                <a:latin typeface="Trebuchet MS" pitchFamily="34" charset="0"/>
              </a:rPr>
              <a:t>2</a:t>
            </a:r>
            <a:r>
              <a:rPr lang="cs-CZ" sz="3200" b="1" dirty="0" smtClean="0">
                <a:solidFill>
                  <a:srgbClr val="00B0F0"/>
                </a:solidFill>
                <a:latin typeface="Trebuchet MS" pitchFamily="34" charset="0"/>
              </a:rPr>
              <a:t>. </a:t>
            </a:r>
            <a:r>
              <a:rPr lang="cs-CZ" sz="3200" b="1" dirty="0" smtClean="0">
                <a:latin typeface="Trebuchet MS" pitchFamily="34" charset="0"/>
              </a:rPr>
              <a:t>na větší - </a:t>
            </a:r>
            <a:r>
              <a:rPr lang="cs-CZ" sz="3200" b="1" dirty="0" smtClean="0">
                <a:solidFill>
                  <a:srgbClr val="7030A0"/>
                </a:solidFill>
                <a:latin typeface="Trebuchet MS" pitchFamily="34" charset="0"/>
              </a:rPr>
              <a:t>dělím</a:t>
            </a:r>
            <a:endParaRPr lang="cs-CZ" sz="3200" b="1" dirty="0">
              <a:solidFill>
                <a:srgbClr val="7030A0"/>
              </a:solidFill>
              <a:latin typeface="Trebuchet MS" pitchFamily="34" charset="0"/>
            </a:endParaRPr>
          </a:p>
        </p:txBody>
      </p:sp>
      <p:sp>
        <p:nvSpPr>
          <p:cNvPr id="31" name="Rectangle 4"/>
          <p:cNvSpPr>
            <a:spLocks noChangeArrowheads="1"/>
          </p:cNvSpPr>
          <p:nvPr/>
        </p:nvSpPr>
        <p:spPr bwMode="auto">
          <a:xfrm>
            <a:off x="4572000" y="5786454"/>
            <a:ext cx="4357718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solidFill>
                  <a:srgbClr val="00B0F0"/>
                </a:solidFill>
                <a:latin typeface="Trebuchet MS" pitchFamily="34" charset="0"/>
              </a:rPr>
              <a:t>3. </a:t>
            </a:r>
            <a:r>
              <a:rPr lang="cs-CZ" sz="3200" b="1" dirty="0" smtClean="0">
                <a:latin typeface="Trebuchet MS" pitchFamily="34" charset="0"/>
              </a:rPr>
              <a:t>17 : 1000 = </a:t>
            </a:r>
            <a:r>
              <a:rPr lang="cs-CZ" sz="3200" b="1" dirty="0" smtClean="0">
                <a:solidFill>
                  <a:srgbClr val="FF0000"/>
                </a:solidFill>
                <a:latin typeface="Trebuchet MS" pitchFamily="34" charset="0"/>
              </a:rPr>
              <a:t>0,017</a:t>
            </a:r>
            <a:endParaRPr lang="cs-CZ" sz="3200" b="1" dirty="0">
              <a:solidFill>
                <a:srgbClr val="FF0000"/>
              </a:solidFill>
              <a:latin typeface="Trebuchet MS" pitchFamily="34" charset="0"/>
            </a:endParaRPr>
          </a:p>
        </p:txBody>
      </p:sp>
      <p:sp>
        <p:nvSpPr>
          <p:cNvPr id="32" name="Rectangle 4"/>
          <p:cNvSpPr>
            <a:spLocks noChangeArrowheads="1"/>
          </p:cNvSpPr>
          <p:nvPr/>
        </p:nvSpPr>
        <p:spPr bwMode="auto">
          <a:xfrm>
            <a:off x="7376797" y="5786454"/>
            <a:ext cx="150023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200" b="1" dirty="0" smtClean="0">
                <a:solidFill>
                  <a:srgbClr val="FF0000"/>
                </a:solidFill>
                <a:latin typeface="Trebuchet MS" pitchFamily="34" charset="0"/>
              </a:rPr>
              <a:t>0,017</a:t>
            </a:r>
            <a:endParaRPr lang="cs-CZ" sz="3200" b="1" dirty="0">
              <a:solidFill>
                <a:srgbClr val="FF0000"/>
              </a:solidFill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51" presetClass="path" presetSubtype="0" accel="50000" decel="500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3.33333E-6 4.81961E-6 L 0.05659 -0.10107 C 0.06944 -0.1235 0.07187 -0.14663 0.06545 -0.16559 C 0.05868 -0.1871 0.04461 -0.19982 0.02343 -0.2026 L -0.0717 -0.21809 " pathEditMode="relative" rAng="9393279" ptsTypes="FffFF">
                                      <p:cBhvr>
                                        <p:cTn id="1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" y="-1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500"/>
                            </p:stCondLst>
                            <p:childTnLst>
                              <p:par>
                                <p:cTn id="14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500"/>
                            </p:stCondLst>
                            <p:childTnLst>
                              <p:par>
                                <p:cTn id="151" presetID="43" presetClass="path" presetSubtype="0" accel="50000" decel="500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3.33333E-6 -1.85185E-6 L 3.33333E-6 -0.10856 C 3.33333E-6 -0.15717 -0.02709 -0.21713 -0.04931 -0.21713 L -0.09879 -0.21713 " pathEditMode="relative" rAng="16200000" ptsTypes="FfFF">
                                      <p:cBhvr>
                                        <p:cTn id="15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" y="-1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utoUpdateAnimBg="0"/>
      <p:bldP spid="21" grpId="0" autoUpdateAnimBg="0"/>
      <p:bldP spid="22" grpId="0" autoUpdateAnimBg="0"/>
      <p:bldP spid="23" grpId="0" autoUpdateAnimBg="0"/>
      <p:bldP spid="24" grpId="0" autoUpdateAnimBg="0"/>
      <p:bldP spid="25" grpId="0" autoUpdateAnimBg="0"/>
      <p:bldP spid="26" grpId="0" autoUpdateAnimBg="0"/>
      <p:bldP spid="27" grpId="0" autoUpdateAnimBg="0"/>
      <p:bldP spid="28" grpId="0" autoUpdateAnimBg="0"/>
      <p:bldP spid="28" grpId="1"/>
      <p:bldP spid="29" grpId="0" autoUpdateAnimBg="0"/>
      <p:bldP spid="30" grpId="0" autoUpdateAnimBg="0"/>
      <p:bldP spid="31" grpId="0" autoUpdateAnimBg="0"/>
      <p:bldP spid="32" grpId="0" autoUpdateAnimBg="0"/>
      <p:bldP spid="3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57290" y="857232"/>
            <a:ext cx="692948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31 </a:t>
            </a:r>
            <a:r>
              <a:rPr lang="cs-CZ" sz="4800" b="1" dirty="0" smtClean="0"/>
              <a:t>dm =              	cm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2</a:t>
            </a:r>
            <a:r>
              <a:rPr lang="cs-CZ" sz="4800" b="1" dirty="0" smtClean="0">
                <a:solidFill>
                  <a:srgbClr val="FF0000"/>
                </a:solidFill>
              </a:rPr>
              <a:t>,5 </a:t>
            </a:r>
            <a:r>
              <a:rPr lang="cs-CZ" sz="4800" b="1" dirty="0" smtClean="0">
                <a:solidFill>
                  <a:srgbClr val="FF0000"/>
                </a:solidFill>
              </a:rPr>
              <a:t>m =			mm</a:t>
            </a:r>
          </a:p>
          <a:p>
            <a:r>
              <a:rPr lang="cs-CZ" sz="4800" b="1" dirty="0" smtClean="0"/>
              <a:t>8,2 </a:t>
            </a:r>
            <a:r>
              <a:rPr lang="cs-CZ" sz="4800" b="1" dirty="0" smtClean="0"/>
              <a:t>dm=		</a:t>
            </a:r>
            <a:r>
              <a:rPr lang="cs-CZ" sz="4800" b="1" dirty="0" smtClean="0"/>
              <a:t>	m</a:t>
            </a:r>
            <a:endParaRPr lang="cs-CZ" sz="4800" b="1" dirty="0" smtClean="0"/>
          </a:p>
          <a:p>
            <a:r>
              <a:rPr lang="cs-CZ" sz="4800" b="1" dirty="0" smtClean="0">
                <a:solidFill>
                  <a:srgbClr val="FF0000"/>
                </a:solidFill>
              </a:rPr>
              <a:t>5600 m=			km</a:t>
            </a:r>
          </a:p>
          <a:p>
            <a:r>
              <a:rPr lang="cs-CZ" sz="4800" b="1" dirty="0" smtClean="0"/>
              <a:t>4,8 km =			m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14 dm =			m</a:t>
            </a:r>
          </a:p>
          <a:p>
            <a:r>
              <a:rPr lang="cs-CZ" sz="4800" b="1" dirty="0" smtClean="0"/>
              <a:t>46 mm =			dm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0,05 m =			cm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0"/>
            <a:ext cx="7068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Za výsledek napiš správné jednotky: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43042" y="784943"/>
            <a:ext cx="628654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2,6 dm = </a:t>
            </a:r>
            <a:r>
              <a:rPr lang="cs-CZ" sz="4800" b="1" dirty="0" smtClean="0"/>
              <a:t>26           </a:t>
            </a:r>
            <a:r>
              <a:rPr lang="cs-CZ" sz="4800" b="1" dirty="0" smtClean="0"/>
              <a:t>	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6,5 cm </a:t>
            </a:r>
            <a:r>
              <a:rPr lang="cs-CZ" sz="4800" b="1" dirty="0" smtClean="0">
                <a:solidFill>
                  <a:srgbClr val="FF0000"/>
                </a:solidFill>
              </a:rPr>
              <a:t>= 0,65</a:t>
            </a:r>
            <a:r>
              <a:rPr lang="cs-CZ" sz="4800" b="1" dirty="0" smtClean="0">
                <a:solidFill>
                  <a:srgbClr val="FF0000"/>
                </a:solidFill>
              </a:rPr>
              <a:t>		</a:t>
            </a:r>
          </a:p>
          <a:p>
            <a:r>
              <a:rPr lang="cs-CZ" sz="4800" b="1" dirty="0" smtClean="0"/>
              <a:t>89,2 m = 8 920		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560 m = </a:t>
            </a:r>
            <a:r>
              <a:rPr lang="cs-CZ" sz="4800" b="1" dirty="0" smtClean="0">
                <a:solidFill>
                  <a:srgbClr val="FF0000"/>
                </a:solidFill>
              </a:rPr>
              <a:t>0,56</a:t>
            </a:r>
            <a:r>
              <a:rPr lang="cs-CZ" sz="4800" b="1" dirty="0" smtClean="0">
                <a:solidFill>
                  <a:srgbClr val="FF0000"/>
                </a:solidFill>
              </a:rPr>
              <a:t>		</a:t>
            </a:r>
          </a:p>
          <a:p>
            <a:r>
              <a:rPr lang="cs-CZ" sz="4800" b="1" dirty="0" smtClean="0"/>
              <a:t>0,38 km = 380			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43 dm </a:t>
            </a:r>
            <a:r>
              <a:rPr lang="cs-CZ" sz="4800" b="1" dirty="0" smtClean="0">
                <a:solidFill>
                  <a:srgbClr val="FF0000"/>
                </a:solidFill>
              </a:rPr>
              <a:t>= 4 </a:t>
            </a:r>
            <a:r>
              <a:rPr lang="cs-CZ" sz="4800" b="1" dirty="0" smtClean="0">
                <a:solidFill>
                  <a:srgbClr val="FF0000"/>
                </a:solidFill>
              </a:rPr>
              <a:t>300		</a:t>
            </a:r>
          </a:p>
          <a:p>
            <a:r>
              <a:rPr lang="cs-CZ" sz="4800" b="1" dirty="0" smtClean="0"/>
              <a:t>4,6 mm = 0,46			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5 m = 5000		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0"/>
            <a:ext cx="7068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Za výsledek napiš správné jednotky: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146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Převody jednotek délky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najman</cp:lastModifiedBy>
  <cp:revision>21</cp:revision>
  <dcterms:modified xsi:type="dcterms:W3CDTF">2010-11-17T08:41:52Z</dcterms:modified>
</cp:coreProperties>
</file>