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74" r:id="rId2"/>
    <p:sldId id="262" r:id="rId3"/>
    <p:sldId id="272" r:id="rId4"/>
    <p:sldId id="273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FF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1E5BD3C4-B759-47FE-9C3A-483DD0CD5060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fld id="{6E0F7E04-9F96-4AFB-AC1C-A947322A0B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2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3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4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5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6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7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8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9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0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2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F13BAC-0C3B-47A1-BEA6-9B6331A6FBF6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7AAD64-2241-4D3D-AEDD-AAAD80D86E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11BB1-530B-4E03-929B-AD88CADE7B62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979E5-53F5-4143-ADBD-6D2E1783AC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46F8E7-40AB-4C81-8B57-C0E060E209C4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B6705F-7AF2-4EA0-BF97-078EF7F1C9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D8062-7737-47A3-B79C-4E2122CF9CC0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F34C8-841E-4E16-A68A-A5120198A2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8E8AA-8B83-473F-9825-507FC9B62321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F37D9-BDAE-433C-BE3D-B865B3D997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189D4-D06D-4A4A-8690-1D58D6C67A02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7C5ECE-BA26-4552-AFC7-164B719FEF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D829D3-E4C4-4004-9649-F2E1DFE085B8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C28BA2-41CB-4489-B5F8-7C34BEDA3C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AD8A0-745A-47A9-8C3F-62FE1B21E324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6DC1F0-F3AE-479C-B6EC-77B34E4546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1E4E0-C53F-4E98-A8C0-3ACDD8FCA5DE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0E6691-7E3B-42E4-9F09-20EC6E45B3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82DD2-FA42-4599-ADE0-A010A2595F7F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08D336-9F8A-426C-AB28-0D88B1536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3886D3-CD6A-4E5C-BC03-01689A5D4F01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B5B504-9AFB-4291-89E0-53DD365797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med">
    <p:wipe/>
    <p:sndAc>
      <p:stSnd>
        <p:snd r:embed="rId1" name="whoosh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EF07176-B294-4F00-8212-18DF503FB107}" type="datetimeFigureOut">
              <a:rPr lang="cs-CZ"/>
              <a:pPr>
                <a:defRPr/>
              </a:pPr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A9636CC-94DE-4F6E-BE51-A2E8FD3568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/>
    <p:sndAc>
      <p:stSnd>
        <p:snd r:embed="rId13" name="whoosh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b="1" dirty="0" smtClean="0">
                <a:solidFill>
                  <a:srgbClr val="00B0F0"/>
                </a:solidFill>
              </a:rPr>
              <a:t>Dělení zlomků</a:t>
            </a:r>
            <a:endParaRPr lang="cs-CZ" sz="72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988768"/>
            <a:ext cx="6400800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</a:t>
            </a:r>
            <a:r>
              <a:rPr lang="cs-CZ" sz="1600" b="1" dirty="0" smtClean="0"/>
              <a:t>            na </a:t>
            </a:r>
            <a:r>
              <a:rPr lang="cs-CZ" sz="1600" b="1" dirty="0" smtClean="0"/>
              <a:t>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ransition spd="med">
    <p:wipe/>
    <p:sndAc>
      <p:stSnd>
        <p:snd r:embed="rId2" name="whoosh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823913" y="5303838"/>
            <a:ext cx="8320087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Dělení je vlastně násobení převráceným </a:t>
            </a:r>
          </a:p>
          <a:p>
            <a:r>
              <a:rPr lang="cs-CZ" sz="3200" b="1">
                <a:solidFill>
                  <a:srgbClr val="FF0000"/>
                </a:solidFill>
              </a:rPr>
              <a:t>číslem.</a:t>
            </a:r>
          </a:p>
        </p:txBody>
      </p:sp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14313" y="234928"/>
            <a:ext cx="3636962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200" b="1">
                <a:solidFill>
                  <a:srgbClr val="FF0066"/>
                </a:solidFill>
              </a:rPr>
              <a:t> zkusme nejprve: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57188" y="1285860"/>
            <a:ext cx="17145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/>
              <a:t>1:3=</a:t>
            </a:r>
          </a:p>
        </p:txBody>
      </p:sp>
      <p:grpSp>
        <p:nvGrpSpPr>
          <p:cNvPr id="2" name="Skupina 41"/>
          <p:cNvGrpSpPr>
            <a:grpSpLocks/>
          </p:cNvGrpSpPr>
          <p:nvPr/>
        </p:nvGrpSpPr>
        <p:grpSpPr bwMode="auto">
          <a:xfrm>
            <a:off x="1857375" y="882990"/>
            <a:ext cx="681038" cy="1709738"/>
            <a:chOff x="1857356" y="1285860"/>
            <a:chExt cx="681579" cy="1709148"/>
          </a:xfrm>
        </p:grpSpPr>
        <p:sp>
          <p:nvSpPr>
            <p:cNvPr id="2077" name="TextovéPole 25"/>
            <p:cNvSpPr txBox="1">
              <a:spLocks noChangeArrowheads="1"/>
            </p:cNvSpPr>
            <p:nvPr/>
          </p:nvSpPr>
          <p:spPr bwMode="auto">
            <a:xfrm>
              <a:off x="1857356" y="1285860"/>
              <a:ext cx="571504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1</a:t>
              </a:r>
            </a:p>
          </p:txBody>
        </p:sp>
        <p:sp>
          <p:nvSpPr>
            <p:cNvPr id="2078" name="TextovéPole 26"/>
            <p:cNvSpPr txBox="1">
              <a:spLocks noChangeArrowheads="1"/>
            </p:cNvSpPr>
            <p:nvPr/>
          </p:nvSpPr>
          <p:spPr bwMode="auto">
            <a:xfrm>
              <a:off x="1895993" y="2071678"/>
              <a:ext cx="642942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 dirty="0"/>
                <a:t>3</a:t>
              </a:r>
            </a:p>
          </p:txBody>
        </p:sp>
        <p:cxnSp>
          <p:nvCxnSpPr>
            <p:cNvPr id="30" name="Přímá spojovací čára 29"/>
            <p:cNvCxnSpPr/>
            <p:nvPr/>
          </p:nvCxnSpPr>
          <p:spPr>
            <a:xfrm>
              <a:off x="1857356" y="2142814"/>
              <a:ext cx="643449" cy="158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2" name="Přímá spojovací šipka 31"/>
          <p:cNvCxnSpPr/>
          <p:nvPr/>
        </p:nvCxnSpPr>
        <p:spPr>
          <a:xfrm rot="10800000" flipV="1">
            <a:off x="2714625" y="1609710"/>
            <a:ext cx="1000125" cy="142875"/>
          </a:xfrm>
          <a:prstGeom prst="straightConnector1">
            <a:avLst/>
          </a:prstGeom>
          <a:ln w="38100">
            <a:solidFill>
              <a:srgbClr val="FF0066"/>
            </a:solidFill>
            <a:prstDash val="dash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714750" y="1323960"/>
            <a:ext cx="542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7030A0"/>
                </a:solidFill>
              </a:rPr>
              <a:t>zlomková čára odpovídá dělení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214313" y="2571744"/>
            <a:ext cx="89296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-"/>
            </a:pPr>
            <a:r>
              <a:rPr lang="cs-CZ" sz="3200" b="1" dirty="0">
                <a:solidFill>
                  <a:srgbClr val="FF0066"/>
                </a:solidFill>
              </a:rPr>
              <a:t> nešlo by dělení nějak převést na násobení?</a:t>
            </a: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428596" y="3786188"/>
            <a:ext cx="2428892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5400" dirty="0"/>
              <a:t>1    </a:t>
            </a:r>
            <a:r>
              <a:rPr lang="cs-CZ" sz="5400" dirty="0" smtClean="0"/>
              <a:t> =</a:t>
            </a:r>
            <a:endParaRPr lang="cs-CZ" sz="5400" dirty="0"/>
          </a:p>
        </p:txBody>
      </p:sp>
      <p:sp>
        <p:nvSpPr>
          <p:cNvPr id="36" name="TextovéPole 35"/>
          <p:cNvSpPr txBox="1">
            <a:spLocks noChangeArrowheads="1"/>
          </p:cNvSpPr>
          <p:nvPr/>
        </p:nvSpPr>
        <p:spPr bwMode="auto">
          <a:xfrm>
            <a:off x="2319338" y="3362325"/>
            <a:ext cx="571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/>
              <a:t>1</a:t>
            </a:r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2357438" y="4148138"/>
            <a:ext cx="6429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/>
              <a:t>3</a:t>
            </a:r>
          </a:p>
        </p:txBody>
      </p:sp>
      <p:cxnSp>
        <p:nvCxnSpPr>
          <p:cNvPr id="38" name="Přímá spojovací čára 37"/>
          <p:cNvCxnSpPr/>
          <p:nvPr/>
        </p:nvCxnSpPr>
        <p:spPr>
          <a:xfrm>
            <a:off x="2319338" y="4232275"/>
            <a:ext cx="642937" cy="15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Obdélník 38"/>
          <p:cNvSpPr/>
          <p:nvPr/>
        </p:nvSpPr>
        <p:spPr>
          <a:xfrm>
            <a:off x="1000100" y="3482648"/>
            <a:ext cx="771384" cy="144655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88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charset="0"/>
              </a:rPr>
              <a:t>?</a:t>
            </a:r>
          </a:p>
        </p:txBody>
      </p:sp>
      <p:sp>
        <p:nvSpPr>
          <p:cNvPr id="40" name="TextovéPole 39"/>
          <p:cNvSpPr txBox="1">
            <a:spLocks noChangeArrowheads="1"/>
          </p:cNvSpPr>
          <p:nvPr/>
        </p:nvSpPr>
        <p:spPr bwMode="auto">
          <a:xfrm>
            <a:off x="785813" y="3571875"/>
            <a:ext cx="3571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/>
              <a:t>.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142844" y="5000636"/>
            <a:ext cx="771384" cy="144655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8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" charset="0"/>
              </a:rPr>
              <a:t>!</a:t>
            </a:r>
          </a:p>
        </p:txBody>
      </p:sp>
      <p:cxnSp>
        <p:nvCxnSpPr>
          <p:cNvPr id="43" name="Přímá spojovací čára 42"/>
          <p:cNvCxnSpPr/>
          <p:nvPr/>
        </p:nvCxnSpPr>
        <p:spPr>
          <a:xfrm>
            <a:off x="1071563" y="4240213"/>
            <a:ext cx="642937" cy="15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1071563" y="3357563"/>
            <a:ext cx="571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dirty="0"/>
              <a:t>1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1071563" y="4143375"/>
            <a:ext cx="64293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 dirty="0"/>
              <a:t>3</a:t>
            </a:r>
          </a:p>
        </p:txBody>
      </p:sp>
      <p:grpSp>
        <p:nvGrpSpPr>
          <p:cNvPr id="3" name="Skupina 30"/>
          <p:cNvGrpSpPr>
            <a:grpSpLocks/>
          </p:cNvGrpSpPr>
          <p:nvPr/>
        </p:nvGrpSpPr>
        <p:grpSpPr bwMode="auto">
          <a:xfrm>
            <a:off x="5384800" y="3284538"/>
            <a:ext cx="642938" cy="1709737"/>
            <a:chOff x="5384247" y="3212976"/>
            <a:chExt cx="642937" cy="1709737"/>
          </a:xfrm>
        </p:grpSpPr>
        <p:cxnSp>
          <p:nvCxnSpPr>
            <p:cNvPr id="27" name="Přímá spojovací čára 26"/>
            <p:cNvCxnSpPr/>
            <p:nvPr/>
          </p:nvCxnSpPr>
          <p:spPr>
            <a:xfrm>
              <a:off x="5384247" y="4095626"/>
              <a:ext cx="642937" cy="158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75" name="TextovéPole 27"/>
            <p:cNvSpPr txBox="1">
              <a:spLocks noChangeArrowheads="1"/>
            </p:cNvSpPr>
            <p:nvPr/>
          </p:nvSpPr>
          <p:spPr bwMode="auto">
            <a:xfrm>
              <a:off x="5384247" y="3212976"/>
              <a:ext cx="571500" cy="923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1</a:t>
              </a:r>
            </a:p>
          </p:txBody>
        </p:sp>
        <p:sp>
          <p:nvSpPr>
            <p:cNvPr id="2076" name="TextovéPole 28"/>
            <p:cNvSpPr txBox="1">
              <a:spLocks noChangeArrowheads="1"/>
            </p:cNvSpPr>
            <p:nvPr/>
          </p:nvSpPr>
          <p:spPr bwMode="auto">
            <a:xfrm>
              <a:off x="5384247" y="3998788"/>
              <a:ext cx="642937" cy="9239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3</a:t>
              </a:r>
            </a:p>
          </p:txBody>
        </p:sp>
      </p:grp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4211638" y="3644900"/>
            <a:ext cx="15081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/>
              <a:t>3 a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6156325" y="3894138"/>
            <a:ext cx="2987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7030A0"/>
                </a:solidFill>
              </a:rPr>
              <a:t>… převrácená čísla</a:t>
            </a:r>
          </a:p>
        </p:txBody>
      </p:sp>
      <p:sp>
        <p:nvSpPr>
          <p:cNvPr id="47" name="TextovéPole 46"/>
          <p:cNvSpPr txBox="1">
            <a:spLocks noChangeArrowheads="1"/>
          </p:cNvSpPr>
          <p:nvPr/>
        </p:nvSpPr>
        <p:spPr bwMode="auto">
          <a:xfrm>
            <a:off x="4140200" y="214290"/>
            <a:ext cx="50038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Jak lze zapsat výsledek?</a:t>
            </a:r>
          </a:p>
        </p:txBody>
      </p:sp>
      <p:cxnSp>
        <p:nvCxnSpPr>
          <p:cNvPr id="49" name="Přímá spojovací šipka 48"/>
          <p:cNvCxnSpPr/>
          <p:nvPr/>
        </p:nvCxnSpPr>
        <p:spPr>
          <a:xfrm>
            <a:off x="1214414" y="2071678"/>
            <a:ext cx="2997224" cy="1789122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ravoúhlá spojovací čára 50"/>
          <p:cNvCxnSpPr/>
          <p:nvPr/>
        </p:nvCxnSpPr>
        <p:spPr>
          <a:xfrm flipV="1">
            <a:off x="1476375" y="4437063"/>
            <a:ext cx="3887788" cy="504825"/>
          </a:xfrm>
          <a:prstGeom prst="bentConnector3">
            <a:avLst>
              <a:gd name="adj1" fmla="val 50000"/>
            </a:avLst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Elipsa 30"/>
          <p:cNvSpPr/>
          <p:nvPr/>
        </p:nvSpPr>
        <p:spPr>
          <a:xfrm>
            <a:off x="772907" y="1357298"/>
            <a:ext cx="285752" cy="857256"/>
          </a:xfrm>
          <a:prstGeom prst="ellipse">
            <a:avLst/>
          </a:prstGeom>
          <a:noFill/>
          <a:ln w="34925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811544" y="3786190"/>
            <a:ext cx="285752" cy="857256"/>
          </a:xfrm>
          <a:prstGeom prst="ellipse">
            <a:avLst/>
          </a:prstGeom>
          <a:noFill/>
          <a:ln w="34925"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6" presetClass="emph" presetSubtype="0" repeatCount="indefinite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0" dur="500" tmFilter="0, 0; .2, .5; .8, .5; 1, 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250" autoRev="1" fill="hold"/>
                                        <p:tgtEl>
                                          <p:spTgt spid="4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92" presetID="26" presetClass="emph" presetSubtype="0" repeatCount="indefinite" grpId="1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93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4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9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9" presetClass="exit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35" presetClass="emph" presetSubtype="0" repeatCount="indefinite" fill="hold" nodeType="with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 calcmode="discrete" valueType="str">
                                      <p:cBhvr>
                                        <p:cTn id="11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5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770" decel="100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9" dur="770" decel="100000"/>
                                        <p:tgtEl>
                                          <p:spTgt spid="4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21" dur="77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2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3" dur="77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2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5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4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5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8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16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6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35" presetClass="emph" presetSubtype="0" repeatCount="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71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3" grpId="0"/>
      <p:bldP spid="25" grpId="0"/>
      <p:bldP spid="33" grpId="0"/>
      <p:bldP spid="34" grpId="0"/>
      <p:bldP spid="35" grpId="0"/>
      <p:bldP spid="36" grpId="0"/>
      <p:bldP spid="37" grpId="0"/>
      <p:bldP spid="40" grpId="0"/>
      <p:bldP spid="44" grpId="0"/>
      <p:bldP spid="45" grpId="0"/>
      <p:bldP spid="42" grpId="0"/>
      <p:bldP spid="46" grpId="0"/>
      <p:bldP spid="47" grpId="0"/>
      <p:bldP spid="31" grpId="0" animBg="1"/>
      <p:bldP spid="31" grpId="1" animBg="1"/>
      <p:bldP spid="31" grpId="2" animBg="1"/>
      <p:bldP spid="48" grpId="0" animBg="1"/>
      <p:bldP spid="48" grpId="1" animBg="1"/>
      <p:bldP spid="48" grpId="2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042988" y="3573463"/>
            <a:ext cx="792162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7030A0"/>
                </a:solidFill>
              </a:rPr>
              <a:t>Převrácený zlomek získáme záměnou čitatele a jmenovatele.</a:t>
            </a:r>
          </a:p>
        </p:txBody>
      </p:sp>
      <p:sp>
        <p:nvSpPr>
          <p:cNvPr id="41" name="Obdélník 40"/>
          <p:cNvSpPr/>
          <p:nvPr/>
        </p:nvSpPr>
        <p:spPr>
          <a:xfrm>
            <a:off x="142844" y="3278594"/>
            <a:ext cx="771384" cy="144655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88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" charset="0"/>
              </a:rPr>
              <a:t>!</a:t>
            </a:r>
          </a:p>
        </p:txBody>
      </p:sp>
      <p:sp>
        <p:nvSpPr>
          <p:cNvPr id="3076" name="TextovéPole 23"/>
          <p:cNvSpPr txBox="1">
            <a:spLocks noChangeArrowheads="1"/>
          </p:cNvSpPr>
          <p:nvPr/>
        </p:nvSpPr>
        <p:spPr bwMode="auto">
          <a:xfrm>
            <a:off x="395288" y="201613"/>
            <a:ext cx="936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/>
              <a:t>7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900113" y="458788"/>
            <a:ext cx="43195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… převrácené číslo:</a:t>
            </a:r>
          </a:p>
        </p:txBody>
      </p:sp>
      <p:grpSp>
        <p:nvGrpSpPr>
          <p:cNvPr id="2" name="Skupina 41"/>
          <p:cNvGrpSpPr>
            <a:grpSpLocks/>
          </p:cNvGrpSpPr>
          <p:nvPr/>
        </p:nvGrpSpPr>
        <p:grpSpPr bwMode="auto">
          <a:xfrm>
            <a:off x="5043488" y="-100013"/>
            <a:ext cx="681037" cy="1709738"/>
            <a:chOff x="1857356" y="1285860"/>
            <a:chExt cx="681579" cy="1709148"/>
          </a:xfrm>
        </p:grpSpPr>
        <p:sp>
          <p:nvSpPr>
            <p:cNvPr id="3102" name="TextovéPole 25"/>
            <p:cNvSpPr txBox="1">
              <a:spLocks noChangeArrowheads="1"/>
            </p:cNvSpPr>
            <p:nvPr/>
          </p:nvSpPr>
          <p:spPr bwMode="auto">
            <a:xfrm>
              <a:off x="1857356" y="1285860"/>
              <a:ext cx="571504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1</a:t>
              </a:r>
            </a:p>
          </p:txBody>
        </p:sp>
        <p:sp>
          <p:nvSpPr>
            <p:cNvPr id="3103" name="TextovéPole 26"/>
            <p:cNvSpPr txBox="1">
              <a:spLocks noChangeArrowheads="1"/>
            </p:cNvSpPr>
            <p:nvPr/>
          </p:nvSpPr>
          <p:spPr bwMode="auto">
            <a:xfrm>
              <a:off x="1895993" y="2071678"/>
              <a:ext cx="642942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7</a:t>
              </a:r>
            </a:p>
          </p:txBody>
        </p:sp>
        <p:cxnSp>
          <p:nvCxnSpPr>
            <p:cNvPr id="31" name="Přímá spojovací čára 30"/>
            <p:cNvCxnSpPr/>
            <p:nvPr/>
          </p:nvCxnSpPr>
          <p:spPr>
            <a:xfrm>
              <a:off x="1857356" y="2142815"/>
              <a:ext cx="643449" cy="158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2" name="TextovéPole 41"/>
          <p:cNvSpPr txBox="1">
            <a:spLocks noChangeArrowheads="1"/>
          </p:cNvSpPr>
          <p:nvPr/>
        </p:nvSpPr>
        <p:spPr bwMode="auto">
          <a:xfrm>
            <a:off x="1979613" y="1155700"/>
            <a:ext cx="936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/>
              <a:t>2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2484438" y="1412875"/>
            <a:ext cx="43195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00B0F0"/>
                </a:solidFill>
              </a:rPr>
              <a:t>… převrácené číslo:</a:t>
            </a:r>
          </a:p>
        </p:txBody>
      </p:sp>
      <p:grpSp>
        <p:nvGrpSpPr>
          <p:cNvPr id="3" name="Skupina 41"/>
          <p:cNvGrpSpPr>
            <a:grpSpLocks/>
          </p:cNvGrpSpPr>
          <p:nvPr/>
        </p:nvGrpSpPr>
        <p:grpSpPr bwMode="auto">
          <a:xfrm>
            <a:off x="6627813" y="855663"/>
            <a:ext cx="681037" cy="1709737"/>
            <a:chOff x="1857356" y="1285860"/>
            <a:chExt cx="681579" cy="1709148"/>
          </a:xfrm>
        </p:grpSpPr>
        <p:sp>
          <p:nvSpPr>
            <p:cNvPr id="3099" name="TextovéPole 25"/>
            <p:cNvSpPr txBox="1">
              <a:spLocks noChangeArrowheads="1"/>
            </p:cNvSpPr>
            <p:nvPr/>
          </p:nvSpPr>
          <p:spPr bwMode="auto">
            <a:xfrm>
              <a:off x="1857356" y="1285860"/>
              <a:ext cx="571504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1</a:t>
              </a:r>
            </a:p>
          </p:txBody>
        </p:sp>
        <p:sp>
          <p:nvSpPr>
            <p:cNvPr id="3100" name="TextovéPole 26"/>
            <p:cNvSpPr txBox="1">
              <a:spLocks noChangeArrowheads="1"/>
            </p:cNvSpPr>
            <p:nvPr/>
          </p:nvSpPr>
          <p:spPr bwMode="auto">
            <a:xfrm>
              <a:off x="1895993" y="2071678"/>
              <a:ext cx="642942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2</a:t>
              </a:r>
            </a:p>
          </p:txBody>
        </p:sp>
        <p:cxnSp>
          <p:nvCxnSpPr>
            <p:cNvPr id="50" name="Přímá spojovací čára 49"/>
            <p:cNvCxnSpPr/>
            <p:nvPr/>
          </p:nvCxnSpPr>
          <p:spPr>
            <a:xfrm>
              <a:off x="1857356" y="2142815"/>
              <a:ext cx="643449" cy="158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2" name="TextovéPole 51"/>
          <p:cNvSpPr txBox="1">
            <a:spLocks noChangeArrowheads="1"/>
          </p:cNvSpPr>
          <p:nvPr/>
        </p:nvSpPr>
        <p:spPr bwMode="auto">
          <a:xfrm>
            <a:off x="1049338" y="2420938"/>
            <a:ext cx="48958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… převrácený zlomek:</a:t>
            </a:r>
          </a:p>
        </p:txBody>
      </p:sp>
      <p:sp>
        <p:nvSpPr>
          <p:cNvPr id="54" name="TextovéPole 25"/>
          <p:cNvSpPr txBox="1">
            <a:spLocks noChangeArrowheads="1"/>
          </p:cNvSpPr>
          <p:nvPr/>
        </p:nvSpPr>
        <p:spPr bwMode="auto">
          <a:xfrm>
            <a:off x="406400" y="1844675"/>
            <a:ext cx="569913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/>
              <a:t>5</a:t>
            </a:r>
          </a:p>
        </p:txBody>
      </p:sp>
      <p:sp>
        <p:nvSpPr>
          <p:cNvPr id="55" name="TextovéPole 26"/>
          <p:cNvSpPr txBox="1">
            <a:spLocks noChangeArrowheads="1"/>
          </p:cNvSpPr>
          <p:nvPr/>
        </p:nvSpPr>
        <p:spPr bwMode="auto">
          <a:xfrm>
            <a:off x="400050" y="2636838"/>
            <a:ext cx="6429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/>
              <a:t>2</a:t>
            </a:r>
          </a:p>
        </p:txBody>
      </p:sp>
      <p:cxnSp>
        <p:nvCxnSpPr>
          <p:cNvPr id="56" name="Přímá spojovací čára 55"/>
          <p:cNvCxnSpPr/>
          <p:nvPr/>
        </p:nvCxnSpPr>
        <p:spPr bwMode="auto">
          <a:xfrm>
            <a:off x="5584825" y="2760663"/>
            <a:ext cx="642938" cy="1587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41"/>
          <p:cNvGrpSpPr>
            <a:grpSpLocks/>
          </p:cNvGrpSpPr>
          <p:nvPr/>
        </p:nvGrpSpPr>
        <p:grpSpPr bwMode="auto">
          <a:xfrm>
            <a:off x="361950" y="1844675"/>
            <a:ext cx="681038" cy="1709738"/>
            <a:chOff x="1857356" y="1285860"/>
            <a:chExt cx="681579" cy="1709148"/>
          </a:xfrm>
        </p:grpSpPr>
        <p:sp>
          <p:nvSpPr>
            <p:cNvPr id="3096" name="TextovéPole 25"/>
            <p:cNvSpPr txBox="1">
              <a:spLocks noChangeArrowheads="1"/>
            </p:cNvSpPr>
            <p:nvPr/>
          </p:nvSpPr>
          <p:spPr bwMode="auto">
            <a:xfrm>
              <a:off x="1890040" y="1285860"/>
              <a:ext cx="571504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5</a:t>
              </a:r>
            </a:p>
          </p:txBody>
        </p:sp>
        <p:sp>
          <p:nvSpPr>
            <p:cNvPr id="3097" name="TextovéPole 26"/>
            <p:cNvSpPr txBox="1">
              <a:spLocks noChangeArrowheads="1"/>
            </p:cNvSpPr>
            <p:nvPr/>
          </p:nvSpPr>
          <p:spPr bwMode="auto">
            <a:xfrm>
              <a:off x="1895993" y="2071678"/>
              <a:ext cx="642942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2</a:t>
              </a:r>
            </a:p>
          </p:txBody>
        </p:sp>
        <p:cxnSp>
          <p:nvCxnSpPr>
            <p:cNvPr id="60" name="Přímá spojovací čára 59"/>
            <p:cNvCxnSpPr/>
            <p:nvPr/>
          </p:nvCxnSpPr>
          <p:spPr>
            <a:xfrm>
              <a:off x="1857356" y="2142814"/>
              <a:ext cx="643449" cy="158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" name="TextovéPole 60"/>
          <p:cNvSpPr txBox="1">
            <a:spLocks noChangeArrowheads="1"/>
          </p:cNvSpPr>
          <p:nvPr/>
        </p:nvSpPr>
        <p:spPr bwMode="auto">
          <a:xfrm>
            <a:off x="1076325" y="5319713"/>
            <a:ext cx="48974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solidFill>
                  <a:srgbClr val="FF0000"/>
                </a:solidFill>
              </a:rPr>
              <a:t>… převrácený zlomek:</a:t>
            </a:r>
          </a:p>
        </p:txBody>
      </p:sp>
      <p:grpSp>
        <p:nvGrpSpPr>
          <p:cNvPr id="5" name="Skupina 41"/>
          <p:cNvGrpSpPr>
            <a:grpSpLocks/>
          </p:cNvGrpSpPr>
          <p:nvPr/>
        </p:nvGrpSpPr>
        <p:grpSpPr bwMode="auto">
          <a:xfrm>
            <a:off x="361950" y="4743450"/>
            <a:ext cx="681038" cy="1709738"/>
            <a:chOff x="1857356" y="1285860"/>
            <a:chExt cx="681579" cy="1709148"/>
          </a:xfrm>
        </p:grpSpPr>
        <p:sp>
          <p:nvSpPr>
            <p:cNvPr id="3093" name="TextovéPole 25"/>
            <p:cNvSpPr txBox="1">
              <a:spLocks noChangeArrowheads="1"/>
            </p:cNvSpPr>
            <p:nvPr/>
          </p:nvSpPr>
          <p:spPr bwMode="auto">
            <a:xfrm>
              <a:off x="1890040" y="1285860"/>
              <a:ext cx="571504" cy="9230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7</a:t>
              </a:r>
            </a:p>
          </p:txBody>
        </p:sp>
        <p:sp>
          <p:nvSpPr>
            <p:cNvPr id="3094" name="TextovéPole 26"/>
            <p:cNvSpPr txBox="1">
              <a:spLocks noChangeArrowheads="1"/>
            </p:cNvSpPr>
            <p:nvPr/>
          </p:nvSpPr>
          <p:spPr bwMode="auto">
            <a:xfrm>
              <a:off x="1895993" y="2071678"/>
              <a:ext cx="642942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9</a:t>
              </a:r>
            </a:p>
          </p:txBody>
        </p:sp>
        <p:cxnSp>
          <p:nvCxnSpPr>
            <p:cNvPr id="67" name="Přímá spojovací čára 66"/>
            <p:cNvCxnSpPr/>
            <p:nvPr/>
          </p:nvCxnSpPr>
          <p:spPr>
            <a:xfrm>
              <a:off x="1857356" y="2142814"/>
              <a:ext cx="643449" cy="1587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" name="Skupina 41"/>
          <p:cNvGrpSpPr>
            <a:grpSpLocks/>
          </p:cNvGrpSpPr>
          <p:nvPr/>
        </p:nvGrpSpPr>
        <p:grpSpPr bwMode="auto">
          <a:xfrm>
            <a:off x="5651500" y="4814888"/>
            <a:ext cx="681038" cy="1709737"/>
            <a:chOff x="1857356" y="1285860"/>
            <a:chExt cx="681579" cy="1709148"/>
          </a:xfrm>
        </p:grpSpPr>
        <p:sp>
          <p:nvSpPr>
            <p:cNvPr id="3090" name="TextovéPole 25"/>
            <p:cNvSpPr txBox="1">
              <a:spLocks noChangeArrowheads="1"/>
            </p:cNvSpPr>
            <p:nvPr/>
          </p:nvSpPr>
          <p:spPr bwMode="auto">
            <a:xfrm>
              <a:off x="1857356" y="1285860"/>
              <a:ext cx="571504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9</a:t>
              </a:r>
            </a:p>
          </p:txBody>
        </p:sp>
        <p:sp>
          <p:nvSpPr>
            <p:cNvPr id="3091" name="TextovéPole 26"/>
            <p:cNvSpPr txBox="1">
              <a:spLocks noChangeArrowheads="1"/>
            </p:cNvSpPr>
            <p:nvPr/>
          </p:nvSpPr>
          <p:spPr bwMode="auto">
            <a:xfrm>
              <a:off x="1895993" y="2071678"/>
              <a:ext cx="642942" cy="92333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5400"/>
                <a:t>7</a:t>
              </a:r>
            </a:p>
          </p:txBody>
        </p:sp>
        <p:cxnSp>
          <p:nvCxnSpPr>
            <p:cNvPr id="71" name="Přímá spojovací čára 70"/>
            <p:cNvCxnSpPr/>
            <p:nvPr/>
          </p:nvCxnSpPr>
          <p:spPr>
            <a:xfrm>
              <a:off x="1857356" y="2142815"/>
              <a:ext cx="643449" cy="1586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med">
    <p:wip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0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4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9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2.59259E-6 L 0.57465 0.12176 " pathEditMode="relative" rAng="0" ptsTypes="AA">
                                      <p:cBhvr>
                                        <p:cTn id="47" dur="3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7" y="61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56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778E-17 -1.85185E-6 L 0.57135 -0.09884 " pathEditMode="relative" rAng="0" ptsTypes="AA">
                                      <p:cBhvr>
                                        <p:cTn id="49" dur="3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6" y="-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8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4" presetID="32" presetClass="emph" presetSubtype="0" repeatCount="3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>
                                      <p:cBhvr override="childStyle">
                                        <p:cTn id="85" dur="1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animClr clrSpc="rgb">
                                      <p:cBhvr>
                                        <p:cTn id="86" dur="1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3300"/>
                                      </p:to>
                                    </p:animClr>
                                    <p:set>
                                      <p:cBhvr>
                                        <p:cTn id="87" dur="1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1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0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41" grpId="0"/>
      <p:bldP spid="41" grpId="1"/>
      <p:bldP spid="26" grpId="0"/>
      <p:bldP spid="42" grpId="0"/>
      <p:bldP spid="46" grpId="0"/>
      <p:bldP spid="52" grpId="0"/>
      <p:bldP spid="54" grpId="0"/>
      <p:bldP spid="54" grpId="1"/>
      <p:bldP spid="55" grpId="0"/>
      <p:bldP spid="55" grpId="1"/>
      <p:bldP spid="6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1508125" y="419100"/>
            <a:ext cx="7167563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 b="1" dirty="0">
                <a:solidFill>
                  <a:srgbClr val="FF0000"/>
                </a:solidFill>
              </a:rPr>
              <a:t>Číslo (zlomek) dělíme zlomkem tak, že </a:t>
            </a:r>
            <a:r>
              <a:rPr lang="cs-CZ" sz="6000" b="1" dirty="0" smtClean="0">
                <a:solidFill>
                  <a:srgbClr val="FF0000"/>
                </a:solidFill>
              </a:rPr>
              <a:t>ho</a:t>
            </a:r>
            <a:r>
              <a:rPr lang="cs-CZ" sz="6000" b="1" dirty="0" smtClean="0">
                <a:solidFill>
                  <a:srgbClr val="FF0000"/>
                </a:solidFill>
              </a:rPr>
              <a:t>  </a:t>
            </a:r>
            <a:r>
              <a:rPr lang="cs-CZ" sz="6000" b="1" dirty="0">
                <a:solidFill>
                  <a:srgbClr val="FF0000"/>
                </a:solidFill>
              </a:rPr>
              <a:t>násobíme převráceným zlomkem.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0"/>
            <a:ext cx="771384" cy="538609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34400" b="1" cap="all" dirty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Arial" charset="0"/>
              </a:rPr>
              <a:t>!</a:t>
            </a:r>
          </a:p>
        </p:txBody>
      </p:sp>
    </p:spTree>
  </p:cSld>
  <p:clrMapOvr>
    <a:masterClrMapping/>
  </p:clrMapOvr>
  <p:transition spd="med">
    <p:wipe/>
    <p:sndAc>
      <p:stSnd>
        <p:snd r:embed="rId2" name="whoosh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5" presetClass="emph" presetSubtype="0" repeatCount="5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699</TotalTime>
  <Words>111</Words>
  <Application>Microsoft Office PowerPoint</Application>
  <PresentationFormat>Předvádění na obrazovce (4:3)</PresentationFormat>
  <Paragraphs>48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Dělení zlomků</vt:lpstr>
      <vt:lpstr>Snímek 2</vt:lpstr>
      <vt:lpstr>Snímek 3</vt:lpstr>
      <vt:lpstr>Snímek 4</vt:lpstr>
    </vt:vector>
  </TitlesOfParts>
  <Company>SELECT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Test:</dc:title>
  <dc:creator>najman</dc:creator>
  <cp:lastModifiedBy>Dum</cp:lastModifiedBy>
  <cp:revision>161</cp:revision>
  <dcterms:created xsi:type="dcterms:W3CDTF">2010-03-02T17:04:01Z</dcterms:created>
  <dcterms:modified xsi:type="dcterms:W3CDTF">2012-06-19T13:17:09Z</dcterms:modified>
</cp:coreProperties>
</file>