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NÁZEV:VY_32_INOVACE_3.2.1.2A 08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Marie Artmanová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Spodoba znělosti - procvičování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Marie Artmanová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NÁZEV:VY_32_INOVACE_3.2.1.2A 08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Spodoba znělosti - procvičování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582904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8134278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Anotace :  </a:t>
            </a:r>
            <a:r>
              <a:rPr lang="cs-CZ" sz="2000" b="1" dirty="0" smtClean="0"/>
              <a:t>Žáci </a:t>
            </a:r>
            <a:r>
              <a:rPr lang="cs-CZ" sz="2000" b="1" dirty="0" smtClean="0"/>
              <a:t>procvičují učivo o spodobě znělosti na konci a uvnitř slova.</a:t>
            </a:r>
          </a:p>
          <a:p>
            <a:endParaRPr lang="cs-CZ" sz="2000" b="1" dirty="0"/>
          </a:p>
          <a:p>
            <a:r>
              <a:rPr lang="cs-CZ" sz="2000" b="1" dirty="0" smtClean="0"/>
              <a:t>Očekávaný výstup : </a:t>
            </a:r>
            <a:r>
              <a:rPr lang="cs-CZ" sz="2000" b="1" dirty="0"/>
              <a:t>R</a:t>
            </a:r>
            <a:r>
              <a:rPr lang="cs-CZ" sz="2000" b="1" dirty="0" smtClean="0"/>
              <a:t>ozlišují </a:t>
            </a:r>
            <a:r>
              <a:rPr lang="cs-CZ" sz="2000" b="1" dirty="0" smtClean="0"/>
              <a:t>zvukovou a grafickou podobu slova, řádně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           odůvodňují pravopis.</a:t>
            </a:r>
          </a:p>
          <a:p>
            <a:endParaRPr lang="cs-CZ" sz="2000" b="1" dirty="0"/>
          </a:p>
          <a:p>
            <a:r>
              <a:rPr lang="cs-CZ" sz="2000" b="1" dirty="0" smtClean="0"/>
              <a:t>Věková skupina :  7  -  9 let</a:t>
            </a:r>
          </a:p>
          <a:p>
            <a:endParaRPr lang="cs-CZ" sz="2000" b="1" dirty="0"/>
          </a:p>
          <a:p>
            <a:r>
              <a:rPr lang="cs-CZ" sz="2000" b="1" dirty="0" smtClean="0"/>
              <a:t>Příprava a průběh vyučování :  </a:t>
            </a:r>
            <a:r>
              <a:rPr lang="cs-CZ" sz="2000" b="1" dirty="0" smtClean="0"/>
              <a:t>Žáci </a:t>
            </a:r>
            <a:r>
              <a:rPr lang="cs-CZ" sz="2000" b="1" dirty="0" smtClean="0"/>
              <a:t>plní úkoly dle zadání, možno vytisknout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                               a zadat práci do dvojic k rozvoji kooperace a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                               spolupráce.</a:t>
            </a:r>
          </a:p>
          <a:p>
            <a:endParaRPr lang="cs-CZ" sz="2000" b="1" dirty="0" smtClean="0"/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797086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3129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Doplníme D, nebo T</a:t>
            </a:r>
            <a:endParaRPr lang="cs-CZ" sz="28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432129"/>
              </p:ext>
            </p:extLst>
          </p:nvPr>
        </p:nvGraphicFramePr>
        <p:xfrm>
          <a:off x="915864" y="1988840"/>
          <a:ext cx="5103064" cy="1512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5766"/>
                <a:gridCol w="1275766"/>
                <a:gridCol w="1275766"/>
                <a:gridCol w="1275766"/>
              </a:tblGrid>
              <a:tr h="727078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O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/>
                </a:tc>
              </a:tr>
              <a:tr h="78509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O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300192" y="2118047"/>
            <a:ext cx="1627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 zahrady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14132" y="2852936"/>
            <a:ext cx="12486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stromu</a:t>
            </a:r>
            <a:endParaRPr lang="cs-CZ" sz="2800" b="1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4703625"/>
              </p:ext>
            </p:extLst>
          </p:nvPr>
        </p:nvGraphicFramePr>
        <p:xfrm>
          <a:off x="899592" y="4077072"/>
          <a:ext cx="4032447" cy="140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149"/>
                <a:gridCol w="1344149"/>
                <a:gridCol w="1344149"/>
              </a:tblGrid>
              <a:tr h="65887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3727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5436096" y="4235430"/>
            <a:ext cx="1021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ptáka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13288" y="4977090"/>
            <a:ext cx="17704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n</a:t>
            </a:r>
            <a:r>
              <a:rPr lang="cs-CZ" sz="2800" b="1" dirty="0" smtClean="0"/>
              <a:t>a rybníku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24928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421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283180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Umíte si poradit ?</a:t>
            </a:r>
          </a:p>
          <a:p>
            <a:endParaRPr lang="cs-CZ" sz="2800" b="1" dirty="0"/>
          </a:p>
          <a:p>
            <a:endParaRPr lang="cs-CZ" sz="28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4725142"/>
              </p:ext>
            </p:extLst>
          </p:nvPr>
        </p:nvGraphicFramePr>
        <p:xfrm>
          <a:off x="1043608" y="1772816"/>
          <a:ext cx="6768752" cy="4131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6875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Jiný tvar                     Slovo příbuzné</a:t>
                      </a:r>
                      <a:endParaRPr lang="cs-CZ" sz="20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                                 </a:t>
                      </a:r>
                      <a:r>
                        <a:rPr lang="cs-CZ" sz="2800" dirty="0" smtClean="0"/>
                        <a:t>zu___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                                 </a:t>
                      </a:r>
                      <a:r>
                        <a:rPr lang="cs-CZ" sz="2800" dirty="0" smtClean="0"/>
                        <a:t>mrke____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                                                         scho___</a:t>
                      </a:r>
                      <a:endParaRPr lang="cs-CZ" sz="28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                                                         lo___</a:t>
                      </a:r>
                      <a:endParaRPr lang="cs-CZ" sz="28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                                                         tvaro___</a:t>
                      </a:r>
                      <a:endParaRPr lang="cs-CZ" sz="28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                                                         mrá____</a:t>
                      </a:r>
                      <a:endParaRPr lang="cs-CZ" sz="28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                                                         mu____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234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21699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Slova místo obrázků.</a:t>
            </a:r>
            <a:endParaRPr lang="cs-CZ" sz="2800" b="1" dirty="0"/>
          </a:p>
        </p:txBody>
      </p:sp>
      <p:pic>
        <p:nvPicPr>
          <p:cNvPr id="1026" name="Picture 2" descr="C:\Documents and Settings\maruška\Local Settings\Temporary Internet Files\Content.IE5\PW4OVKBN\MC9003700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78483"/>
            <a:ext cx="1809234" cy="116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maruška\Local Settings\Temporary Internet Files\Content.IE5\HRSFCNR5\MC9002900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41166"/>
            <a:ext cx="897153" cy="1100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maruška\Local Settings\Temporary Internet Files\Content.IE5\UYXGNVGT\MC900215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27063"/>
            <a:ext cx="1939614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maruška\Local Settings\Temporary Internet Files\Content.IE5\UYXGNVGT\MC9001989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618" y="4354722"/>
            <a:ext cx="1889236" cy="1626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maruška\Local Settings\Temporary Internet Files\Content.IE5\PW4OVKBN\MC90044039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810" y="3791070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maruška\Local Settings\Temporary Internet Files\Content.IE5\Q9P5VTHF\MC9003600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115" y="4354722"/>
            <a:ext cx="1492501" cy="149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maruška\Local Settings\Temporary Internet Files\Content.IE5\UYXGNVGT\MC90035233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409825"/>
            <a:ext cx="1531545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maruška\Local Settings\Temporary Internet Files\Content.IE5\Q9P5VTHF\MC90029617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07762"/>
            <a:ext cx="1779116" cy="118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maruška\Local Settings\Temporary Internet Files\Content.IE5\PENWNCQZ\MC90041344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8804" y="742365"/>
            <a:ext cx="1592252" cy="155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Documents and Settings\maruška\Local Settings\Temporary Internet Files\Content.IE5\VY6H87L1\MC90025083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1129" y="2409825"/>
            <a:ext cx="1705972" cy="128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3861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620688"/>
            <a:ext cx="1893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Obrázky použity 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97045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Aktovka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Http://office.microsoft.com/cs-cz/images/results.aspx?qu=aktovka&amp;ex=1#ai:MC900413442|</a:t>
            </a:r>
            <a:r>
              <a:rPr lang="cs-CZ" dirty="0"/>
              <a:t>[online]. [cit. 8.9.2011].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1484784"/>
            <a:ext cx="8748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Konev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Http://office.microsoft.com/cs-cz/images/results.aspx?qu=konev&amp;ex=1#ai:MP900405352|</a:t>
            </a:r>
            <a:r>
              <a:rPr lang="cs-CZ" dirty="0"/>
              <a:t> [online]. [cit. 8.9.2011].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1988840"/>
            <a:ext cx="8748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Lev, znamení zvěrokruhu.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Http://office.microsoft.com/cs-cz/images/results.aspx?qu=lev&amp;ex=1#ai:MC900370064|</a:t>
            </a:r>
            <a:r>
              <a:rPr lang="cs-CZ" dirty="0"/>
              <a:t> [online]. [cit. 8.9.2011].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6" y="2420888"/>
            <a:ext cx="8748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Sud.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Http://office.microsoft.com/cs-cz/images/results.aspx?qu=sud&amp;ex=1#ai:MC900290078|</a:t>
            </a:r>
            <a:r>
              <a:rPr lang="cs-CZ" dirty="0"/>
              <a:t> [online]. [cit. 8.9.2011].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536" y="2967335"/>
            <a:ext cx="8748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Mrkev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Http://office.microsoft.com/cs-cz/images/results.aspx?qu=mrkev&amp;ex=1#ai:MC900250839|</a:t>
            </a:r>
            <a:r>
              <a:rPr lang="cs-CZ" dirty="0"/>
              <a:t> [online]. [cit. 8.9.2011].</a:t>
            </a:r>
          </a:p>
        </p:txBody>
      </p:sp>
      <p:sp>
        <p:nvSpPr>
          <p:cNvPr id="9" name="Obdélník 8"/>
          <p:cNvSpPr/>
          <p:nvPr/>
        </p:nvSpPr>
        <p:spPr>
          <a:xfrm rot="10800000" flipV="1">
            <a:off x="395534" y="3693078"/>
            <a:ext cx="874846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Koloběžka.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Http://office.microsoft.com/cs-cz/images/results.aspx?qu=kolob%C4%9B%C5%BEka&amp;ex=1#ai:MC900352339|</a:t>
            </a:r>
            <a:r>
              <a:rPr lang="cs-CZ" dirty="0"/>
              <a:t> [online]. [cit. 8.9.2011].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95536" y="4437112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Chléb.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Http://office.microsoft.com/cs-cz/images/results.aspx?qu=chléb&amp;ex=1#ai:MC900198962</a:t>
            </a:r>
            <a:r>
              <a:rPr lang="cs-CZ" dirty="0"/>
              <a:t> [online]. [cit. 8.9.2011].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95534" y="4952494"/>
            <a:ext cx="864096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Zaoceánská loď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Http://office.microsoft.com/cs-cz/images/results.aspx?qu=lo%C4%8F&amp;ex=1#ai:MC900440390|</a:t>
            </a:r>
            <a:r>
              <a:rPr lang="cs-CZ" dirty="0"/>
              <a:t> [online]. [cit. 8.9.2011].</a:t>
            </a:r>
          </a:p>
        </p:txBody>
      </p:sp>
    </p:spTree>
    <p:extLst>
      <p:ext uri="{BB962C8B-B14F-4D97-AF65-F5344CB8AC3E}">
        <p14:creationId xmlns:p14="http://schemas.microsoft.com/office/powerpoint/2010/main" val="2869802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40466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Hrad</a:t>
            </a:r>
            <a:r>
              <a:rPr lang="cs-CZ" i="1" dirty="0" smtClean="0"/>
              <a:t> :Http</a:t>
            </a:r>
            <a:r>
              <a:rPr lang="cs-CZ" i="1" dirty="0"/>
              <a:t>://office.microsoft.com/cs-cz/images/results.aspx?qu=hrad&amp;ex=1#ai:MC900360043</a:t>
            </a:r>
            <a:r>
              <a:rPr lang="cs-CZ" dirty="0"/>
              <a:t> [online]. [cit. 8.9.2011].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1050995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Klubko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Http://office.microsoft.com/cs-cz/images/results.aspx?qu=klubko&amp;ex=1#ai:MC900296173|</a:t>
            </a:r>
            <a:r>
              <a:rPr lang="cs-CZ" dirty="0"/>
              <a:t>[online]. [cit. 8.9.2011].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189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193</Words>
  <Application>Microsoft Office PowerPoint</Application>
  <PresentationFormat>Předvádění na obrazovce (4:3)</PresentationFormat>
  <Paragraphs>56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Učitel</cp:lastModifiedBy>
  <cp:revision>17</cp:revision>
  <cp:lastPrinted>2011-11-07T13:07:31Z</cp:lastPrinted>
  <dcterms:created xsi:type="dcterms:W3CDTF">2011-11-02T10:29:00Z</dcterms:created>
  <dcterms:modified xsi:type="dcterms:W3CDTF">2012-03-05T14:31:20Z</dcterms:modified>
</cp:coreProperties>
</file>