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8" r:id="rId3"/>
    <p:sldId id="259" r:id="rId4"/>
    <p:sldId id="260" r:id="rId5"/>
    <p:sldId id="261" r:id="rId6"/>
    <p:sldId id="262" r:id="rId7"/>
    <p:sldId id="263" r:id="rId8"/>
    <p:sldId id="269" r:id="rId9"/>
    <p:sldId id="268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928C83B-72E2-4796-97A9-85E00D52BE50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107DCD2-9F7D-47F3-B4D6-36A699713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5733256"/>
            <a:ext cx="6840760" cy="910952"/>
          </a:xfrm>
        </p:spPr>
        <p:txBody>
          <a:bodyPr>
            <a:normAutofit fontScale="92500"/>
          </a:bodyPr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ANOTACE: Materiál je určen pro žáky </a:t>
            </a:r>
            <a:r>
              <a:rPr lang="cs-CZ" dirty="0" smtClean="0">
                <a:solidFill>
                  <a:schemeClr val="tx1"/>
                </a:solidFill>
              </a:rPr>
              <a:t>               6</a:t>
            </a:r>
            <a:r>
              <a:rPr lang="cs-CZ" dirty="0" smtClean="0">
                <a:solidFill>
                  <a:schemeClr val="tx1"/>
                </a:solidFill>
              </a:rPr>
              <a:t>. ročníku a slouží k výkladu nového učiva.</a:t>
            </a:r>
          </a:p>
          <a:p>
            <a:pPr algn="l"/>
            <a:endParaRPr lang="cs-CZ" dirty="0"/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81485"/>
            <a:ext cx="4518114" cy="87324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obrázek 3" descr="Hlavička"/>
          <p:cNvPicPr>
            <a:picLocks noChangeAspect="1" noChangeArrowheads="1"/>
          </p:cNvPicPr>
          <p:nvPr/>
        </p:nvPicPr>
        <p:blipFill>
          <a:blip r:embed="rId3" cstate="print"/>
          <a:srcRect l="4417" t="26462" r="79144" b="12616"/>
          <a:stretch>
            <a:fillRect/>
          </a:stretch>
        </p:blipFill>
        <p:spPr bwMode="auto">
          <a:xfrm>
            <a:off x="177203" y="292142"/>
            <a:ext cx="136160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412435" y="1268760"/>
            <a:ext cx="8280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Název školy: ZŠ </a:t>
            </a:r>
            <a:r>
              <a:rPr lang="cs-CZ" sz="2400" dirty="0" err="1" smtClean="0"/>
              <a:t>Štětí</a:t>
            </a:r>
            <a:r>
              <a:rPr lang="cs-CZ" sz="2400" dirty="0" smtClean="0"/>
              <a:t>, Ostrovní 300</a:t>
            </a:r>
            <a:br>
              <a:rPr lang="cs-CZ" sz="2400" dirty="0" smtClean="0"/>
            </a:br>
            <a:r>
              <a:rPr lang="cs-CZ" sz="2400" dirty="0" smtClean="0"/>
              <a:t>Autor: Mgr. Tereza Hrabkovská</a:t>
            </a:r>
            <a:br>
              <a:rPr lang="cs-CZ" sz="2400" dirty="0" smtClean="0"/>
            </a:br>
            <a:r>
              <a:rPr lang="cs-CZ" sz="2400" dirty="0" smtClean="0"/>
              <a:t>Název materiálu: </a:t>
            </a:r>
            <a:r>
              <a:rPr lang="cs-CZ" sz="2400" dirty="0"/>
              <a:t>VY_32_INOVACE_F.6.A.01_rozmery_teles_delka</a:t>
            </a:r>
            <a:endParaRPr lang="cs-CZ" sz="2400" dirty="0" smtClean="0"/>
          </a:p>
          <a:p>
            <a:pPr algn="ctr"/>
            <a:r>
              <a:rPr lang="cs-CZ" sz="2400" dirty="0" smtClean="0"/>
              <a:t>Název: Délka</a:t>
            </a:r>
            <a:br>
              <a:rPr lang="cs-CZ" sz="2400" dirty="0" smtClean="0"/>
            </a:br>
            <a:r>
              <a:rPr lang="cs-CZ" sz="2400" dirty="0" smtClean="0"/>
              <a:t>Číslo operačního programu: CZ.1.07/1.4.00/21.1693</a:t>
            </a:r>
            <a:br>
              <a:rPr lang="cs-CZ" sz="2400" dirty="0" smtClean="0"/>
            </a:br>
            <a:r>
              <a:rPr lang="cs-CZ" sz="2400" dirty="0" smtClean="0"/>
              <a:t>Název projektu: PRIMA ŠKOLA</a:t>
            </a:r>
          </a:p>
          <a:p>
            <a:pPr algn="ctr"/>
            <a:r>
              <a:rPr lang="cs-CZ" sz="2400" dirty="0"/>
              <a:t>Vzdělávací oblast/obor</a:t>
            </a:r>
            <a:r>
              <a:rPr lang="cs-CZ" sz="2400" dirty="0" smtClean="0"/>
              <a:t>: Člověk </a:t>
            </a:r>
            <a:r>
              <a:rPr lang="cs-CZ" sz="2400" dirty="0"/>
              <a:t>a</a:t>
            </a:r>
            <a:r>
              <a:rPr lang="cs-CZ" sz="2400" dirty="0" smtClean="0"/>
              <a:t> příroda/Fyzika</a:t>
            </a:r>
          </a:p>
          <a:p>
            <a:pPr algn="ctr"/>
            <a:r>
              <a:rPr lang="cs-CZ" sz="2400" dirty="0" smtClean="0"/>
              <a:t>Tematický okruh/téma: Látky a těleso/Délka</a:t>
            </a:r>
            <a:endParaRPr lang="cs-CZ" sz="2400" dirty="0"/>
          </a:p>
          <a:p>
            <a:pPr algn="ctr"/>
            <a:r>
              <a:rPr lang="cs-CZ" sz="2400" dirty="0"/>
              <a:t>Vytvořeno</a:t>
            </a:r>
            <a:r>
              <a:rPr lang="cs-CZ" sz="2400" dirty="0" smtClean="0"/>
              <a:t>: 9. 10. 2011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8712968" cy="648072"/>
          </a:xfrm>
        </p:spPr>
        <p:txBody>
          <a:bodyPr>
            <a:normAutofit fontScale="77500" lnSpcReduction="20000"/>
          </a:bodyPr>
          <a:lstStyle/>
          <a:p>
            <a:r>
              <a:rPr lang="cs-CZ" sz="3200" dirty="0" smtClean="0"/>
              <a:t>Rozměry některých těles můžeme jednoduše popsat.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/>
          <a:lstStyle/>
          <a:p>
            <a:r>
              <a:rPr lang="cs-CZ" dirty="0" smtClean="0"/>
              <a:t>Rozměry těles</a:t>
            </a:r>
            <a:endParaRPr lang="cs-CZ" dirty="0"/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5220072" y="1844824"/>
            <a:ext cx="1842171" cy="36933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/>
              <a:t>Šířka – </a:t>
            </a:r>
            <a:r>
              <a:rPr lang="cs-CZ" dirty="0" smtClean="0"/>
              <a:t>160 </a:t>
            </a:r>
            <a:r>
              <a:rPr lang="cs-CZ" dirty="0"/>
              <a:t>cm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979712" y="5661248"/>
            <a:ext cx="1923925" cy="36933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/>
              <a:t>Délka – </a:t>
            </a:r>
            <a:r>
              <a:rPr lang="cs-CZ" dirty="0" smtClean="0"/>
              <a:t>360 </a:t>
            </a:r>
            <a:r>
              <a:rPr lang="cs-CZ" dirty="0"/>
              <a:t>cm</a:t>
            </a:r>
          </a:p>
        </p:txBody>
      </p:sp>
      <p:pic>
        <p:nvPicPr>
          <p:cNvPr id="2051" name="Picture 3" descr="C:\Users\Terča\AppData\Local\Microsoft\Windows\Temporary Internet Files\Content.IE5\K8RYLBH2\MC900437100[1].png"/>
          <p:cNvPicPr>
            <a:picLocks noChangeAspect="1" noChangeArrowheads="1"/>
          </p:cNvPicPr>
          <p:nvPr/>
        </p:nvPicPr>
        <p:blipFill>
          <a:blip r:embed="rId2" cstate="print"/>
          <a:srcRect t="26250" r="-2374" b="26501"/>
          <a:stretch>
            <a:fillRect/>
          </a:stretch>
        </p:blipFill>
        <p:spPr bwMode="auto">
          <a:xfrm>
            <a:off x="539552" y="2420888"/>
            <a:ext cx="6552728" cy="3024336"/>
          </a:xfrm>
          <a:prstGeom prst="rect">
            <a:avLst/>
          </a:prstGeom>
          <a:noFill/>
        </p:spPr>
      </p:pic>
      <p:cxnSp>
        <p:nvCxnSpPr>
          <p:cNvPr id="11" name="Přímá spojovací čára 10"/>
          <p:cNvCxnSpPr/>
          <p:nvPr/>
        </p:nvCxnSpPr>
        <p:spPr>
          <a:xfrm>
            <a:off x="6588224" y="3068960"/>
            <a:ext cx="11521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5508104" y="5085184"/>
            <a:ext cx="2160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7524328" y="3068960"/>
            <a:ext cx="0" cy="2016224"/>
          </a:xfrm>
          <a:prstGeom prst="line">
            <a:avLst/>
          </a:prstGeom>
          <a:ln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611560" y="4581128"/>
            <a:ext cx="0" cy="100811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5364088" y="4725144"/>
            <a:ext cx="0" cy="8640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11560" y="5517232"/>
            <a:ext cx="4752528" cy="0"/>
          </a:xfrm>
          <a:prstGeom prst="line">
            <a:avLst/>
          </a:prstGeom>
          <a:ln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V="1">
            <a:off x="5364088" y="2276872"/>
            <a:ext cx="0" cy="9361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 flipV="1">
            <a:off x="6804248" y="2276872"/>
            <a:ext cx="0" cy="18722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5364088" y="2420888"/>
            <a:ext cx="1440160" cy="0"/>
          </a:xfrm>
          <a:prstGeom prst="line">
            <a:avLst/>
          </a:prstGeom>
          <a:ln>
            <a:headEnd type="triangle" w="lg" len="lg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948264" y="3789040"/>
            <a:ext cx="1943161" cy="36933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/>
              <a:t>Výška – </a:t>
            </a:r>
            <a:r>
              <a:rPr lang="cs-CZ" dirty="0" smtClean="0"/>
              <a:t>140 </a:t>
            </a:r>
            <a:r>
              <a:rPr lang="cs-CZ" dirty="0"/>
              <a:t>cm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uiExpand="1" build="p" animBg="1"/>
      <p:bldP spid="6" grpId="0" uiExpand="1" build="p" animBg="1"/>
      <p:bldP spid="7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Rozměry geometrických těles</a:t>
            </a:r>
            <a:endParaRPr lang="cs-CZ" dirty="0"/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kvádr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koule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539552" y="3284984"/>
            <a:ext cx="73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délka</a:t>
            </a: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1948334" y="3134295"/>
            <a:ext cx="679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šířka</a:t>
            </a: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2147466" y="2276872"/>
            <a:ext cx="768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výška</a:t>
            </a: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6208712" y="4456113"/>
            <a:ext cx="253975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/>
              <a:t>všechny 3 rozměry</a:t>
            </a:r>
          </a:p>
          <a:p>
            <a:r>
              <a:rPr lang="cs-CZ" b="1" dirty="0"/>
              <a:t>jsou stejné</a:t>
            </a: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3707904" y="2996952"/>
            <a:ext cx="73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délka</a:t>
            </a:r>
          </a:p>
        </p:txBody>
      </p:sp>
      <p:sp>
        <p:nvSpPr>
          <p:cNvPr id="29" name="Text Box 13"/>
          <p:cNvSpPr txBox="1">
            <a:spLocks noChangeArrowheads="1"/>
          </p:cNvSpPr>
          <p:nvPr/>
        </p:nvSpPr>
        <p:spPr bwMode="auto">
          <a:xfrm>
            <a:off x="4716016" y="2780928"/>
            <a:ext cx="82361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/>
              <a:t>šířka</a:t>
            </a:r>
          </a:p>
        </p:txBody>
      </p:sp>
      <p:sp>
        <p:nvSpPr>
          <p:cNvPr id="30" name="Text Box 14"/>
          <p:cNvSpPr txBox="1">
            <a:spLocks noChangeArrowheads="1"/>
          </p:cNvSpPr>
          <p:nvPr/>
        </p:nvSpPr>
        <p:spPr bwMode="auto">
          <a:xfrm>
            <a:off x="2987824" y="1844824"/>
            <a:ext cx="768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dirty="0"/>
              <a:t>výška</a:t>
            </a:r>
          </a:p>
        </p:txBody>
      </p:sp>
      <p:sp>
        <p:nvSpPr>
          <p:cNvPr id="15" name="Krychle 14"/>
          <p:cNvSpPr/>
          <p:nvPr/>
        </p:nvSpPr>
        <p:spPr>
          <a:xfrm>
            <a:off x="6372200" y="2420888"/>
            <a:ext cx="2232248" cy="187220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rychle 15"/>
          <p:cNvSpPr/>
          <p:nvPr/>
        </p:nvSpPr>
        <p:spPr>
          <a:xfrm rot="16200000" flipV="1">
            <a:off x="647564" y="1808820"/>
            <a:ext cx="1080120" cy="187220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Krychle 16"/>
          <p:cNvSpPr/>
          <p:nvPr/>
        </p:nvSpPr>
        <p:spPr>
          <a:xfrm>
            <a:off x="3779912" y="1124744"/>
            <a:ext cx="1080120" cy="187220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76256" y="1700808"/>
            <a:ext cx="18107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0" lvl="0" indent="-256032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lang="cs-CZ" sz="2800" b="1" dirty="0" smtClean="0"/>
              <a:t>krychle</a:t>
            </a:r>
          </a:p>
        </p:txBody>
      </p:sp>
      <p:sp>
        <p:nvSpPr>
          <p:cNvPr id="18" name="Elipsa 17"/>
          <p:cNvSpPr/>
          <p:nvPr/>
        </p:nvSpPr>
        <p:spPr>
          <a:xfrm>
            <a:off x="2195736" y="4077072"/>
            <a:ext cx="194421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915816" y="594928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 smtClean="0"/>
              <a:t>postačí uvést jen průměr koule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/>
      <p:bldP spid="24" grpId="0" uiExpand="1"/>
      <p:bldP spid="25" grpId="0" uiExpand="1"/>
      <p:bldP spid="26" grpId="0" uiExpand="1"/>
      <p:bldP spid="27" grpId="0"/>
      <p:bldP spid="28" grpId="0" uiExpand="1"/>
      <p:bldP spid="29" grpId="0" uiExpand="1"/>
      <p:bldP spid="30" grpId="0" uiExpand="1"/>
      <p:bldP spid="15" grpId="0" animBg="1"/>
      <p:bldP spid="16" grpId="0" animBg="1"/>
      <p:bldP spid="17" grpId="0" animBg="1"/>
      <p:bldP spid="14" grpId="0"/>
      <p:bldP spid="18" grpId="0" animBg="1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5328592" cy="1944216"/>
          </a:xfrm>
        </p:spPr>
        <p:txBody>
          <a:bodyPr>
            <a:normAutofit/>
          </a:bodyPr>
          <a:lstStyle/>
          <a:p>
            <a:r>
              <a:rPr lang="cs-CZ" dirty="0" smtClean="0"/>
              <a:t>U některých těles můžeme </a:t>
            </a:r>
          </a:p>
          <a:p>
            <a:pPr>
              <a:buNone/>
            </a:pPr>
            <a:r>
              <a:rPr lang="cs-CZ" dirty="0" smtClean="0"/>
              <a:t>	jednoduše popsat rozměry</a:t>
            </a:r>
          </a:p>
          <a:p>
            <a:pPr>
              <a:buNone/>
            </a:pPr>
            <a:r>
              <a:rPr lang="cs-CZ" dirty="0" smtClean="0"/>
              <a:t>  – délku, šířku, výšku </a:t>
            </a:r>
          </a:p>
          <a:p>
            <a:pPr>
              <a:buNone/>
            </a:pPr>
            <a:r>
              <a:rPr lang="cs-CZ" dirty="0" smtClean="0"/>
              <a:t>  (automobil, kočka,..).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dirty="0" smtClean="0"/>
              <a:t>Délka 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3284984"/>
            <a:ext cx="8229600" cy="2880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cs-CZ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539552" y="3573016"/>
            <a:ext cx="8229600" cy="2664296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r>
              <a:rPr lang="cs-CZ" sz="3200" dirty="0" smtClean="0"/>
              <a:t>U těles, které mohou změnit polohu popsání těchto rozměrů není úplně jasné.</a:t>
            </a:r>
          </a:p>
          <a:p>
            <a:endParaRPr lang="cs-CZ" sz="3200" dirty="0" smtClean="0"/>
          </a:p>
          <a:p>
            <a:r>
              <a:rPr lang="cs-CZ" sz="3200" dirty="0" smtClean="0"/>
              <a:t>Ve fyzice tedy zavádíme pouze jeden pojem = </a:t>
            </a:r>
            <a:r>
              <a:rPr lang="cs-CZ" sz="3200" b="1" u="sng" dirty="0" smtClean="0">
                <a:solidFill>
                  <a:srgbClr val="C00000"/>
                </a:solidFill>
              </a:rPr>
              <a:t>DÉLKA.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4" descr="C:\Documents and Settings\Administrator\Local Settings\Temporary Internet Files\Content.IE5\VRN2JWZ8\MP900427685[1].jpg"/>
          <p:cNvPicPr>
            <a:picLocks noChangeAspect="1" noChangeArrowheads="1"/>
          </p:cNvPicPr>
          <p:nvPr/>
        </p:nvPicPr>
        <p:blipFill>
          <a:blip r:embed="rId2" cstate="print"/>
          <a:srcRect l="22003" t="18344" r="6489" b="12296"/>
          <a:stretch>
            <a:fillRect/>
          </a:stretch>
        </p:blipFill>
        <p:spPr bwMode="auto">
          <a:xfrm>
            <a:off x="5940152" y="116632"/>
            <a:ext cx="2376264" cy="34556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/>
          <a:lstStyle/>
          <a:p>
            <a:r>
              <a:rPr lang="cs-CZ" sz="3600" dirty="0"/>
              <a:t>Z</a:t>
            </a:r>
            <a:r>
              <a:rPr lang="cs-CZ" sz="3600" dirty="0" smtClean="0"/>
              <a:t>ákladní fyzikální veličina</a:t>
            </a:r>
          </a:p>
          <a:p>
            <a:r>
              <a:rPr lang="cs-CZ" sz="3600" dirty="0" smtClean="0"/>
              <a:t>Značka  </a:t>
            </a:r>
            <a:r>
              <a:rPr lang="cs-CZ" sz="3600" b="1" dirty="0" smtClean="0"/>
              <a:t>d</a:t>
            </a:r>
            <a:r>
              <a:rPr lang="cs-CZ" sz="3600" dirty="0" smtClean="0">
                <a:latin typeface="Monotype Corsiva" pitchFamily="66" charset="0"/>
              </a:rPr>
              <a:t>(</a:t>
            </a:r>
            <a:r>
              <a:rPr lang="cs-CZ" sz="3600" b="1" dirty="0" smtClean="0">
                <a:latin typeface="Monotype Corsiva" pitchFamily="66" charset="0"/>
              </a:rPr>
              <a:t>l </a:t>
            </a:r>
            <a:r>
              <a:rPr lang="cs-CZ" sz="3600" i="1" dirty="0" smtClean="0">
                <a:latin typeface="Monotype Corsiva" pitchFamily="66" charset="0"/>
              </a:rPr>
              <a:t>) </a:t>
            </a:r>
            <a:endParaRPr lang="cs-CZ" sz="3600" i="1" dirty="0" smtClean="0">
              <a:latin typeface="Monotype Corsiva" pitchFamily="66" charset="0"/>
            </a:endParaRPr>
          </a:p>
          <a:p>
            <a:r>
              <a:rPr lang="cs-CZ" sz="3600" dirty="0" smtClean="0"/>
              <a:t>Jednotkou  je </a:t>
            </a:r>
            <a:r>
              <a:rPr lang="cs-CZ" sz="3600" b="1" dirty="0" smtClean="0"/>
              <a:t>metr</a:t>
            </a:r>
            <a:r>
              <a:rPr lang="cs-CZ" sz="3600" dirty="0" smtClean="0"/>
              <a:t> </a:t>
            </a:r>
            <a:r>
              <a:rPr lang="en-US" sz="3600" dirty="0" smtClean="0"/>
              <a:t>[</a:t>
            </a:r>
            <a:r>
              <a:rPr lang="cs-CZ" sz="3600" dirty="0" smtClean="0"/>
              <a:t>m</a:t>
            </a:r>
            <a:r>
              <a:rPr lang="en-US" sz="3600" dirty="0" smtClean="0"/>
              <a:t>]</a:t>
            </a:r>
            <a:endParaRPr lang="cs-CZ" sz="3600" dirty="0" smtClean="0"/>
          </a:p>
          <a:p>
            <a:endParaRPr lang="cs-CZ" sz="3600" dirty="0" smtClean="0"/>
          </a:p>
          <a:p>
            <a:pPr>
              <a:buNone/>
            </a:pPr>
            <a:r>
              <a:rPr lang="cs-CZ" sz="3200" u="sng" dirty="0" smtClean="0"/>
              <a:t>Definice metru (podle soustavy SI):</a:t>
            </a:r>
          </a:p>
          <a:p>
            <a:pPr>
              <a:buNone/>
            </a:pPr>
            <a:endParaRPr lang="cs-CZ" sz="3200" u="sng" dirty="0" smtClean="0"/>
          </a:p>
          <a:p>
            <a:pPr>
              <a:buNone/>
            </a:pPr>
            <a:r>
              <a:rPr lang="cs-CZ" sz="3600" b="1" dirty="0" smtClean="0"/>
              <a:t>Metr je délka, kterou urazí světlo</a:t>
            </a:r>
          </a:p>
          <a:p>
            <a:pPr>
              <a:buNone/>
            </a:pPr>
            <a:r>
              <a:rPr lang="cs-CZ" sz="3600" b="1" dirty="0" smtClean="0"/>
              <a:t>ve vakuu za 1/299 792 458 s.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Délka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jednotky délky</a:t>
            </a:r>
            <a:endParaRPr lang="cs-CZ" dirty="0"/>
          </a:p>
        </p:txBody>
      </p:sp>
      <p:graphicFrame>
        <p:nvGraphicFramePr>
          <p:cNvPr id="4" name="Group 4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110231259"/>
              </p:ext>
            </p:extLst>
          </p:nvPr>
        </p:nvGraphicFramePr>
        <p:xfrm>
          <a:off x="611560" y="1303441"/>
          <a:ext cx="8147050" cy="4573831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714625"/>
                <a:gridCol w="1687513"/>
                <a:gridCol w="3744912"/>
              </a:tblGrid>
              <a:tr h="10283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effectLst>
                            <a:glow rad="1397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Jednotka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glow rad="1397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effectLst>
                            <a:glow rad="1397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Značka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effectLst>
                            <a:glow rad="1397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jednotky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glow rad="1397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u="none" strike="noStrike" cap="none" normalizeH="0" baseline="0" dirty="0" smtClean="0">
                          <a:ln>
                            <a:noFill/>
                          </a:ln>
                          <a:effectLst>
                            <a:glow rad="139700">
                              <a:schemeClr val="accent6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Převody</a:t>
                      </a:r>
                      <a:endParaRPr kumimoji="0" lang="cs-CZ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glow rad="139700">
                            <a:schemeClr val="accent6">
                              <a:satMod val="175000"/>
                              <a:alpha val="40000"/>
                            </a:schemeClr>
                          </a:glo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kilometr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km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313" algn="l"/>
                        </a:tabLst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km = 1 000 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9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decimetr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dm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m = 10 dm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9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metr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</a:rPr>
                        <a:t>m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centimetr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cm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m = 100 cm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  <a:tr h="7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milimetr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1746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 m = 1 000 mm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891313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5040560" cy="1143000"/>
          </a:xfrm>
        </p:spPr>
        <p:txBody>
          <a:bodyPr/>
          <a:lstStyle/>
          <a:p>
            <a:r>
              <a:rPr lang="cs-CZ" dirty="0" smtClean="0"/>
              <a:t>Jednotky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76056" y="1228690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= 10 dm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2843644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= 10 cm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36096" y="4397042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= 10 mm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16024"/>
          </a:xfrm>
        </p:spPr>
        <p:txBody>
          <a:bodyPr/>
          <a:lstStyle/>
          <a:p>
            <a:r>
              <a:rPr lang="cs-CZ" sz="3200" dirty="0" smtClean="0"/>
              <a:t> 1)  1200 mm =	     			km</a:t>
            </a:r>
          </a:p>
          <a:p>
            <a:r>
              <a:rPr lang="cs-CZ" sz="3200" dirty="0" smtClean="0"/>
              <a:t> 2)     3,4 dm =		     		m</a:t>
            </a:r>
          </a:p>
          <a:p>
            <a:r>
              <a:rPr lang="cs-CZ" sz="3200" dirty="0" smtClean="0"/>
              <a:t> 3)   0,25 m =		     		cm</a:t>
            </a:r>
          </a:p>
          <a:p>
            <a:r>
              <a:rPr lang="cs-CZ" sz="3200" dirty="0" smtClean="0"/>
              <a:t> 4) 0,008 m =		     		mm</a:t>
            </a:r>
            <a:r>
              <a:rPr lang="cs-CZ" sz="3200" baseline="30000" dirty="0" smtClean="0"/>
              <a:t> </a:t>
            </a:r>
            <a:endParaRPr lang="cs-CZ" sz="3200" dirty="0" smtClean="0"/>
          </a:p>
          <a:p>
            <a:r>
              <a:rPr lang="cs-CZ" sz="3200" dirty="0" smtClean="0"/>
              <a:t> 5)    350 mm =		     		cm</a:t>
            </a:r>
            <a:r>
              <a:rPr lang="cs-CZ" sz="3200" baseline="30000" dirty="0" smtClean="0"/>
              <a:t> </a:t>
            </a:r>
            <a:endParaRPr lang="cs-CZ" sz="3200" dirty="0" smtClean="0"/>
          </a:p>
          <a:p>
            <a:r>
              <a:rPr lang="cs-CZ" sz="3200" dirty="0" smtClean="0"/>
              <a:t> 6)      80 mm =		        	m</a:t>
            </a:r>
          </a:p>
          <a:p>
            <a:r>
              <a:rPr lang="cs-CZ" sz="3200" dirty="0" smtClean="0"/>
              <a:t> 7) </a:t>
            </a:r>
            <a:r>
              <a:rPr lang="cs-CZ" sz="3200" dirty="0" err="1" smtClean="0"/>
              <a:t>7</a:t>
            </a:r>
            <a:r>
              <a:rPr lang="cs-CZ" sz="3200" dirty="0" smtClean="0"/>
              <a:t> 400 cm =		     		dm</a:t>
            </a:r>
            <a:r>
              <a:rPr lang="cs-CZ" sz="3200" baseline="30000" dirty="0" smtClean="0"/>
              <a:t> </a:t>
            </a:r>
            <a:endParaRPr lang="cs-CZ" sz="3200" dirty="0" smtClean="0"/>
          </a:p>
          <a:p>
            <a:r>
              <a:rPr lang="cs-CZ" sz="3200" dirty="0" smtClean="0"/>
              <a:t> 8)        9 m =	                     	dm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Převody jednotek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55976" y="1517303"/>
            <a:ext cx="22322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0,001200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355976" y="2093367"/>
            <a:ext cx="12961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0,34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2597423"/>
            <a:ext cx="8640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25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55976" y="3140968"/>
            <a:ext cx="5760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8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55976" y="5333727"/>
            <a:ext cx="8640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90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55976" y="3605535"/>
            <a:ext cx="7920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35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355976" y="4181599"/>
            <a:ext cx="12241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0,08</a:t>
            </a:r>
            <a:endParaRPr lang="cs-CZ" sz="34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4757663"/>
            <a:ext cx="10081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>
                <a:solidFill>
                  <a:srgbClr val="C00000"/>
                </a:solidFill>
              </a:rPr>
              <a:t>740</a:t>
            </a:r>
            <a:endParaRPr lang="cs-CZ" sz="3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6846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124744"/>
            <a:ext cx="8568952" cy="432048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</a:pPr>
            <a:r>
              <a:rPr lang="cs-CZ" dirty="0" smtClean="0"/>
              <a:t>Materiál zařadíme v první části hodiny.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Přiblížíme dětem pojem </a:t>
            </a:r>
            <a:r>
              <a:rPr lang="cs-CZ" b="1" dirty="0" smtClean="0"/>
              <a:t>délka</a:t>
            </a:r>
            <a:r>
              <a:rPr lang="cs-CZ" dirty="0" smtClean="0"/>
              <a:t> </a:t>
            </a:r>
            <a:r>
              <a:rPr lang="cs-CZ" dirty="0"/>
              <a:t>zábavnou formou</a:t>
            </a:r>
            <a:r>
              <a:rPr lang="cs-CZ" dirty="0" smtClean="0"/>
              <a:t>.</a:t>
            </a:r>
          </a:p>
          <a:p>
            <a:pPr>
              <a:spcBef>
                <a:spcPts val="1200"/>
              </a:spcBef>
            </a:pPr>
            <a:r>
              <a:rPr lang="cs-CZ" dirty="0"/>
              <a:t>U</a:t>
            </a:r>
            <a:r>
              <a:rPr lang="cs-CZ" dirty="0" smtClean="0"/>
              <a:t>vedeme jednotky délky.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Vysvětlíme převody mezi jednotlivými jednotkami.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Nakonec procvičíme několik převodů jednotek.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Zapíšeme nejdůležitější informace do sešitů.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29600" cy="778098"/>
          </a:xfrm>
        </p:spPr>
        <p:txBody>
          <a:bodyPr/>
          <a:lstStyle/>
          <a:p>
            <a:r>
              <a:rPr lang="cs-CZ" smtClean="0"/>
              <a:t>Metodický postup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796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13184" y="1556791"/>
            <a:ext cx="8435280" cy="4176465"/>
          </a:xfrm>
        </p:spPr>
        <p:txBody>
          <a:bodyPr/>
          <a:lstStyle/>
          <a:p>
            <a:r>
              <a:rPr lang="cs-CZ" dirty="0"/>
              <a:t>Kliparty Office [online]. 2011 [cit. </a:t>
            </a:r>
            <a:r>
              <a:rPr lang="cs-CZ" dirty="0" smtClean="0"/>
              <a:t>2011-10-9]. </a:t>
            </a:r>
            <a:r>
              <a:rPr lang="cs-CZ" dirty="0"/>
              <a:t>Dostupné z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office.microsoft.com/cs-cz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Ilustrace: fotogalerie autora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3327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424</TotalTime>
  <Words>255</Words>
  <Application>Microsoft Office PowerPoint</Application>
  <PresentationFormat>Předvádění na obrazovce (4:3)</PresentationFormat>
  <Paragraphs>98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Shluk</vt:lpstr>
      <vt:lpstr>Snímek 1</vt:lpstr>
      <vt:lpstr>Rozměry těles</vt:lpstr>
      <vt:lpstr>Rozměry geometrických těles</vt:lpstr>
      <vt:lpstr>Délka </vt:lpstr>
      <vt:lpstr>Délka</vt:lpstr>
      <vt:lpstr>Další jednotky délky</vt:lpstr>
      <vt:lpstr>Jednotky</vt:lpstr>
      <vt:lpstr>Převody jednotek</vt:lpstr>
      <vt:lpstr>Metodický postup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Rozměry těles, délka</dc:title>
  <dc:creator>Terča</dc:creator>
  <cp:lastModifiedBy>Dum</cp:lastModifiedBy>
  <cp:revision>57</cp:revision>
  <dcterms:created xsi:type="dcterms:W3CDTF">2010-10-03T09:21:30Z</dcterms:created>
  <dcterms:modified xsi:type="dcterms:W3CDTF">2012-06-19T14:21:03Z</dcterms:modified>
</cp:coreProperties>
</file>