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5" r:id="rId2"/>
    <p:sldId id="257" r:id="rId3"/>
    <p:sldId id="267" r:id="rId4"/>
    <p:sldId id="258" r:id="rId5"/>
    <p:sldId id="260" r:id="rId6"/>
    <p:sldId id="261" r:id="rId7"/>
    <p:sldId id="262" r:id="rId8"/>
    <p:sldId id="263" r:id="rId9"/>
    <p:sldId id="266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EE5FD2-6F64-4968-A396-F05D8CB89BF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32C7B0-9898-4E5C-B7BE-BE79BB2934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148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2C7B0-9898-4E5C-B7BE-BE79BB2934C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C1CBA72-94AB-44A7-9286-8EA4AE92C355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4C3E43-FF68-45F7-84A3-8F22403A9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" TargetMode="External"/><Relationship Id="rId2" Type="http://schemas.openxmlformats.org/officeDocument/2006/relationships/hyperlink" Target="http://gis.zcu.cz/studium/gen1/html/ch06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6233025"/>
            <a:ext cx="7056784" cy="724367"/>
          </a:xfrm>
        </p:spPr>
        <p:txBody>
          <a:bodyPr>
            <a:normAutofit fontScale="92500" lnSpcReduction="10000"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ANOTACE: Materiál je určen pro žáky 6. </a:t>
            </a:r>
            <a:r>
              <a:rPr lang="cs-CZ" sz="2400" dirty="0" smtClean="0">
                <a:solidFill>
                  <a:schemeClr val="bg1"/>
                </a:solidFill>
              </a:rPr>
              <a:t>ročníku                     </a:t>
            </a:r>
            <a:r>
              <a:rPr lang="cs-CZ" sz="2400" dirty="0" smtClean="0">
                <a:solidFill>
                  <a:schemeClr val="bg1"/>
                </a:solidFill>
              </a:rPr>
              <a:t>a slouží k výkladu nového učiva.</a:t>
            </a:r>
          </a:p>
          <a:p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2903" y="351672"/>
            <a:ext cx="4098194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obrázek 3" descr="Hlavička"/>
          <p:cNvPicPr>
            <a:picLocks noChangeAspect="1" noChangeArrowheads="1"/>
          </p:cNvPicPr>
          <p:nvPr/>
        </p:nvPicPr>
        <p:blipFill>
          <a:blip r:embed="rId3" cstate="print"/>
          <a:srcRect l="4417" t="26462" r="79144" b="12616"/>
          <a:stretch>
            <a:fillRect/>
          </a:stretch>
        </p:blipFill>
        <p:spPr bwMode="auto">
          <a:xfrm>
            <a:off x="467544" y="351672"/>
            <a:ext cx="1368152" cy="1157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755576" y="1340768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</a:t>
            </a:r>
            <a:r>
              <a:rPr lang="cs-CZ" sz="2400" dirty="0" err="1" smtClean="0"/>
              <a:t>Štětí</a:t>
            </a:r>
            <a:r>
              <a:rPr lang="cs-CZ" sz="2400" dirty="0" smtClean="0"/>
              <a:t>, Ostrovní 300</a:t>
            </a:r>
            <a:br>
              <a:rPr lang="cs-CZ" sz="2400" dirty="0" smtClean="0"/>
            </a:br>
            <a:r>
              <a:rPr lang="cs-CZ" sz="2400" dirty="0" smtClean="0"/>
              <a:t>Autor: Mgr. Tereza Hrabkovská</a:t>
            </a:r>
            <a:br>
              <a:rPr lang="cs-CZ" sz="2400" dirty="0" smtClean="0"/>
            </a:br>
            <a:r>
              <a:rPr lang="cs-CZ" sz="2400" dirty="0" smtClean="0"/>
              <a:t>Název materiálu: </a:t>
            </a:r>
            <a:r>
              <a:rPr lang="cs-CZ" sz="2400" dirty="0"/>
              <a:t>VY_32_INOVACE_F.6.A.02_mereni_delky</a:t>
            </a:r>
            <a:endParaRPr lang="cs-CZ" sz="2400" dirty="0" smtClean="0"/>
          </a:p>
          <a:p>
            <a:pPr algn="ctr"/>
            <a:r>
              <a:rPr lang="cs-CZ" sz="2400" dirty="0" smtClean="0"/>
              <a:t>Název: Měření délky</a:t>
            </a:r>
            <a:br>
              <a:rPr lang="cs-CZ" sz="2400" dirty="0" smtClean="0"/>
            </a:br>
            <a:r>
              <a:rPr lang="cs-CZ" sz="2400" dirty="0" smtClean="0"/>
              <a:t>Číslo operačního programu: CZ.1.07/1.4.00/21.1693</a:t>
            </a:r>
            <a:br>
              <a:rPr lang="cs-CZ" sz="2400" dirty="0" smtClean="0"/>
            </a:br>
            <a:r>
              <a:rPr lang="cs-CZ" sz="2400" dirty="0" smtClean="0"/>
              <a:t>Název projektu: PRIMA ŠKOLA</a:t>
            </a:r>
          </a:p>
          <a:p>
            <a:pPr algn="ctr"/>
            <a:r>
              <a:rPr lang="cs-CZ" sz="2400" dirty="0" smtClean="0"/>
              <a:t>Vzdělávací oblast/obor: Člověk a příroda/fyzika</a:t>
            </a:r>
          </a:p>
          <a:p>
            <a:pPr algn="ctr"/>
            <a:r>
              <a:rPr lang="cs-CZ" sz="2400" dirty="0" smtClean="0"/>
              <a:t>Tematický okruh/téma: Látky a těleso/Měření délky</a:t>
            </a:r>
          </a:p>
          <a:p>
            <a:pPr algn="ctr"/>
            <a:r>
              <a:rPr lang="cs-CZ" sz="2400" dirty="0" smtClean="0"/>
              <a:t>Vytvořeno: 9. 10. 2011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4247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rča\AppData\Local\Microsoft\Windows\Temporary Internet Files\Content.IE5\SL1Z1BY6\MC9002156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180000">
            <a:off x="6959852" y="-103965"/>
            <a:ext cx="1867049" cy="195928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376164"/>
            <a:ext cx="6883402" cy="843035"/>
          </a:xfrm>
        </p:spPr>
        <p:txBody>
          <a:bodyPr/>
          <a:lstStyle/>
          <a:p>
            <a:r>
              <a:rPr lang="cs-CZ" b="1" dirty="0" smtClean="0"/>
              <a:t>První jednotky délky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442520" cy="370100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Jedna z prvních jednotek, které lidstvo potřebovalo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znát,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délka.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stopa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– cca 30 cm</a:t>
            </a:r>
          </a:p>
          <a:p>
            <a:pPr lvl="1">
              <a:lnSpc>
                <a:spcPct val="90000"/>
              </a:lnSpc>
            </a:pP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palec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– cca 2,5 cm </a:t>
            </a:r>
          </a:p>
          <a:p>
            <a:pPr lvl="1">
              <a:lnSpc>
                <a:spcPct val="90000"/>
              </a:lnSpc>
            </a:pP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loket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– cca 0,75 m</a:t>
            </a:r>
          </a:p>
          <a:p>
            <a:pPr lvl="1">
              <a:lnSpc>
                <a:spcPct val="90000"/>
              </a:lnSpc>
            </a:pP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krok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 1 krok = asi 60 cm </a:t>
            </a:r>
          </a:p>
          <a:p>
            <a:pPr lvl="1"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sáh, píď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,….</a:t>
            </a:r>
          </a:p>
        </p:txBody>
      </p:sp>
      <p:pic>
        <p:nvPicPr>
          <p:cNvPr id="1027" name="Picture 3" descr="C:\Users\Terča\AppData\Local\Microsoft\Windows\Temporary Internet Files\Content.IE5\RO6IKL9E\MC9004377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1764" y="3212976"/>
            <a:ext cx="1559074" cy="127806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1907704" y="5949280"/>
            <a:ext cx="5839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 ROZMĚRŮ LIDSKÉHO TĚLA.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5301208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Od čeho jsou odvozeny první délkové jednotky?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79512" y="836712"/>
            <a:ext cx="8820472" cy="576334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8. května 1790 – délka metru by měla být </a:t>
            </a:r>
            <a:r>
              <a:rPr lang="cs-CZ" dirty="0" smtClean="0"/>
              <a:t>stejná, </a:t>
            </a:r>
            <a:r>
              <a:rPr lang="cs-CZ" dirty="0" smtClean="0"/>
              <a:t>jako je délka </a:t>
            </a:r>
            <a:r>
              <a:rPr lang="cs-CZ" dirty="0" smtClean="0"/>
              <a:t>kyvadla, </a:t>
            </a:r>
            <a:r>
              <a:rPr lang="cs-CZ" dirty="0" smtClean="0"/>
              <a:t>jehož doba </a:t>
            </a:r>
            <a:r>
              <a:rPr lang="cs-CZ" dirty="0" err="1" smtClean="0"/>
              <a:t>půlkyvu</a:t>
            </a:r>
            <a:r>
              <a:rPr lang="cs-CZ" dirty="0" smtClean="0"/>
              <a:t> je rovna jedné sekundě.</a:t>
            </a:r>
          </a:p>
          <a:p>
            <a:r>
              <a:rPr lang="cs-CZ" dirty="0" smtClean="0"/>
              <a:t>30. března 1791 – metr = jedna </a:t>
            </a:r>
            <a:r>
              <a:rPr lang="cs-CZ" dirty="0" err="1" smtClean="0"/>
              <a:t>desetimilióntina</a:t>
            </a:r>
            <a:r>
              <a:rPr lang="cs-CZ" dirty="0" smtClean="0"/>
              <a:t> vzdálenosti od rovníku k severnímu pólu.</a:t>
            </a:r>
          </a:p>
          <a:p>
            <a:r>
              <a:rPr lang="cs-CZ" dirty="0" smtClean="0"/>
              <a:t>1795 — zhotovena provizorní metrová tyč z mosazi.</a:t>
            </a:r>
          </a:p>
          <a:p>
            <a:r>
              <a:rPr lang="cs-CZ" dirty="0" smtClean="0"/>
              <a:t>28. září 1889 – metr - vzdálenost mezi dvěma linkami na standardizované tyči ze slitiny platiny a desíti procent iridia.</a:t>
            </a:r>
          </a:p>
          <a:p>
            <a:r>
              <a:rPr lang="cs-CZ" dirty="0" smtClean="0"/>
              <a:t>20. října 1960 </a:t>
            </a:r>
            <a:r>
              <a:rPr lang="cs-CZ" dirty="0" smtClean="0"/>
              <a:t>– metr </a:t>
            </a:r>
            <a:r>
              <a:rPr lang="cs-CZ" dirty="0" smtClean="0"/>
              <a:t>- 1 650 763,73 násobek vlnové délky radiace ve vakuu, která odpovídá přechodu mezi 2p10 a 5d5 kvantové úrovně atomu kryptonu-86.</a:t>
            </a:r>
          </a:p>
          <a:p>
            <a:r>
              <a:rPr lang="cs-CZ" dirty="0" smtClean="0"/>
              <a:t>21. října 1983 – sedmnáctý CGPM definoval délku jako vzdálenost, kterou urazí světlo ve vakuu během časového intervalu 1/299 792 458 sekundy (tj. světlo urazí ve vakuu za sekundu přesně 299 792 458 metrů).</a:t>
            </a:r>
          </a:p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12648" y="228600"/>
            <a:ext cx="7775776" cy="68012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Metr - </a:t>
            </a:r>
            <a:r>
              <a:rPr kumimoji="0" lang="cs-CZ" sz="4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zavedení jednotné míry:</a:t>
            </a:r>
            <a:endParaRPr kumimoji="0" lang="cs-CZ" sz="4400" b="1" i="0" u="sng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Archivní prototyp</a:t>
            </a:r>
            <a:endParaRPr lang="cs-CZ" b="1" dirty="0"/>
          </a:p>
        </p:txBody>
      </p:sp>
      <p:pic>
        <p:nvPicPr>
          <p:cNvPr id="7170" name="Picture 2" descr="Mezinárodní prototyp metru [62]"/>
          <p:cNvPicPr>
            <a:picLocks noChangeAspect="1" noChangeArrowheads="1"/>
          </p:cNvPicPr>
          <p:nvPr/>
        </p:nvPicPr>
        <p:blipFill>
          <a:blip r:embed="rId2" cstate="print"/>
          <a:srcRect l="17126" t="6048" r="8254" b="13817"/>
          <a:stretch>
            <a:fillRect/>
          </a:stretch>
        </p:blipFill>
        <p:spPr bwMode="auto">
          <a:xfrm>
            <a:off x="3131840" y="1556792"/>
            <a:ext cx="3096344" cy="269026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23528" y="4869160"/>
            <a:ext cx="8496944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cs-CZ" sz="4000" b="1" spc="100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Metr je délka, kterou urazí světlo </a:t>
            </a:r>
            <a:r>
              <a:rPr lang="cs-CZ" sz="4000" b="1" spc="100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ve vakuu </a:t>
            </a:r>
            <a:r>
              <a:rPr lang="cs-CZ" sz="4000" b="1" spc="100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za 1/299 792 458 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Měření délky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/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Rozlišujeme měřidla:</a:t>
            </a:r>
          </a:p>
          <a:p>
            <a:pPr marL="811213" lvl="1" indent="-4445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se stupnicí</a:t>
            </a:r>
          </a:p>
          <a:p>
            <a:pPr marL="811213" lvl="1" indent="-44450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digitální</a:t>
            </a:r>
          </a:p>
          <a:p>
            <a:endParaRPr lang="cs-CZ" dirty="0"/>
          </a:p>
        </p:txBody>
      </p:sp>
      <p:pic>
        <p:nvPicPr>
          <p:cNvPr id="6145" name="Picture 1" descr="C:\Users\Terča\AppData\Local\Microsoft\Windows\Temporary Internet Files\Content.IE5\N9TYI98W\MP90017798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060848"/>
            <a:ext cx="3657600" cy="2438400"/>
          </a:xfrm>
          <a:prstGeom prst="rect">
            <a:avLst/>
          </a:prstGeom>
          <a:noFill/>
        </p:spPr>
      </p:pic>
      <p:pic>
        <p:nvPicPr>
          <p:cNvPr id="6" name="Obrázek 5" descr="š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4709748"/>
            <a:ext cx="6120680" cy="1894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C:\Users\Terča\AppData\Local\Microsoft\Windows\Temporary Internet Files\Content.IE5\K8RYLBH2\MP900385248[1].jpg"/>
          <p:cNvPicPr>
            <a:picLocks noChangeAspect="1" noChangeArrowheads="1"/>
          </p:cNvPicPr>
          <p:nvPr/>
        </p:nvPicPr>
        <p:blipFill>
          <a:blip r:embed="rId3" cstate="print"/>
          <a:srcRect l="5305" r="7075" b="7169"/>
          <a:stretch>
            <a:fillRect/>
          </a:stretch>
        </p:blipFill>
        <p:spPr bwMode="auto">
          <a:xfrm>
            <a:off x="179512" y="4077072"/>
            <a:ext cx="2664296" cy="2016224"/>
          </a:xfrm>
          <a:prstGeom prst="rect">
            <a:avLst/>
          </a:prstGeom>
          <a:noFill/>
        </p:spPr>
      </p:pic>
      <p:pic>
        <p:nvPicPr>
          <p:cNvPr id="5125" name="Picture 5" descr="C:\Users\Terča\AppData\Local\Microsoft\Windows\Temporary Internet Files\Content.IE5\SL1Z1BY6\MP90038677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7497" y="2564904"/>
            <a:ext cx="2866503" cy="2045369"/>
          </a:xfrm>
          <a:prstGeom prst="rect">
            <a:avLst/>
          </a:prstGeom>
          <a:noFill/>
        </p:spPr>
      </p:pic>
      <p:pic>
        <p:nvPicPr>
          <p:cNvPr id="5121" name="Picture 1" descr="C:\Users\Terča\AppData\Local\Microsoft\Windows\Temporary Internet Files\Content.IE5\N9TYI98W\MP90038669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700808"/>
            <a:ext cx="2874986" cy="205142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Měřidla se stupnicí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328498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krejčovský  metr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371703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vinovací metr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51712" y="465313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posuvné měřítko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9552" y="623731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pravítko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779912" y="630932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skládací metr</a:t>
            </a:r>
            <a:endParaRPr lang="cs-CZ" dirty="0"/>
          </a:p>
        </p:txBody>
      </p:sp>
      <p:pic>
        <p:nvPicPr>
          <p:cNvPr id="16" name="Picture 3" descr="C:\Users\Terča\AppData\Local\Microsoft\Windows\Temporary Internet Files\Content.IE5\N9TYI98W\MC90043384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916832"/>
            <a:ext cx="1828800" cy="1828800"/>
          </a:xfrm>
          <a:prstGeom prst="rect">
            <a:avLst/>
          </a:prstGeom>
          <a:noFill/>
        </p:spPr>
      </p:pic>
      <p:pic>
        <p:nvPicPr>
          <p:cNvPr id="5133" name="Picture 13" descr="C:\Users\Terča\AppData\Local\Microsoft\Windows\Temporary Internet Files\Content.IE5\N9TYI98W\MP90038696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293096"/>
            <a:ext cx="2825657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442520" cy="990600"/>
          </a:xfrm>
        </p:spPr>
        <p:txBody>
          <a:bodyPr>
            <a:normAutofit fontScale="90000"/>
          </a:bodyPr>
          <a:lstStyle/>
          <a:p>
            <a:pPr defTabSz="762000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Jak postupujeme při měření délky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600200"/>
            <a:ext cx="8370512" cy="492514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Přiložíme měřidlo nulou na začátek měřeného úseku tělesa.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Měřidlo se předmětu dotýká po celé délce.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Zjistíme, v jakých jednotkách měříme.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Zjistíme  údaj na stupnici, který je na konci tělesa – díváme se kolmo.</a:t>
            </a:r>
          </a:p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Přečteme na stupnici nejbližší dílek. </a:t>
            </a:r>
          </a:p>
          <a:p>
            <a:pPr defTabSz="762000"/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Zapisujeme: d = 4,8 cm (značka délky je d).</a:t>
            </a:r>
          </a:p>
          <a:p>
            <a:pPr defTabSz="762000">
              <a:buNone/>
            </a:pPr>
            <a:endParaRPr lang="cs-CZ" sz="3200" dirty="0" smtClean="0">
              <a:solidFill>
                <a:schemeClr val="accent2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Digitální měřidla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514528" cy="499715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Pro jednodušší odečítání hodnot:</a:t>
            </a:r>
          </a:p>
          <a:p>
            <a:pPr marL="723900" lvl="1" indent="-449263"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měřidla se vybavují elektronickým obvodem</a:t>
            </a:r>
          </a:p>
          <a:p>
            <a:pPr marL="723900" lvl="1" indent="-449263"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údaje se zobrazí na displeji</a:t>
            </a:r>
          </a:p>
          <a:p>
            <a:pPr marL="723900" lvl="1" indent="-449263"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zvýšení přesnosti měření (setiny i tisíciny milimetru)</a:t>
            </a:r>
          </a:p>
          <a:p>
            <a:endParaRPr lang="cs-CZ" dirty="0"/>
          </a:p>
        </p:txBody>
      </p:sp>
      <p:pic>
        <p:nvPicPr>
          <p:cNvPr id="5" name="Obrázek 4" descr="š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77072"/>
            <a:ext cx="8164360" cy="2527497"/>
          </a:xfrm>
          <a:prstGeom prst="rect">
            <a:avLst/>
          </a:prstGeo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442520" cy="4104456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cs-CZ" sz="3200" dirty="0" smtClean="0"/>
              <a:t>Materiál zařadíme do tématu délka (známé pojmy-délka, označení, jednotky, převody jednotek).</a:t>
            </a:r>
          </a:p>
          <a:p>
            <a:pPr>
              <a:spcBef>
                <a:spcPts val="1200"/>
              </a:spcBef>
            </a:pPr>
            <a:r>
              <a:rPr lang="cs-CZ" sz="3200" dirty="0" smtClean="0"/>
              <a:t>Prezentace přiblíží historii měření délky </a:t>
            </a:r>
            <a:r>
              <a:rPr lang="cs-CZ" sz="3200" dirty="0" smtClean="0"/>
              <a:t>               a </a:t>
            </a:r>
            <a:r>
              <a:rPr lang="cs-CZ" sz="3200" dirty="0" smtClean="0"/>
              <a:t>odvození jednotné délky</a:t>
            </a:r>
            <a:r>
              <a:rPr lang="cs-CZ" sz="3200" b="1" dirty="0" smtClean="0"/>
              <a:t> metr.</a:t>
            </a:r>
          </a:p>
          <a:p>
            <a:pPr>
              <a:spcBef>
                <a:spcPts val="1200"/>
              </a:spcBef>
            </a:pPr>
            <a:r>
              <a:rPr lang="cs-CZ" sz="3200" dirty="0" smtClean="0"/>
              <a:t>Děti se naučí vyjmenovat druhy délkových měřidel a postup při měření délky.</a:t>
            </a:r>
          </a:p>
        </p:txBody>
      </p:sp>
    </p:spTree>
    <p:extLst>
      <p:ext uri="{BB962C8B-B14F-4D97-AF65-F5344CB8AC3E}">
        <p14:creationId xmlns:p14="http://schemas.microsoft.com/office/powerpoint/2010/main" xmlns="" val="396160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640960" cy="4968552"/>
          </a:xfrm>
        </p:spPr>
        <p:txBody>
          <a:bodyPr/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Mezinárodní prototyp metru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[cit. 2011-10-9]. Dostupné z www: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http://gis.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zcu.cz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2"/>
              </a:rPr>
              <a:t>/studium/gen1/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html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  <a:hlinkClick r:id="rId2"/>
              </a:rPr>
              <a:t>/ch06.html</a:t>
            </a: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/>
              <a:t>Kliparty Office [online]. 2011 [cit. </a:t>
            </a:r>
            <a:r>
              <a:rPr lang="cs-CZ" sz="3200" dirty="0" smtClean="0"/>
              <a:t>2011-10-9]. </a:t>
            </a:r>
            <a:r>
              <a:rPr lang="cs-CZ" sz="3200" dirty="0"/>
              <a:t>Dostupné z www: </a:t>
            </a:r>
            <a:r>
              <a:rPr lang="cs-CZ" sz="3200" dirty="0">
                <a:hlinkClick r:id="rId3"/>
              </a:rPr>
              <a:t>http://office.microsoft.com/cs-cz</a:t>
            </a:r>
            <a:r>
              <a:rPr lang="cs-CZ" sz="3200" dirty="0" smtClean="0">
                <a:hlinkClick r:id="rId3"/>
              </a:rPr>
              <a:t>/</a:t>
            </a:r>
            <a:endParaRPr lang="cs-CZ" sz="3200" dirty="0" smtClean="0"/>
          </a:p>
          <a:p>
            <a:endParaRPr lang="cs-CZ" sz="3200" dirty="0"/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Ilustrace: fotogalerie autora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308</TotalTime>
  <Words>424</Words>
  <Application>Microsoft Office PowerPoint</Application>
  <PresentationFormat>Předvádění na obrazovce (4:3)</PresentationFormat>
  <Paragraphs>57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Medián</vt:lpstr>
      <vt:lpstr>Snímek 1</vt:lpstr>
      <vt:lpstr>První jednotky délky</vt:lpstr>
      <vt:lpstr>Snímek 3</vt:lpstr>
      <vt:lpstr>Archivní prototyp</vt:lpstr>
      <vt:lpstr>Měření délky</vt:lpstr>
      <vt:lpstr>Měřidla se stupnicí</vt:lpstr>
      <vt:lpstr>Jak postupujeme při měření délky</vt:lpstr>
      <vt:lpstr>Digitální měřidla</vt:lpstr>
      <vt:lpstr>Metodický postup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délky</dc:title>
  <dc:creator>Terča</dc:creator>
  <cp:lastModifiedBy>Dum</cp:lastModifiedBy>
  <cp:revision>42</cp:revision>
  <dcterms:created xsi:type="dcterms:W3CDTF">2010-10-03T10:39:28Z</dcterms:created>
  <dcterms:modified xsi:type="dcterms:W3CDTF">2012-06-19T14:26:03Z</dcterms:modified>
</cp:coreProperties>
</file>