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7" r:id="rId3"/>
    <p:sldId id="258" r:id="rId4"/>
    <p:sldId id="259" r:id="rId5"/>
    <p:sldId id="266" r:id="rId6"/>
    <p:sldId id="261" r:id="rId7"/>
    <p:sldId id="263" r:id="rId8"/>
    <p:sldId id="265" r:id="rId9"/>
    <p:sldId id="268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7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6E6739C-2C70-4321-B706-5DA8F923B13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5D23BCD-4E5E-4C53-9E6E-2F081DC2F8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0/00/Standard_kilogram,_2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Standard_kilogram,_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756592" cy="100811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ANOTACE: Materiál je určen pro žáky 6. ročníku a </a:t>
            </a:r>
            <a:r>
              <a:rPr lang="cs-CZ" dirty="0" smtClean="0">
                <a:solidFill>
                  <a:schemeClr val="tx1"/>
                </a:solidFill>
              </a:rPr>
              <a:t>slouží           </a:t>
            </a:r>
            <a:r>
              <a:rPr lang="cs-CZ" dirty="0" smtClean="0">
                <a:solidFill>
                  <a:schemeClr val="tx1"/>
                </a:solidFill>
              </a:rPr>
              <a:t>k výkladu nového učiva.</a:t>
            </a:r>
          </a:p>
          <a:p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01735"/>
            <a:ext cx="3832473" cy="7407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obrázek 3" descr="Hlavička"/>
          <p:cNvPicPr>
            <a:picLocks noChangeAspect="1" noChangeArrowheads="1"/>
          </p:cNvPicPr>
          <p:nvPr/>
        </p:nvPicPr>
        <p:blipFill>
          <a:blip r:embed="rId3" cstate="print"/>
          <a:srcRect l="4417" t="26462" r="79144" b="12616"/>
          <a:stretch>
            <a:fillRect/>
          </a:stretch>
        </p:blipFill>
        <p:spPr bwMode="auto">
          <a:xfrm>
            <a:off x="0" y="23312"/>
            <a:ext cx="1944216" cy="164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1547664" y="1052736"/>
            <a:ext cx="74168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Název školy: ZŠ </a:t>
            </a:r>
            <a:r>
              <a:rPr lang="cs-CZ" sz="2400" dirty="0" err="1" smtClean="0"/>
              <a:t>Štětí</a:t>
            </a:r>
            <a:r>
              <a:rPr lang="cs-CZ" sz="2400" dirty="0" smtClean="0"/>
              <a:t>, Ostrovní 300</a:t>
            </a:r>
            <a:br>
              <a:rPr lang="cs-CZ" sz="2400" dirty="0" smtClean="0"/>
            </a:br>
            <a:r>
              <a:rPr lang="cs-CZ" sz="2400" dirty="0" smtClean="0"/>
              <a:t>Autor: Mgr. Tereza </a:t>
            </a:r>
            <a:r>
              <a:rPr lang="cs-CZ" sz="2400" dirty="0" err="1" smtClean="0"/>
              <a:t>Hrabkovská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Název materiálu: </a:t>
            </a:r>
            <a:r>
              <a:rPr lang="cs-CZ" sz="2400" dirty="0"/>
              <a:t>VY_32_INOVACE_F.6.A.03_hmotnost</a:t>
            </a:r>
            <a:endParaRPr lang="cs-CZ" sz="2400" dirty="0" smtClean="0"/>
          </a:p>
          <a:p>
            <a:pPr algn="ctr"/>
            <a:r>
              <a:rPr lang="cs-CZ" sz="2400" dirty="0" smtClean="0"/>
              <a:t>Název: Hmotnost</a:t>
            </a:r>
            <a:br>
              <a:rPr lang="cs-CZ" sz="2400" dirty="0" smtClean="0"/>
            </a:br>
            <a:r>
              <a:rPr lang="cs-CZ" sz="2400" dirty="0" smtClean="0"/>
              <a:t>Číslo operačního programu: CZ.1.07/1.4.00/21.1693</a:t>
            </a:r>
            <a:br>
              <a:rPr lang="cs-CZ" sz="2400" dirty="0" smtClean="0"/>
            </a:br>
            <a:r>
              <a:rPr lang="cs-CZ" sz="2400" dirty="0" smtClean="0"/>
              <a:t>Název projektu: PRIMA ŠKOLA</a:t>
            </a:r>
          </a:p>
          <a:p>
            <a:pPr algn="ctr"/>
            <a:r>
              <a:rPr lang="cs-CZ" sz="2400" dirty="0" smtClean="0"/>
              <a:t>Vzdělávací oblast/obor: Člověk a příroda/ Fyzika</a:t>
            </a:r>
          </a:p>
          <a:p>
            <a:pPr algn="ctr"/>
            <a:r>
              <a:rPr lang="cs-CZ" sz="2400" dirty="0" smtClean="0"/>
              <a:t> Tematický okruh/téma: Látky a těleso/Hmotnost</a:t>
            </a:r>
          </a:p>
          <a:p>
            <a:pPr algn="ctr"/>
            <a:r>
              <a:rPr lang="cs-CZ" sz="2400" dirty="0" smtClean="0"/>
              <a:t>Vytvořeno: 30. 10. 2011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24247353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Terča\AppData\Local\Microsoft\Windows\Temporary Internet Files\Content.IE5\RO6IKL9E\MP900402852[1].jpg"/>
          <p:cNvPicPr>
            <a:picLocks noChangeAspect="1" noChangeArrowheads="1"/>
          </p:cNvPicPr>
          <p:nvPr/>
        </p:nvPicPr>
        <p:blipFill>
          <a:blip r:embed="rId2" cstate="print"/>
          <a:srcRect l="25839" t="6250" r="17314" b="7501"/>
          <a:stretch>
            <a:fillRect/>
          </a:stretch>
        </p:blipFill>
        <p:spPr bwMode="auto">
          <a:xfrm>
            <a:off x="5868144" y="1268760"/>
            <a:ext cx="2507154" cy="2852936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548680"/>
            <a:ext cx="8352928" cy="2232248"/>
          </a:xfrm>
        </p:spPr>
        <p:txBody>
          <a:bodyPr/>
          <a:lstStyle/>
          <a:p>
            <a:pPr>
              <a:buNone/>
            </a:pPr>
            <a:r>
              <a:rPr lang="cs-CZ" sz="3600" dirty="0" smtClean="0"/>
              <a:t>Co je „těžší“?  (Co má větší </a:t>
            </a:r>
          </a:p>
          <a:p>
            <a:pPr>
              <a:buNone/>
            </a:pPr>
            <a:r>
              <a:rPr lang="cs-CZ" sz="3600" dirty="0" smtClean="0"/>
              <a:t>hmotnost?)„kilo“  železa </a:t>
            </a:r>
          </a:p>
          <a:p>
            <a:pPr>
              <a:buNone/>
            </a:pPr>
            <a:r>
              <a:rPr lang="cs-CZ" sz="3600" dirty="0" smtClean="0"/>
              <a:t>nebo „kilo“ peří?</a:t>
            </a:r>
          </a:p>
          <a:p>
            <a:endParaRPr lang="cs-CZ" dirty="0"/>
          </a:p>
        </p:txBody>
      </p:sp>
      <p:pic>
        <p:nvPicPr>
          <p:cNvPr id="2051" name="Picture 3" descr="C:\Users\Terča\AppData\Local\Microsoft\Windows\Temporary Internet Files\Content.IE5\K8RYLBH2\MP9003155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068960"/>
            <a:ext cx="3657600" cy="26098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Co má větší hmotnost?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5301208"/>
            <a:ext cx="7416824" cy="1224136"/>
          </a:xfrm>
        </p:spPr>
        <p:txBody>
          <a:bodyPr>
            <a:normAutofit fontScale="85000" lnSpcReduction="10000"/>
          </a:bodyPr>
          <a:lstStyle/>
          <a:p>
            <a:r>
              <a:rPr lang="cs-CZ" sz="3600" dirty="0" smtClean="0"/>
              <a:t> V čem to je, že mají tyto míče různou   </a:t>
            </a:r>
          </a:p>
          <a:p>
            <a:pPr>
              <a:buNone/>
            </a:pPr>
            <a:r>
              <a:rPr lang="cs-CZ" sz="3600" dirty="0" smtClean="0"/>
              <a:t>   hmotnost?</a:t>
            </a:r>
            <a:endParaRPr lang="cs-CZ" sz="3600" dirty="0"/>
          </a:p>
        </p:txBody>
      </p:sp>
      <p:pic>
        <p:nvPicPr>
          <p:cNvPr id="3074" name="Picture 2" descr="C:\Users\Terča\AppData\Local\Microsoft\Windows\Temporary Internet Files\Content.IE5\SL1Z1BY6\MP900387319[1].jpg"/>
          <p:cNvPicPr>
            <a:picLocks noChangeAspect="1" noChangeArrowheads="1"/>
          </p:cNvPicPr>
          <p:nvPr/>
        </p:nvPicPr>
        <p:blipFill>
          <a:blip r:embed="rId2" cstate="print"/>
          <a:srcRect l="19687" t="11812" r="14374" b="13376"/>
          <a:stretch>
            <a:fillRect/>
          </a:stretch>
        </p:blipFill>
        <p:spPr bwMode="auto">
          <a:xfrm>
            <a:off x="6228184" y="692696"/>
            <a:ext cx="2030956" cy="2304256"/>
          </a:xfrm>
          <a:prstGeom prst="rect">
            <a:avLst/>
          </a:prstGeom>
          <a:noFill/>
        </p:spPr>
      </p:pic>
      <p:pic>
        <p:nvPicPr>
          <p:cNvPr id="3078" name="Picture 6" descr="C:\Users\Terča\AppData\Local\Microsoft\Windows\Temporary Internet Files\Content.IE5\N9TYI98W\MP900402856[1].jpg"/>
          <p:cNvPicPr>
            <a:picLocks noChangeAspect="1" noChangeArrowheads="1"/>
          </p:cNvPicPr>
          <p:nvPr/>
        </p:nvPicPr>
        <p:blipFill>
          <a:blip r:embed="rId3" cstate="print"/>
          <a:srcRect l="25101" t="13781" r="31371" b="25189"/>
          <a:stretch>
            <a:fillRect/>
          </a:stretch>
        </p:blipFill>
        <p:spPr bwMode="auto">
          <a:xfrm>
            <a:off x="6444208" y="3068960"/>
            <a:ext cx="1656184" cy="1741617"/>
          </a:xfrm>
          <a:prstGeom prst="rect">
            <a:avLst/>
          </a:prstGeom>
          <a:noFill/>
        </p:spPr>
      </p:pic>
      <p:pic>
        <p:nvPicPr>
          <p:cNvPr id="3080" name="Picture 8" descr="C:\Users\Terča\AppData\Local\Microsoft\Windows\Temporary Internet Files\Content.IE5\K8RYLBH2\MP900398861[1].jpg"/>
          <p:cNvPicPr>
            <a:picLocks noChangeAspect="1" noChangeArrowheads="1"/>
          </p:cNvPicPr>
          <p:nvPr/>
        </p:nvPicPr>
        <p:blipFill>
          <a:blip r:embed="rId4" cstate="print"/>
          <a:srcRect l="12375" t="15750" r="26876" b="14951"/>
          <a:stretch>
            <a:fillRect/>
          </a:stretch>
        </p:blipFill>
        <p:spPr bwMode="auto">
          <a:xfrm>
            <a:off x="-6658595" y="4167931"/>
            <a:ext cx="3888432" cy="3168352"/>
          </a:xfrm>
          <a:prstGeom prst="rect">
            <a:avLst/>
          </a:prstGeom>
          <a:noFill/>
        </p:spPr>
      </p:pic>
      <p:pic>
        <p:nvPicPr>
          <p:cNvPr id="3081" name="Picture 9" descr="C:\Users\Terča\AppData\Local\Microsoft\Windows\Temporary Internet Files\Content.IE5\K8RYLBH2\MP90017493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196752"/>
            <a:ext cx="2520280" cy="1680187"/>
          </a:xfrm>
          <a:prstGeom prst="rect">
            <a:avLst/>
          </a:prstGeom>
          <a:noFill/>
        </p:spPr>
      </p:pic>
      <p:pic>
        <p:nvPicPr>
          <p:cNvPr id="3082" name="Picture 10" descr="C:\Users\Terča\AppData\Local\Microsoft\Windows\Temporary Internet Files\Content.IE5\N9TYI98W\MP900398861[1].jpg"/>
          <p:cNvPicPr>
            <a:picLocks noChangeAspect="1" noChangeArrowheads="1"/>
          </p:cNvPicPr>
          <p:nvPr/>
        </p:nvPicPr>
        <p:blipFill>
          <a:blip r:embed="rId6" cstate="print"/>
          <a:srcRect l="11250" t="13975" r="26876" b="15151"/>
          <a:stretch>
            <a:fillRect/>
          </a:stretch>
        </p:blipFill>
        <p:spPr bwMode="auto">
          <a:xfrm>
            <a:off x="611560" y="2996952"/>
            <a:ext cx="1936215" cy="1584176"/>
          </a:xfrm>
          <a:prstGeom prst="rect">
            <a:avLst/>
          </a:prstGeom>
          <a:noFill/>
        </p:spPr>
      </p:pic>
      <p:pic>
        <p:nvPicPr>
          <p:cNvPr id="3083" name="Picture 11" descr="C:\Users\Terča\AppData\Local\Microsoft\Windows\Temporary Internet Files\Content.IE5\RO6IKL9E\MP900387444[1].jpg"/>
          <p:cNvPicPr>
            <a:picLocks noChangeAspect="1" noChangeArrowheads="1"/>
          </p:cNvPicPr>
          <p:nvPr/>
        </p:nvPicPr>
        <p:blipFill>
          <a:blip r:embed="rId7" cstate="print"/>
          <a:srcRect l="8277" b="36657"/>
          <a:stretch>
            <a:fillRect/>
          </a:stretch>
        </p:blipFill>
        <p:spPr bwMode="auto">
          <a:xfrm>
            <a:off x="3635896" y="3212976"/>
            <a:ext cx="1584176" cy="1533223"/>
          </a:xfrm>
          <a:prstGeom prst="rect">
            <a:avLst/>
          </a:prstGeom>
          <a:noFill/>
        </p:spPr>
      </p:pic>
      <p:pic>
        <p:nvPicPr>
          <p:cNvPr id="3084" name="Picture 12" descr="C:\Users\Terča\AppData\Local\Microsoft\Windows\Temporary Internet Files\Content.IE5\SL1Z1BY6\MP900177908[1].jpg"/>
          <p:cNvPicPr>
            <a:picLocks noChangeAspect="1" noChangeArrowheads="1"/>
          </p:cNvPicPr>
          <p:nvPr/>
        </p:nvPicPr>
        <p:blipFill>
          <a:blip r:embed="rId8" cstate="print"/>
          <a:srcRect l="11812" t="26578" r="11407" b="8454"/>
          <a:stretch>
            <a:fillRect/>
          </a:stretch>
        </p:blipFill>
        <p:spPr bwMode="auto">
          <a:xfrm>
            <a:off x="179512" y="1124744"/>
            <a:ext cx="2808312" cy="15841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Terča\AppData\Local\Microsoft\Windows\Temporary Internet Files\Content.IE5\N9TYI98W\MC90038719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004048" y="1916832"/>
            <a:ext cx="3657600" cy="325596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Hmotnost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76136"/>
            <a:ext cx="8568952" cy="4989168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cs-CZ" sz="3200" dirty="0" smtClean="0"/>
              <a:t>K určení množství látky v tělese používáme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 smtClean="0"/>
              <a:t>fyzikální veličinu =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HMOTNOST</a:t>
            </a:r>
          </a:p>
          <a:p>
            <a:pPr>
              <a:lnSpc>
                <a:spcPct val="90000"/>
              </a:lnSpc>
              <a:buNone/>
            </a:pPr>
            <a:endParaRPr lang="cs-CZ" sz="3200" dirty="0" smtClean="0"/>
          </a:p>
          <a:p>
            <a:pPr>
              <a:lnSpc>
                <a:spcPct val="90000"/>
              </a:lnSpc>
              <a:buNone/>
            </a:pPr>
            <a:endParaRPr lang="cs-CZ" sz="3200" dirty="0" smtClean="0"/>
          </a:p>
          <a:p>
            <a:pPr>
              <a:lnSpc>
                <a:spcPct val="90000"/>
              </a:lnSpc>
              <a:buNone/>
            </a:pPr>
            <a:endParaRPr lang="cs-CZ" sz="3200" dirty="0" smtClean="0"/>
          </a:p>
          <a:p>
            <a:pPr>
              <a:lnSpc>
                <a:spcPct val="90000"/>
              </a:lnSpc>
              <a:buNone/>
            </a:pPr>
            <a:endParaRPr lang="cs-CZ" sz="3200" dirty="0" smtClean="0"/>
          </a:p>
          <a:p>
            <a:pPr>
              <a:lnSpc>
                <a:spcPct val="90000"/>
              </a:lnSpc>
              <a:buNone/>
            </a:pPr>
            <a:r>
              <a:rPr lang="cs-CZ" sz="3200" dirty="0" smtClean="0"/>
              <a:t>základní fyzikální veličina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 smtClean="0"/>
              <a:t>značka………………….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sz="3200" dirty="0" smtClean="0"/>
          </a:p>
          <a:p>
            <a:pPr>
              <a:lnSpc>
                <a:spcPct val="90000"/>
              </a:lnSpc>
              <a:buNone/>
            </a:pPr>
            <a:r>
              <a:rPr lang="cs-CZ" sz="3200" dirty="0" smtClean="0"/>
              <a:t>jednotka……….……….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kilogram kg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8352928" cy="6669360"/>
          </a:xfrm>
        </p:spPr>
        <p:txBody>
          <a:bodyPr>
            <a:normAutofit/>
          </a:bodyPr>
          <a:lstStyle/>
          <a:p>
            <a:pPr marL="444500" indent="-444500"/>
            <a:r>
              <a:rPr lang="cs-CZ" sz="3600" dirty="0" smtClean="0"/>
              <a:t>Na konci 18. století byl stanoven 1 kg jako hmotnost 1 dm</a:t>
            </a:r>
            <a:r>
              <a:rPr lang="cs-CZ" sz="3600" baseline="30000" dirty="0" smtClean="0"/>
              <a:t>3</a:t>
            </a:r>
            <a:r>
              <a:rPr lang="cs-CZ" sz="3600" dirty="0" smtClean="0"/>
              <a:t> odstáté vody </a:t>
            </a:r>
            <a:r>
              <a:rPr lang="cs-CZ" sz="3600" dirty="0" smtClean="0"/>
              <a:t>              o </a:t>
            </a:r>
            <a:r>
              <a:rPr lang="cs-CZ" sz="3600" dirty="0" smtClean="0"/>
              <a:t>teplotě 4 °C.</a:t>
            </a:r>
          </a:p>
          <a:p>
            <a:pPr marL="444500" indent="-444500"/>
            <a:endParaRPr lang="cs-CZ" sz="3600" dirty="0" smtClean="0"/>
          </a:p>
          <a:p>
            <a:pPr marL="444500" indent="-444500"/>
            <a:r>
              <a:rPr lang="cs-CZ" sz="3600" dirty="0" smtClean="0"/>
              <a:t>Dnes je 1 kg reprezentován </a:t>
            </a:r>
            <a:r>
              <a:rPr lang="cs-CZ" sz="3600" u="sng" dirty="0" smtClean="0"/>
              <a:t>mezinárodním prototypem </a:t>
            </a:r>
            <a:r>
              <a:rPr lang="cs-CZ" sz="3600" dirty="0" smtClean="0"/>
              <a:t>ve tvaru válce s výškou a průměrem 39 mm. </a:t>
            </a:r>
          </a:p>
          <a:p>
            <a:pPr marL="444500" indent="-444500">
              <a:buNone/>
            </a:pPr>
            <a:endParaRPr lang="cs-CZ" sz="3600" dirty="0" smtClean="0"/>
          </a:p>
          <a:p>
            <a:pPr marL="444500" indent="-444500"/>
            <a:r>
              <a:rPr lang="cs-CZ" sz="3600" dirty="0" smtClean="0"/>
              <a:t>Tento prototyp je vyroben ze slitiny </a:t>
            </a:r>
            <a:r>
              <a:rPr lang="cs-CZ" sz="3600" u="sng" dirty="0" smtClean="0"/>
              <a:t>platiny a iridia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Základní jednotka hmotnosti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00808"/>
            <a:ext cx="4762872" cy="4773144"/>
          </a:xfrm>
        </p:spPr>
        <p:txBody>
          <a:bodyPr/>
          <a:lstStyle/>
          <a:p>
            <a:pPr>
              <a:buNone/>
            </a:pPr>
            <a:r>
              <a:rPr lang="cs-CZ" sz="3200" b="1" u="sng" dirty="0" smtClean="0"/>
              <a:t>KILOGRAM</a:t>
            </a:r>
          </a:p>
          <a:p>
            <a:pPr marL="98425" indent="-4763">
              <a:buNone/>
            </a:pPr>
            <a:r>
              <a:rPr lang="cs-CZ" sz="3200" dirty="0" smtClean="0"/>
              <a:t>Je roven hmotnosti mezinárodního prototypu kilogramu uloženého                           u Mezinárodního úřadu pro míry a váhy </a:t>
            </a:r>
            <a:r>
              <a:rPr lang="cs-CZ" sz="3200" dirty="0" smtClean="0"/>
              <a:t>                     v </a:t>
            </a:r>
            <a:r>
              <a:rPr lang="cs-CZ" sz="3200" dirty="0" err="1" smtClean="0"/>
              <a:t>Sèvres</a:t>
            </a:r>
            <a:r>
              <a:rPr lang="cs-CZ" sz="3200" dirty="0" smtClean="0"/>
              <a:t> (Francie). </a:t>
            </a:r>
          </a:p>
          <a:p>
            <a:endParaRPr lang="cs-CZ" dirty="0"/>
          </a:p>
        </p:txBody>
      </p:sp>
      <p:pic>
        <p:nvPicPr>
          <p:cNvPr id="10242" name="Picture 2" descr="Soubor:Standard kilogram, 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700808"/>
            <a:ext cx="3413485" cy="388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08012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Další jednotky hmotnosti</a:t>
            </a:r>
            <a:endParaRPr lang="cs-CZ" sz="4000" b="1" dirty="0"/>
          </a:p>
        </p:txBody>
      </p:sp>
      <p:graphicFrame>
        <p:nvGraphicFramePr>
          <p:cNvPr id="4" name="Group 42"/>
          <p:cNvGraphicFramePr>
            <a:graphicFrameLocks/>
          </p:cNvGraphicFramePr>
          <p:nvPr/>
        </p:nvGraphicFramePr>
        <p:xfrm>
          <a:off x="467544" y="1772816"/>
          <a:ext cx="7776864" cy="3998849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2591285"/>
                <a:gridCol w="1770136"/>
                <a:gridCol w="3415443"/>
              </a:tblGrid>
              <a:tr h="990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</a:rPr>
                        <a:t>JEDNOTKA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</a:endParaRPr>
                    </a:p>
                  </a:txBody>
                  <a:tcPr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</a:rPr>
                        <a:t>ZNAČKA JEDNOTKY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</a:endParaRPr>
                    </a:p>
                  </a:txBody>
                  <a:tcPr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</a:rPr>
                        <a:t>PŘEVODY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</a:endParaRPr>
                    </a:p>
                  </a:txBody>
                  <a:tcPr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2682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tuna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t = 1 000 kg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987425">
                <a:tc>
                  <a:txBody>
                    <a:bodyPr/>
                    <a:lstStyle/>
                    <a:p>
                      <a:pPr marL="2682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gram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g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g = 0,001 kg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990600">
                <a:tc>
                  <a:txBody>
                    <a:bodyPr/>
                    <a:lstStyle/>
                    <a:p>
                      <a:pPr marL="2682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miligram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mg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mg = 0,001 g </a:t>
                      </a:r>
                    </a:p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= 0,000 001 kg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Otázky a úkoly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323528" y="980728"/>
            <a:ext cx="8136904" cy="5493224"/>
          </a:xfrm>
        </p:spPr>
        <p:txBody>
          <a:bodyPr/>
          <a:lstStyle/>
          <a:p>
            <a:pPr marL="444500" indent="-444500">
              <a:spcBef>
                <a:spcPts val="1800"/>
              </a:spcBef>
            </a:pPr>
            <a:r>
              <a:rPr lang="cs-CZ" sz="3200" dirty="0" smtClean="0"/>
              <a:t>Znáš nějaká tělesa, u kterých se hmotnost udává v tunách?</a:t>
            </a:r>
          </a:p>
          <a:p>
            <a:pPr marL="444500" indent="-444500">
              <a:spcBef>
                <a:spcPts val="1800"/>
              </a:spcBef>
            </a:pPr>
            <a:r>
              <a:rPr lang="cs-CZ" sz="3200" dirty="0" smtClean="0"/>
              <a:t>Jaké jednotky jsou udávány na lécích?</a:t>
            </a:r>
          </a:p>
          <a:p>
            <a:pPr marL="444500" indent="-444500">
              <a:spcBef>
                <a:spcPts val="1800"/>
              </a:spcBef>
            </a:pPr>
            <a:r>
              <a:rPr lang="cs-CZ" sz="3200" dirty="0" smtClean="0"/>
              <a:t>Vypočítej, </a:t>
            </a:r>
            <a:r>
              <a:rPr lang="cs-CZ" sz="3200" dirty="0" smtClean="0"/>
              <a:t>jakou má vaše třída průměrnou hmotnost.</a:t>
            </a:r>
          </a:p>
          <a:p>
            <a:pPr marL="444500" indent="-444500">
              <a:spcBef>
                <a:spcPts val="1800"/>
              </a:spcBef>
            </a:pPr>
            <a:r>
              <a:rPr lang="cs-CZ" sz="3200" dirty="0" smtClean="0"/>
              <a:t>Jakou hmotnost má sáček mouky?</a:t>
            </a:r>
          </a:p>
          <a:p>
            <a:pPr marL="444500" indent="-444500">
              <a:spcBef>
                <a:spcPts val="1800"/>
              </a:spcBef>
            </a:pPr>
            <a:r>
              <a:rPr lang="cs-CZ" sz="3200" dirty="0" smtClean="0"/>
              <a:t>Jak se měří hmotnost?</a:t>
            </a:r>
          </a:p>
          <a:p>
            <a:pPr marL="444500" indent="-444500">
              <a:spcBef>
                <a:spcPts val="1800"/>
              </a:spcBef>
            </a:pPr>
            <a:r>
              <a:rPr lang="cs-CZ" sz="3200" dirty="0" smtClean="0"/>
              <a:t>Zjisti, jakou máš hmotnost.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836712"/>
            <a:ext cx="8280920" cy="5688632"/>
          </a:xfrm>
        </p:spPr>
        <p:txBody>
          <a:bodyPr>
            <a:normAutofit/>
          </a:bodyPr>
          <a:lstStyle/>
          <a:p>
            <a:pPr marL="444500" indent="-444500">
              <a:spcBef>
                <a:spcPts val="1800"/>
              </a:spcBef>
            </a:pPr>
            <a:r>
              <a:rPr lang="cs-CZ" sz="3000" dirty="0" smtClean="0"/>
              <a:t>Prezentace slouží  v zavedení základní fyzikální veličiny </a:t>
            </a:r>
            <a:r>
              <a:rPr lang="cs-CZ" sz="3000" b="1" dirty="0" smtClean="0"/>
              <a:t>hmotnost</a:t>
            </a:r>
            <a:r>
              <a:rPr lang="cs-CZ" sz="3000" dirty="0" smtClean="0"/>
              <a:t>.</a:t>
            </a:r>
          </a:p>
          <a:p>
            <a:pPr marL="444500" indent="-444500">
              <a:spcBef>
                <a:spcPts val="1800"/>
              </a:spcBef>
            </a:pPr>
            <a:r>
              <a:rPr lang="cs-CZ" sz="3000" dirty="0" smtClean="0"/>
              <a:t>Řekneme si značku hmotnosti, jednotky </a:t>
            </a:r>
            <a:r>
              <a:rPr lang="cs-CZ" sz="3000" dirty="0" smtClean="0"/>
              <a:t>                 a </a:t>
            </a:r>
            <a:r>
              <a:rPr lang="cs-CZ" sz="3000" dirty="0" smtClean="0"/>
              <a:t>jejich převody.</a:t>
            </a:r>
          </a:p>
          <a:p>
            <a:pPr marL="444500" indent="-444500">
              <a:spcBef>
                <a:spcPts val="1800"/>
              </a:spcBef>
            </a:pPr>
            <a:r>
              <a:rPr lang="cs-CZ" sz="3000" dirty="0" smtClean="0"/>
              <a:t>Vysvětlíme původní a současné odvození základní jednotky.</a:t>
            </a:r>
          </a:p>
          <a:p>
            <a:pPr marL="444500" indent="-444500">
              <a:spcBef>
                <a:spcPts val="1800"/>
              </a:spcBef>
            </a:pPr>
            <a:r>
              <a:rPr lang="cs-CZ" sz="3000" dirty="0" smtClean="0"/>
              <a:t>Ukážeme dětem mezinárodní prototyp kilogramu.</a:t>
            </a:r>
          </a:p>
          <a:p>
            <a:pPr marL="444500" indent="-444500">
              <a:spcBef>
                <a:spcPts val="1800"/>
              </a:spcBef>
            </a:pPr>
            <a:r>
              <a:rPr lang="cs-CZ" sz="3000" dirty="0" smtClean="0"/>
              <a:t>Na závěr zopakujeme probranou látku.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208912" cy="5233792"/>
          </a:xfrm>
        </p:spPr>
        <p:txBody>
          <a:bodyPr/>
          <a:lstStyle/>
          <a:p>
            <a:r>
              <a:rPr lang="cs-CZ" b="1" dirty="0" smtClean="0"/>
              <a:t>Uvedené zdroje [cit. 2011-10-30]. </a:t>
            </a:r>
            <a:r>
              <a:rPr lang="cs-CZ" b="1" smtClean="0"/>
              <a:t>Dostupné na </a:t>
            </a:r>
            <a:r>
              <a:rPr lang="cs-CZ" b="1" dirty="0" smtClean="0"/>
              <a:t>WWW:</a:t>
            </a:r>
          </a:p>
          <a:p>
            <a:pPr>
              <a:buNone/>
            </a:pPr>
            <a:r>
              <a:rPr lang="cs-CZ" dirty="0" err="1" smtClean="0"/>
              <a:t>Quibik</a:t>
            </a:r>
            <a:r>
              <a:rPr lang="cs-CZ" dirty="0" smtClean="0"/>
              <a:t>, </a:t>
            </a:r>
            <a:r>
              <a:rPr lang="cs-CZ" dirty="0" smtClean="0">
                <a:hlinkClick r:id="rId2"/>
              </a:rPr>
              <a:t>http://cs.wikipedia.org/wiki/Soubor:Standard_kilogram,_2.jpg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268288" indent="-268288"/>
            <a:r>
              <a:rPr lang="cs-CZ" b="1" dirty="0" smtClean="0"/>
              <a:t>Kliparty Office [online]. 2011 [cit. 2011-10-30]. Dostupné z www: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http://office.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microsoft.com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/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cs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-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cz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/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254</TotalTime>
  <Words>318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Snímek 1</vt:lpstr>
      <vt:lpstr>Snímek 2</vt:lpstr>
      <vt:lpstr>Co má větší hmotnost?</vt:lpstr>
      <vt:lpstr>Hmotnost</vt:lpstr>
      <vt:lpstr>Snímek 5</vt:lpstr>
      <vt:lpstr>Základní jednotka hmotnosti</vt:lpstr>
      <vt:lpstr>Další jednotky hmotnosti</vt:lpstr>
      <vt:lpstr>Otázky a úkoly</vt:lpstr>
      <vt:lpstr>Metodický postup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Hmotnost</dc:title>
  <dc:creator>Terča</dc:creator>
  <cp:lastModifiedBy>Dum</cp:lastModifiedBy>
  <cp:revision>40</cp:revision>
  <dcterms:created xsi:type="dcterms:W3CDTF">2010-10-27T08:32:49Z</dcterms:created>
  <dcterms:modified xsi:type="dcterms:W3CDTF">2012-06-19T14:29:05Z</dcterms:modified>
</cp:coreProperties>
</file>