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61" r:id="rId3"/>
    <p:sldId id="263" r:id="rId4"/>
    <p:sldId id="259" r:id="rId5"/>
    <p:sldId id="258" r:id="rId6"/>
    <p:sldId id="260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B76D23-488D-4F8B-AD7C-417FCB3D015C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D4FF8EF8-3003-41E8-A844-5556FC964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B5D1C-CED6-4225-9C51-C6487E83F048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10168-13EE-4F1B-9DD4-0F98C66168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310F4-3E1C-4565-8CA2-D2E11A223FB0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ACCB57-5B2B-4AE9-8115-F50070478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B83F9-7F97-46A1-A7CC-35343F767CEF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AFFB9-FF91-447F-B759-945EF2411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B00C5BC-6267-43CD-8588-14145D617964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575AA62-6BFD-413A-9E5E-0E91DA0E1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1757E-FC71-4CD2-8722-32DD41ED429A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0683E-1CD8-4A0C-9CCF-AD34FF1AAA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6F559-4E3C-4A01-8F12-5030E9A96B75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14A68-2D9F-4914-92B3-4BB3EFB901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E0585-2044-4513-9BDF-EB300DD400A2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EAD93-D291-401F-B0F0-220D203534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2882D-CE01-4624-8B19-83BC9C6482E0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17F24-1D5C-4D31-9ED5-8AB904CE99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C5F64-9D4D-47C7-B326-B60CD9355BBC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5BA8D-0D34-4EDC-BC8E-AC294085E3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38E36-DE33-4D43-BEB8-E7E9ACCE0A1A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3A70B-78C4-4E08-AD66-FF8BBF534E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fld id="{E201BC02-1414-4BC5-A5ED-AB11CF5AA2E8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D7F9CFEA-DFB7-4B2B-8E61-94381C6C6B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3" r:id="rId2"/>
    <p:sldLayoutId id="2147483742" r:id="rId3"/>
    <p:sldLayoutId id="2147483741" r:id="rId4"/>
    <p:sldLayoutId id="2147483745" r:id="rId5"/>
    <p:sldLayoutId id="2147483746" r:id="rId6"/>
    <p:sldLayoutId id="2147483740" r:id="rId7"/>
    <p:sldLayoutId id="2147483739" r:id="rId8"/>
    <p:sldLayoutId id="2147483738" r:id="rId9"/>
    <p:sldLayoutId id="2147483737" r:id="rId10"/>
    <p:sldLayoutId id="2147483736" r:id="rId11"/>
  </p:sldLayoutIdLst>
  <p:transition spd="slow">
    <p:wipe dir="d"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▫"/>
        <a:defRPr sz="2000" kern="1200">
          <a:solidFill>
            <a:srgbClr val="9BBB5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a/a0/Atomicclock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Podnadpis 2"/>
          <p:cNvSpPr>
            <a:spLocks noGrp="1"/>
          </p:cNvSpPr>
          <p:nvPr>
            <p:ph type="subTitle" idx="1"/>
          </p:nvPr>
        </p:nvSpPr>
        <p:spPr>
          <a:xfrm>
            <a:off x="684213" y="5589588"/>
            <a:ext cx="7772400" cy="911225"/>
          </a:xfrm>
        </p:spPr>
        <p:txBody>
          <a:bodyPr/>
          <a:lstStyle/>
          <a:p>
            <a:pPr marL="63500"/>
            <a:r>
              <a:rPr lang="cs-CZ" smtClean="0">
                <a:solidFill>
                  <a:schemeClr val="tx1"/>
                </a:solidFill>
              </a:rPr>
              <a:t>ANOTACE: Materiál je určen pro žáky 6. ročníku a slouží k výkladu nového učiva.</a:t>
            </a:r>
          </a:p>
          <a:p>
            <a:pPr marL="63500"/>
            <a:endParaRPr lang="cs-CZ" smtClean="0"/>
          </a:p>
        </p:txBody>
      </p:sp>
      <p:sp>
        <p:nvSpPr>
          <p:cNvPr id="13314" name="Obdélník 7"/>
          <p:cNvSpPr>
            <a:spLocks noChangeArrowheads="1"/>
          </p:cNvSpPr>
          <p:nvPr/>
        </p:nvSpPr>
        <p:spPr bwMode="auto">
          <a:xfrm>
            <a:off x="755650" y="260350"/>
            <a:ext cx="7451725" cy="327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300">
                <a:solidFill>
                  <a:schemeClr val="bg1"/>
                </a:solidFill>
                <a:latin typeface="Georgia" pitchFamily="18" charset="0"/>
              </a:rPr>
              <a:t>Název školy: ZŠ Štětí, Ostrovní 300</a:t>
            </a:r>
            <a:br>
              <a:rPr lang="cs-CZ" sz="2300">
                <a:solidFill>
                  <a:schemeClr val="bg1"/>
                </a:solidFill>
                <a:latin typeface="Georgia" pitchFamily="18" charset="0"/>
              </a:rPr>
            </a:br>
            <a:r>
              <a:rPr lang="cs-CZ" sz="2300">
                <a:solidFill>
                  <a:schemeClr val="bg1"/>
                </a:solidFill>
                <a:latin typeface="Georgia" pitchFamily="18" charset="0"/>
              </a:rPr>
              <a:t>Autor: Mgr. Tereza Hrabkovská</a:t>
            </a:r>
            <a:br>
              <a:rPr lang="cs-CZ" sz="2300">
                <a:solidFill>
                  <a:schemeClr val="bg1"/>
                </a:solidFill>
                <a:latin typeface="Georgia" pitchFamily="18" charset="0"/>
              </a:rPr>
            </a:br>
            <a:r>
              <a:rPr lang="cs-CZ" sz="2300">
                <a:solidFill>
                  <a:schemeClr val="bg1"/>
                </a:solidFill>
                <a:latin typeface="Georgia" pitchFamily="18" charset="0"/>
              </a:rPr>
              <a:t>Název materiálu: VY_32_INOVACE_F.6.A.04_cas</a:t>
            </a:r>
          </a:p>
          <a:p>
            <a:pPr algn="ctr"/>
            <a:r>
              <a:rPr lang="cs-CZ" sz="2300">
                <a:solidFill>
                  <a:schemeClr val="bg1"/>
                </a:solidFill>
                <a:latin typeface="Georgia" pitchFamily="18" charset="0"/>
              </a:rPr>
              <a:t>Název: Čas</a:t>
            </a:r>
            <a:br>
              <a:rPr lang="cs-CZ" sz="2300">
                <a:solidFill>
                  <a:schemeClr val="bg1"/>
                </a:solidFill>
                <a:latin typeface="Georgia" pitchFamily="18" charset="0"/>
              </a:rPr>
            </a:br>
            <a:r>
              <a:rPr lang="cs-CZ" sz="2300">
                <a:solidFill>
                  <a:schemeClr val="bg1"/>
                </a:solidFill>
                <a:latin typeface="Georgia" pitchFamily="18" charset="0"/>
              </a:rPr>
              <a:t>Číslo operačního programu: CZ.1.07/1.4.00/21.1693</a:t>
            </a:r>
            <a:br>
              <a:rPr lang="cs-CZ" sz="2300">
                <a:solidFill>
                  <a:schemeClr val="bg1"/>
                </a:solidFill>
                <a:latin typeface="Georgia" pitchFamily="18" charset="0"/>
              </a:rPr>
            </a:br>
            <a:r>
              <a:rPr lang="cs-CZ" sz="2300">
                <a:solidFill>
                  <a:schemeClr val="bg1"/>
                </a:solidFill>
                <a:latin typeface="Georgia" pitchFamily="18" charset="0"/>
              </a:rPr>
              <a:t>Název projektu: PRIMA ŠKOLA</a:t>
            </a:r>
          </a:p>
          <a:p>
            <a:pPr algn="ctr"/>
            <a:r>
              <a:rPr lang="cs-CZ" sz="2300">
                <a:solidFill>
                  <a:schemeClr val="bg1"/>
                </a:solidFill>
                <a:latin typeface="Georgia" pitchFamily="18" charset="0"/>
              </a:rPr>
              <a:t>Vzdělávací oblast/obor: Člověk a příroda/Fyzika</a:t>
            </a:r>
          </a:p>
          <a:p>
            <a:pPr algn="ctr"/>
            <a:r>
              <a:rPr lang="cs-CZ" sz="2300">
                <a:solidFill>
                  <a:schemeClr val="bg1"/>
                </a:solidFill>
                <a:latin typeface="Georgia" pitchFamily="18" charset="0"/>
              </a:rPr>
              <a:t>Tematický okruh/téma: Látky a těleso/Čas</a:t>
            </a:r>
          </a:p>
          <a:p>
            <a:pPr algn="ctr"/>
            <a:r>
              <a:rPr lang="cs-CZ" sz="2300">
                <a:solidFill>
                  <a:schemeClr val="bg1"/>
                </a:solidFill>
                <a:latin typeface="Georgia" pitchFamily="18" charset="0"/>
              </a:rPr>
              <a:t>Vytvořeno: 20. 11. 2011</a:t>
            </a:r>
          </a:p>
        </p:txBody>
      </p:sp>
      <p:pic>
        <p:nvPicPr>
          <p:cNvPr id="13315" name="Picture 2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4149725"/>
            <a:ext cx="151447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/>
          <a:srcRect r="12926"/>
          <a:stretch>
            <a:fillRect/>
          </a:stretch>
        </p:blipFill>
        <p:spPr bwMode="auto">
          <a:xfrm>
            <a:off x="2411413" y="4319588"/>
            <a:ext cx="45370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836613"/>
            <a:ext cx="8610600" cy="5761037"/>
          </a:xfrm>
        </p:spPr>
        <p:txBody>
          <a:bodyPr>
            <a:normAutofit/>
          </a:bodyPr>
          <a:lstStyle/>
          <a:p>
            <a:pPr marL="365760" indent="-256032" fontAlgn="auto">
              <a:spcBef>
                <a:spcPts val="1800"/>
              </a:spcBef>
              <a:spcAft>
                <a:spcPts val="60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Jak dlouho trvá školní hodina?</a:t>
            </a:r>
          </a:p>
          <a:p>
            <a:pPr marL="365760" indent="-256032" fontAlgn="auto">
              <a:spcBef>
                <a:spcPts val="1800"/>
              </a:spcBef>
              <a:spcAft>
                <a:spcPts val="60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Jak dlouho trvá, než se naučíš na test z fyziky?</a:t>
            </a:r>
          </a:p>
          <a:p>
            <a:pPr marL="365760" indent="-256032" fontAlgn="auto">
              <a:spcBef>
                <a:spcPts val="1800"/>
              </a:spcBef>
              <a:spcAft>
                <a:spcPts val="60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Jak dlouho jdeš do školy?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3600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3600" dirty="0" smtClean="0"/>
          </a:p>
          <a:p>
            <a:pPr marL="273050" indent="0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Která veličina ti pomůže odpovědět na tyto otázky?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5" name="Picture 7" descr="C:\Users\Terča\AppData\Local\Microsoft\Windows\Temporary Internet Files\Content.IE5\AESZZTCY\MP900405434[1].jpg"/>
          <p:cNvPicPr>
            <a:picLocks noChangeAspect="1" noChangeArrowheads="1"/>
          </p:cNvPicPr>
          <p:nvPr/>
        </p:nvPicPr>
        <p:blipFill>
          <a:blip r:embed="rId2" cstate="print"/>
          <a:srcRect l="16875" t="4328" r="18087" b="12001"/>
          <a:stretch>
            <a:fillRect/>
          </a:stretch>
        </p:blipFill>
        <p:spPr bwMode="auto">
          <a:xfrm>
            <a:off x="5975648" y="2204864"/>
            <a:ext cx="3168352" cy="291145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1116013" y="419100"/>
            <a:ext cx="7497762" cy="706438"/>
          </a:xfrm>
        </p:spPr>
        <p:txBody>
          <a:bodyPr/>
          <a:lstStyle/>
          <a:p>
            <a:r>
              <a:rPr lang="cs-CZ" sz="4400" u="sng" smtClean="0"/>
              <a:t>Určování času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341438"/>
            <a:ext cx="8755062" cy="5327650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3200" smtClean="0"/>
              <a:t>Lidé měli odjakživa potřebu určovat aktuální období.</a:t>
            </a:r>
          </a:p>
          <a:p>
            <a:pPr>
              <a:spcBef>
                <a:spcPts val="1800"/>
              </a:spcBef>
            </a:pPr>
            <a:r>
              <a:rPr lang="cs-CZ" sz="3200" smtClean="0"/>
              <a:t>Od počátku se k tomuto určení využívalo jevů, které se pravidelně opakovaly.</a:t>
            </a:r>
          </a:p>
          <a:p>
            <a:pPr>
              <a:spcBef>
                <a:spcPts val="1800"/>
              </a:spcBef>
            </a:pPr>
            <a:r>
              <a:rPr lang="cs-CZ" sz="3200" smtClean="0"/>
              <a:t>Pro kalendářní měření času se dříve používaly dobře viditelné fáze Měsíce, později roční pohyb Slunce.</a:t>
            </a:r>
          </a:p>
          <a:p>
            <a:endParaRPr lang="cs-CZ" sz="3200" smtClean="0"/>
          </a:p>
          <a:p>
            <a:r>
              <a:rPr lang="cs-CZ" sz="3200" b="1" smtClean="0">
                <a:solidFill>
                  <a:srgbClr val="224D82"/>
                </a:solidFill>
              </a:rPr>
              <a:t>Jaké časové úseky se dříve používaly?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765175"/>
            <a:ext cx="7639050" cy="5805488"/>
          </a:xfrm>
        </p:spPr>
        <p:txBody>
          <a:bodyPr>
            <a:normAutofit/>
          </a:bodyPr>
          <a:lstStyle/>
          <a:p>
            <a:pPr marL="255588" fontAlgn="auto">
              <a:spcBef>
                <a:spcPts val="1500"/>
              </a:spcBef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dirty="0" smtClean="0"/>
              <a:t>Pro určování denní doby se používal např. denní pohyb slunce, kdy se měřila délka stínu.</a:t>
            </a:r>
          </a:p>
          <a:p>
            <a:pPr marL="255588" fontAlgn="auto">
              <a:spcBef>
                <a:spcPts val="1500"/>
              </a:spcBef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dirty="0" smtClean="0"/>
              <a:t>Za </a:t>
            </a:r>
            <a:r>
              <a:rPr lang="cs-CZ" sz="3200" u="sng" dirty="0" smtClean="0"/>
              <a:t>nejstarší</a:t>
            </a:r>
            <a:r>
              <a:rPr lang="cs-CZ" sz="3200" dirty="0" smtClean="0"/>
              <a:t> hodiny považujeme hodiny </a:t>
            </a:r>
            <a:r>
              <a:rPr lang="cs-CZ" sz="3200" b="1" dirty="0" smtClean="0"/>
              <a:t>sluneční</a:t>
            </a:r>
            <a:r>
              <a:rPr lang="cs-CZ" sz="3200" dirty="0" smtClean="0"/>
              <a:t> (Egypťané).</a:t>
            </a:r>
          </a:p>
          <a:p>
            <a:pPr marL="255588" fontAlgn="auto">
              <a:spcBef>
                <a:spcPts val="1500"/>
              </a:spcBef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dirty="0" smtClean="0"/>
              <a:t>Římané (I. stol. n. l.) měřili čas přesýpacími hodinami. </a:t>
            </a:r>
          </a:p>
          <a:p>
            <a:pPr marL="255588" fontAlgn="auto">
              <a:spcBef>
                <a:spcPts val="1500"/>
              </a:spcBef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dirty="0" smtClean="0"/>
              <a:t>První </a:t>
            </a:r>
            <a:r>
              <a:rPr lang="cs-CZ" sz="3200" u="sng" dirty="0" smtClean="0"/>
              <a:t>mechanické</a:t>
            </a:r>
            <a:r>
              <a:rPr lang="cs-CZ" sz="3200" dirty="0" smtClean="0"/>
              <a:t> hodiny – </a:t>
            </a:r>
            <a:r>
              <a:rPr lang="cs-CZ" sz="3200" b="1" dirty="0" smtClean="0"/>
              <a:t>kyvadlové hodiny </a:t>
            </a:r>
            <a:r>
              <a:rPr lang="cs-CZ" sz="3200" dirty="0" smtClean="0"/>
              <a:t>(fungují na principu kmitavého pohybu).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/>
          </a:p>
        </p:txBody>
      </p:sp>
      <p:pic>
        <p:nvPicPr>
          <p:cNvPr id="3074" name="Picture 2" descr="C:\Users\Terča\AppData\Local\Microsoft\Windows\Temporary Internet Files\Content.IE5\5A048W7Z\MP900430959[1].jpg"/>
          <p:cNvPicPr>
            <a:picLocks noChangeAspect="1" noChangeArrowheads="1"/>
          </p:cNvPicPr>
          <p:nvPr/>
        </p:nvPicPr>
        <p:blipFill>
          <a:blip r:embed="rId2"/>
          <a:srcRect l="21111" t="9598" r="21587" b="12885"/>
          <a:stretch>
            <a:fillRect/>
          </a:stretch>
        </p:blipFill>
        <p:spPr bwMode="auto">
          <a:xfrm>
            <a:off x="7740650" y="692150"/>
            <a:ext cx="1204913" cy="222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Terča\AppData\Local\Microsoft\Windows\Temporary Internet Files\Content.IE5\5A048W7Z\MP900407421[1].jpg"/>
          <p:cNvPicPr>
            <a:picLocks noChangeAspect="1" noChangeArrowheads="1"/>
          </p:cNvPicPr>
          <p:nvPr/>
        </p:nvPicPr>
        <p:blipFill>
          <a:blip r:embed="rId3"/>
          <a:srcRect r="5907" b="310"/>
          <a:stretch>
            <a:fillRect/>
          </a:stretch>
        </p:blipFill>
        <p:spPr bwMode="auto">
          <a:xfrm>
            <a:off x="6443663" y="2997200"/>
            <a:ext cx="2039937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8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58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566863"/>
            <a:ext cx="8640762" cy="4957762"/>
          </a:xfrm>
        </p:spPr>
        <p:txBody>
          <a:bodyPr>
            <a:normAutofit/>
          </a:bodyPr>
          <a:lstStyle/>
          <a:p>
            <a:pPr marL="324000" indent="-256032" fontAlgn="auto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dirty="0" smtClean="0"/>
              <a:t>Základní fyzikální veličina, která </a:t>
            </a:r>
          </a:p>
          <a:p>
            <a:pPr marL="324000" indent="-256032" fontAlgn="auto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/>
              <a:t>	vyjadřuje </a:t>
            </a:r>
            <a:r>
              <a:rPr lang="cs-CZ" sz="3200" u="sng" dirty="0" smtClean="0"/>
              <a:t>dobu trvání děje</a:t>
            </a:r>
            <a:r>
              <a:rPr lang="cs-CZ" sz="3200" dirty="0" smtClean="0"/>
              <a:t>.</a:t>
            </a:r>
          </a:p>
          <a:p>
            <a:pPr marL="324000" indent="-256032" fontAlgn="auto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3200" dirty="0" smtClean="0"/>
          </a:p>
          <a:p>
            <a:pPr marL="324000" indent="-256032" fontAlgn="auto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dirty="0" smtClean="0"/>
              <a:t>Označení: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dirty="0" smtClean="0"/>
              <a:t>Základní jednotkou je sekunda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dirty="0" smtClean="0"/>
              <a:t>.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3200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dirty="0" smtClean="0"/>
              <a:t>V současnosti je délka sekundy stanovena pomocí velmi pravidelných vlnění, které vychází z atomů cesia.</a:t>
            </a:r>
          </a:p>
          <a:p>
            <a:pPr marL="324000" indent="-256032" fontAlgn="auto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3200" dirty="0" smtClean="0"/>
          </a:p>
          <a:p>
            <a:pPr marL="324000" indent="-256032" fontAlgn="auto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24000" indent="-256032" fontAlgn="auto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24000" indent="-256032" fontAlgn="auto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/>
          </a:p>
        </p:txBody>
      </p:sp>
      <p:pic>
        <p:nvPicPr>
          <p:cNvPr id="4" name="Picture 7" descr="C:\Users\Terča\AppData\Local\Microsoft\Windows\Temporary Internet Files\Content.IE5\5A048W7Z\MP900149124[1].jpg"/>
          <p:cNvPicPr>
            <a:picLocks noChangeAspect="1" noChangeArrowheads="1"/>
          </p:cNvPicPr>
          <p:nvPr/>
        </p:nvPicPr>
        <p:blipFill>
          <a:blip r:embed="rId2"/>
          <a:srcRect b="8888"/>
          <a:stretch>
            <a:fillRect/>
          </a:stretch>
        </p:blipFill>
        <p:spPr bwMode="auto">
          <a:xfrm>
            <a:off x="6659563" y="1412875"/>
            <a:ext cx="2193925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 rot="272652">
            <a:off x="1280648" y="570369"/>
            <a:ext cx="2304256" cy="110799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ČAS</a:t>
            </a:r>
            <a:endParaRPr lang="cs-CZ" sz="6600" dirty="0">
              <a:latin typeface="+mn-lt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836613"/>
            <a:ext cx="8683625" cy="5832475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000" b="1" u="sng" dirty="0" smtClean="0">
                <a:solidFill>
                  <a:schemeClr val="tx2">
                    <a:lumMod val="90000"/>
                  </a:schemeClr>
                </a:solidFill>
                <a:latin typeface="+mj-lt"/>
              </a:rPr>
              <a:t>Dalšími jednotkami jsou: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sz="3200" b="1" u="sng" dirty="0" smtClean="0">
              <a:solidFill>
                <a:schemeClr val="tx2">
                  <a:lumMod val="90000"/>
                </a:schemeClr>
              </a:solidFill>
              <a:latin typeface="+mj-lt"/>
            </a:endParaRP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minuta	</a:t>
            </a:r>
            <a:r>
              <a:rPr lang="cs-CZ" sz="3200" b="1" dirty="0" smtClean="0"/>
              <a:t>min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	1min = 60s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hodina</a:t>
            </a:r>
            <a:r>
              <a:rPr lang="cs-CZ" sz="3200" b="1" dirty="0" smtClean="0"/>
              <a:t>	h		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1h = 60min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den</a:t>
            </a:r>
            <a:r>
              <a:rPr lang="cs-CZ" sz="3200" b="1" dirty="0" smtClean="0"/>
              <a:t>		d		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1d = 24h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u="sng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u="sng" dirty="0" err="1" smtClean="0"/>
              <a:t>Mimosoustavové</a:t>
            </a:r>
            <a:r>
              <a:rPr lang="cs-CZ" u="sng" dirty="0" smtClean="0"/>
              <a:t> jednotky: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týden	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měsíc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rok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/>
          </a:p>
        </p:txBody>
      </p:sp>
      <p:pic>
        <p:nvPicPr>
          <p:cNvPr id="4098" name="Picture 2" descr="C:\Users\Terča\AppData\Local\Microsoft\Windows\Temporary Internet Files\Content.IE5\AESZZTCY\MP900402848[1].jpg"/>
          <p:cNvPicPr>
            <a:picLocks noChangeAspect="1" noChangeArrowheads="1"/>
          </p:cNvPicPr>
          <p:nvPr/>
        </p:nvPicPr>
        <p:blipFill>
          <a:blip r:embed="rId2"/>
          <a:srcRect l="9837" t="13116" r="7097" b="5275"/>
          <a:stretch>
            <a:fillRect/>
          </a:stretch>
        </p:blipFill>
        <p:spPr bwMode="auto">
          <a:xfrm>
            <a:off x="4643438" y="3698875"/>
            <a:ext cx="4032250" cy="297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250825" y="476250"/>
            <a:ext cx="4187825" cy="1066800"/>
          </a:xfrm>
        </p:spPr>
        <p:txBody>
          <a:bodyPr/>
          <a:lstStyle/>
          <a:p>
            <a:r>
              <a:rPr lang="cs-CZ" smtClean="0"/>
              <a:t>Atomové hodiny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84313"/>
            <a:ext cx="8435975" cy="5089525"/>
          </a:xfrm>
        </p:spPr>
        <p:txBody>
          <a:bodyPr>
            <a:normAutofit/>
          </a:bodyPr>
          <a:lstStyle/>
          <a:p>
            <a:pPr marL="365760" indent="-256032" fontAlgn="auto">
              <a:spcBef>
                <a:spcPts val="1200"/>
              </a:spcBef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dirty="0" smtClean="0"/>
              <a:t>První atomové hodiny byly postaveny v roce 1949 v USA.</a:t>
            </a:r>
          </a:p>
          <a:p>
            <a:pPr marL="365760" indent="-256032" fontAlgn="auto">
              <a:spcBef>
                <a:spcPts val="1200"/>
              </a:spcBef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200" dirty="0" smtClean="0"/>
              <a:t>Nejpřesnější hodiny.</a:t>
            </a:r>
          </a:p>
          <a:p>
            <a:pPr indent="-9525" fontAlgn="auto">
              <a:spcBef>
                <a:spcPts val="1200"/>
              </a:spcBef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/>
              <a:t>(možná odchylka maximálně jedna sekunda  za 150 milionů let).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sz="3200" dirty="0" smtClean="0"/>
          </a:p>
        </p:txBody>
      </p:sp>
      <p:pic>
        <p:nvPicPr>
          <p:cNvPr id="18434" name="Picture 2" descr="Soubor:Atomicclock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4076700"/>
            <a:ext cx="3562350" cy="236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229600" cy="1066800"/>
          </a:xfrm>
        </p:spPr>
        <p:txBody>
          <a:bodyPr/>
          <a:lstStyle/>
          <a:p>
            <a:r>
              <a:rPr lang="cs-CZ" smtClean="0"/>
              <a:t>Metodický postup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250825" y="1341438"/>
            <a:ext cx="8569325" cy="5232400"/>
          </a:xfrm>
        </p:spPr>
        <p:txBody>
          <a:bodyPr/>
          <a:lstStyle/>
          <a:p>
            <a:r>
              <a:rPr lang="cs-CZ" sz="3200" smtClean="0"/>
              <a:t>V začátku zmíníme způsoby, jak se měřil čas dříve.</a:t>
            </a:r>
          </a:p>
          <a:p>
            <a:r>
              <a:rPr lang="cs-CZ" sz="3200" smtClean="0"/>
              <a:t>Řekneme si o vlastnostech některých druhů hodin.</a:t>
            </a:r>
          </a:p>
          <a:p>
            <a:r>
              <a:rPr lang="cs-CZ" sz="3200" smtClean="0"/>
              <a:t>Povedeme s dětmi diskusi o tom, proč je potřeba znát čas.</a:t>
            </a:r>
          </a:p>
          <a:p>
            <a:r>
              <a:rPr lang="cs-CZ" sz="3200" smtClean="0"/>
              <a:t>Zavedeme fyzikální veličinu </a:t>
            </a:r>
            <a:r>
              <a:rPr lang="cs-CZ" sz="3200" b="1" smtClean="0"/>
              <a:t>čas</a:t>
            </a:r>
            <a:r>
              <a:rPr lang="cs-CZ" sz="3200" smtClean="0"/>
              <a:t> - definici, značení, její jednotky.</a:t>
            </a:r>
          </a:p>
          <a:p>
            <a:r>
              <a:rPr lang="cs-CZ" sz="3200" smtClean="0"/>
              <a:t>Ukážeme nejpřesnější hodiny.</a:t>
            </a:r>
          </a:p>
          <a:p>
            <a:r>
              <a:rPr lang="cs-CZ" sz="3200" smtClean="0"/>
              <a:t>Děti  si zkusí několik převodů času.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323850" y="620713"/>
            <a:ext cx="8229600" cy="1066800"/>
          </a:xfrm>
        </p:spPr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1628775"/>
            <a:ext cx="8435975" cy="4945063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2400" b="1" dirty="0" smtClean="0"/>
              <a:t>Uvedené zdroje [cit. </a:t>
            </a:r>
            <a:r>
              <a:rPr lang="cs-CZ" sz="2400" b="1" smtClean="0"/>
              <a:t>2011-11-20]. </a:t>
            </a:r>
            <a:r>
              <a:rPr lang="cs-CZ" sz="2400" b="1" dirty="0" smtClean="0"/>
              <a:t>Dostupné pod licencí Public </a:t>
            </a:r>
            <a:r>
              <a:rPr lang="cs-CZ" sz="2400" b="1" dirty="0" err="1" smtClean="0"/>
              <a:t>Domain</a:t>
            </a:r>
            <a:r>
              <a:rPr lang="cs-CZ" sz="2400" b="1" dirty="0" smtClean="0"/>
              <a:t> na WWW: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2400" i="1" dirty="0" err="1" smtClean="0"/>
              <a:t>Svdmolen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http://cs.wikipedia.org/wiki/Soubor:Atomicclock.jpg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2000" b="1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2400" dirty="0" smtClean="0"/>
              <a:t>Kliparty Office [online]. 2011 [cit. 2011-11-20]. Dostupné z www: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http://office.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microsoft.com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/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cs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-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cz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/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2000" b="1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2000" b="1" dirty="0" smtClean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lastní 40">
      <a:dk1>
        <a:sysClr val="windowText" lastClr="000000"/>
      </a:dk1>
      <a:lt1>
        <a:sysClr val="window" lastClr="FFFFFF"/>
      </a:lt1>
      <a:dk2>
        <a:srgbClr val="2D67AD"/>
      </a:dk2>
      <a:lt2>
        <a:srgbClr val="9BBB59"/>
      </a:lt2>
      <a:accent1>
        <a:srgbClr val="2D67AD"/>
      </a:accent1>
      <a:accent2>
        <a:srgbClr val="C0504D"/>
      </a:accent2>
      <a:accent3>
        <a:srgbClr val="9BBB59"/>
      </a:accent3>
      <a:accent4>
        <a:srgbClr val="8064A2"/>
      </a:accent4>
      <a:accent5>
        <a:srgbClr val="163356"/>
      </a:accent5>
      <a:accent6>
        <a:srgbClr val="F79646"/>
      </a:accent6>
      <a:hlink>
        <a:srgbClr val="C6D9F0"/>
      </a:hlink>
      <a:folHlink>
        <a:srgbClr val="FE66FF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719</TotalTime>
  <Words>308</Words>
  <Application>Microsoft Office PowerPoint</Application>
  <PresentationFormat>Předvádění na obrazovce (4:3)</PresentationFormat>
  <Paragraphs>59</Paragraphs>
  <Slides>9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Georgia</vt:lpstr>
      <vt:lpstr>Arial</vt:lpstr>
      <vt:lpstr>Trebuchet MS</vt:lpstr>
      <vt:lpstr>Wingdings 2</vt:lpstr>
      <vt:lpstr>Calibri</vt:lpstr>
      <vt:lpstr>Urbanistický</vt:lpstr>
      <vt:lpstr>Urbanistický</vt:lpstr>
      <vt:lpstr>Urbanistický</vt:lpstr>
      <vt:lpstr>Urbanistický</vt:lpstr>
      <vt:lpstr>Snímek 1</vt:lpstr>
      <vt:lpstr>Snímek 2</vt:lpstr>
      <vt:lpstr>Určování času</vt:lpstr>
      <vt:lpstr>Snímek 4</vt:lpstr>
      <vt:lpstr>Snímek 5</vt:lpstr>
      <vt:lpstr>Snímek 6</vt:lpstr>
      <vt:lpstr>Atomové hodiny</vt:lpstr>
      <vt:lpstr>Metodický postup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Terča</dc:creator>
  <cp:lastModifiedBy>Maminka</cp:lastModifiedBy>
  <cp:revision>21</cp:revision>
  <dcterms:created xsi:type="dcterms:W3CDTF">2011-11-20T07:47:21Z</dcterms:created>
  <dcterms:modified xsi:type="dcterms:W3CDTF">2012-06-21T09:19:11Z</dcterms:modified>
</cp:coreProperties>
</file>