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1" r:id="rId6"/>
    <p:sldId id="262" r:id="rId7"/>
    <p:sldId id="263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223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44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124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093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150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358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046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800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292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096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673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38024-FE29-415C-A952-543B2F3D42E9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729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7/7a/VolleyballCourt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olleyballCourt.png" TargetMode="External"/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445224"/>
            <a:ext cx="7196336" cy="9109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6. ročníku a slouží k výkladu nového učiva.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1484784"/>
            <a:ext cx="85689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</a:t>
            </a:r>
            <a:r>
              <a:rPr lang="cs-CZ" sz="2200" dirty="0"/>
              <a:t>VY_32_INOVACE_F.6.A.05_obsah</a:t>
            </a:r>
            <a:endParaRPr lang="cs-CZ" sz="2200" dirty="0" smtClean="0"/>
          </a:p>
          <a:p>
            <a:pPr algn="ctr"/>
            <a:r>
              <a:rPr lang="cs-CZ" sz="2200" dirty="0" smtClean="0"/>
              <a:t>Název: Obsah</a:t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příroda/Fyzika</a:t>
            </a:r>
          </a:p>
          <a:p>
            <a:pPr algn="ctr"/>
            <a:r>
              <a:rPr lang="cs-CZ" sz="2200" dirty="0" smtClean="0"/>
              <a:t>Tematický okruh/téma: Látky a tělesa/Obsah</a:t>
            </a:r>
            <a:endParaRPr lang="cs-CZ" sz="2200" dirty="0" smtClean="0">
              <a:solidFill>
                <a:srgbClr val="FF0000"/>
              </a:solidFill>
            </a:endParaRPr>
          </a:p>
          <a:p>
            <a:pPr algn="ctr"/>
            <a:r>
              <a:rPr lang="cs-CZ" sz="2200" dirty="0" smtClean="0"/>
              <a:t>Vytvořeno: 9. 1.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546" y="335965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519772" y="517953"/>
            <a:ext cx="4032448" cy="7797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735707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332656"/>
            <a:ext cx="4906888" cy="1143000"/>
          </a:xfrm>
        </p:spPr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6000" b="1" dirty="0" smtClean="0">
                <a:ln/>
                <a:solidFill>
                  <a:schemeClr val="accent3"/>
                </a:solidFill>
              </a:rPr>
              <a:t>Opakování</a:t>
            </a:r>
            <a:endParaRPr lang="cs-CZ" sz="6000" b="1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4000" dirty="0" smtClean="0"/>
              <a:t>Co nám udává obsah?</a:t>
            </a:r>
          </a:p>
          <a:p>
            <a:pPr>
              <a:lnSpc>
                <a:spcPct val="150000"/>
              </a:lnSpc>
            </a:pPr>
            <a:r>
              <a:rPr lang="cs-CZ" sz="4000" dirty="0" smtClean="0"/>
              <a:t>Jak obsah označujeme?</a:t>
            </a:r>
          </a:p>
          <a:p>
            <a:pPr>
              <a:lnSpc>
                <a:spcPct val="150000"/>
              </a:lnSpc>
            </a:pPr>
            <a:r>
              <a:rPr lang="cs-CZ" sz="4000" dirty="0" smtClean="0"/>
              <a:t>V jakých jednotkách se obsah udává?</a:t>
            </a:r>
          </a:p>
          <a:p>
            <a:pPr>
              <a:lnSpc>
                <a:spcPct val="150000"/>
              </a:lnSpc>
            </a:pPr>
            <a:r>
              <a:rPr lang="cs-CZ" sz="4000" dirty="0" smtClean="0"/>
              <a:t>Jakou hodnotu má 1 ha?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054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503132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ln w="19050">
                  <a:solidFill>
                    <a:schemeClr val="bg2">
                      <a:lumMod val="50000"/>
                    </a:schemeClr>
                  </a:solidFill>
                  <a:prstDash val="solid"/>
                </a:ln>
                <a:solidFill>
                  <a:schemeClr val="accent3"/>
                </a:solidFill>
              </a:rPr>
              <a:t>Doplň vzorec obsahu geometrických útvarů.</a:t>
            </a:r>
            <a:endParaRPr lang="cs-CZ" b="1" u="sng" dirty="0">
              <a:ln w="19050">
                <a:solidFill>
                  <a:schemeClr val="bg2">
                    <a:lumMod val="50000"/>
                  </a:schemeClr>
                </a:solidFill>
                <a:prstDash val="solid"/>
              </a:ln>
              <a:solidFill>
                <a:schemeClr val="accent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7628" y="2295184"/>
            <a:ext cx="1332000" cy="133058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90759" y="2282252"/>
            <a:ext cx="2016224" cy="1144304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>
            <a:off x="3851920" y="4772922"/>
            <a:ext cx="1946951" cy="1728192"/>
          </a:xfrm>
          <a:prstGeom prst="rtTriangl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1223628" y="4779137"/>
            <a:ext cx="18002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060232" y="3789040"/>
            <a:ext cx="18002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260032" y="5703587"/>
            <a:ext cx="18002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1343074" y="4279421"/>
                <a:ext cx="1561308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𝑆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latin typeface="Cambria Math"/>
                        </a:rPr>
                        <m:t> .  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3074" y="4279421"/>
                <a:ext cx="1561308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7258345" y="3327375"/>
                <a:ext cx="1609415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𝑆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latin typeface="Cambria Math"/>
                        </a:rPr>
                        <m:t> .  </m:t>
                      </m:r>
                      <m:r>
                        <a:rPr lang="cs-CZ" sz="2800" i="1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58345" y="3327375"/>
                <a:ext cx="1609415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5364088" y="4725144"/>
                <a:ext cx="1530868" cy="90755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𝑆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</a:rPr>
                            <m:t>𝑎</m:t>
                          </m:r>
                          <m:r>
                            <a:rPr lang="cs-CZ" sz="2800" i="1">
                              <a:latin typeface="Cambria Math"/>
                            </a:rPr>
                            <m:t> . </m:t>
                          </m:r>
                          <m:r>
                            <a:rPr lang="cs-CZ" sz="2800" i="1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4725144"/>
                <a:ext cx="1530868" cy="9075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6134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3" grpId="0"/>
      <p:bldP spid="4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9"/>
            <a:ext cx="4618856" cy="22322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Volejbal se hraje na obdélníkovém hřišti (viz. obrázek). Vypočítej obsah hrací plochy.</a:t>
            </a:r>
            <a:endParaRPr lang="cs-CZ" dirty="0"/>
          </a:p>
        </p:txBody>
      </p:sp>
      <p:pic>
        <p:nvPicPr>
          <p:cNvPr id="1026" name="Picture 2" descr="Soubor:VolleyballCourt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692696"/>
            <a:ext cx="3534937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932765" y="3779748"/>
                <a:ext cx="1548172" cy="73866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𝑆</m:t>
                      </m:r>
                      <m:r>
                        <a:rPr lang="cs-CZ" sz="2800" i="1" smtClean="0"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latin typeface="Cambria Math"/>
                        </a:rPr>
                        <m:t> .  </m:t>
                      </m:r>
                      <m:r>
                        <a:rPr lang="cs-CZ" sz="280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2765" y="3779748"/>
                <a:ext cx="1548172" cy="7386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 1"/>
          <p:cNvSpPr/>
          <p:nvPr/>
        </p:nvSpPr>
        <p:spPr>
          <a:xfrm>
            <a:off x="1163680" y="4641918"/>
            <a:ext cx="19864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9m . 18m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63680" y="5354740"/>
            <a:ext cx="15664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162m</a:t>
            </a:r>
            <a:r>
              <a:rPr lang="cs-CZ" sz="2800" baseline="30000" dirty="0"/>
              <a:t>2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576192" y="2486396"/>
            <a:ext cx="1369286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 = 9m</a:t>
            </a:r>
          </a:p>
          <a:p>
            <a:r>
              <a:rPr lang="cs-CZ" sz="2800" dirty="0" smtClean="0"/>
              <a:t>b = 18m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34602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2880" y="332656"/>
            <a:ext cx="8568952" cy="19442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Při rekonstrukci bytu jsme vytapetovali jednu stěnu obývacího pokoje. Šířka použité tapety byla 50cm a použili jsme 20m tapety. Vypočítejte obsah zdi, která byla vytapetována.</a:t>
            </a:r>
            <a:endParaRPr lang="cs-CZ" dirty="0"/>
          </a:p>
        </p:txBody>
      </p:sp>
      <p:pic>
        <p:nvPicPr>
          <p:cNvPr id="3075" name="Picture 3" descr="C:\Users\Terezka\AppData\Local\Microsoft\Windows\Temporary Internet Files\Content.IE5\W1Q161WB\MP9003137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738216" y="2694832"/>
            <a:ext cx="3657600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6372200" y="5718448"/>
            <a:ext cx="0" cy="2954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761832" y="5718448"/>
            <a:ext cx="0" cy="2954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372200" y="5949280"/>
            <a:ext cx="2389632" cy="0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6084168" y="2060847"/>
            <a:ext cx="2880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6084168" y="5718448"/>
            <a:ext cx="2880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156176" y="2060847"/>
            <a:ext cx="0" cy="365760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5793896" y="3704980"/>
            <a:ext cx="578304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1600" dirty="0" smtClean="0"/>
              <a:t>20m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44308" y="5713511"/>
            <a:ext cx="7560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50cm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608728" y="3520315"/>
                <a:ext cx="1548172" cy="73866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𝑆</m:t>
                      </m:r>
                      <m:r>
                        <a:rPr lang="cs-CZ" sz="2800" i="1" smtClean="0"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latin typeface="Cambria Math"/>
                        </a:rPr>
                        <m:t> .  </m:t>
                      </m:r>
                      <m:r>
                        <a:rPr lang="cs-CZ" sz="280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728" y="3520315"/>
                <a:ext cx="1548172" cy="7386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 18"/>
          <p:cNvSpPr/>
          <p:nvPr/>
        </p:nvSpPr>
        <p:spPr>
          <a:xfrm>
            <a:off x="323528" y="2276872"/>
            <a:ext cx="2589170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 = 50cm = 0,5m</a:t>
            </a:r>
          </a:p>
          <a:p>
            <a:r>
              <a:rPr lang="cs-CZ" sz="2800" dirty="0" smtClean="0"/>
              <a:t>b = 20m</a:t>
            </a:r>
            <a:endParaRPr lang="cs-CZ" sz="2800" dirty="0"/>
          </a:p>
        </p:txBody>
      </p:sp>
      <p:sp>
        <p:nvSpPr>
          <p:cNvPr id="20" name="Obdélník 19"/>
          <p:cNvSpPr/>
          <p:nvPr/>
        </p:nvSpPr>
        <p:spPr>
          <a:xfrm>
            <a:off x="891299" y="4209182"/>
            <a:ext cx="22589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0,5m </a:t>
            </a:r>
            <a:r>
              <a:rPr lang="cs-CZ" sz="2800" dirty="0"/>
              <a:t>. </a:t>
            </a:r>
            <a:r>
              <a:rPr lang="cs-CZ" sz="2800" dirty="0" smtClean="0"/>
              <a:t>20m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91299" y="4922004"/>
            <a:ext cx="13837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10m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27941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7" grpId="0" animBg="1"/>
      <p:bldP spid="16" grpId="0"/>
      <p:bldP spid="14" grpId="0"/>
      <p:bldP spid="19" grpId="0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98715"/>
            <a:ext cx="6102475" cy="303028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Maminka upekla synovi k narozeninám čtvercový dort o dvou patrech. První patro Mělo stranu o velikosti 20cm, druhé o velikosti 15cm. Vypočítej plochu, kterou zabírají obě patra dortu.</a:t>
            </a:r>
            <a:endParaRPr lang="cs-CZ" dirty="0"/>
          </a:p>
        </p:txBody>
      </p:sp>
      <p:pic>
        <p:nvPicPr>
          <p:cNvPr id="6" name="Picture 8" descr="C:\Users\Terezka\AppData\Local\Microsoft\Windows\Temporary Internet Files\Content.IE5\W1Q161WB\MP900431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404664"/>
            <a:ext cx="2141515" cy="2844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73690" y="3819510"/>
            <a:ext cx="576000" cy="5760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1810" y="5157528"/>
            <a:ext cx="24737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20cm </a:t>
            </a:r>
            <a:r>
              <a:rPr lang="cs-CZ" sz="2800" dirty="0"/>
              <a:t>. </a:t>
            </a:r>
            <a:r>
              <a:rPr lang="cs-CZ" sz="2800" dirty="0" smtClean="0"/>
              <a:t>20cm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91810" y="5870350"/>
            <a:ext cx="17187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400cm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356090" y="4505973"/>
                <a:ext cx="1767638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latin typeface="Cambria Math"/>
                        </a:rPr>
                        <m:t> .  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090" y="4505973"/>
                <a:ext cx="1767638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261398" y="3634845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60156" y="3884910"/>
            <a:ext cx="468000" cy="4680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68929" y="5273333"/>
            <a:ext cx="24737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15cm </a:t>
            </a:r>
            <a:r>
              <a:rPr lang="cs-CZ" sz="2800" dirty="0"/>
              <a:t>. </a:t>
            </a:r>
            <a:r>
              <a:rPr lang="cs-CZ" sz="2800" dirty="0" smtClean="0"/>
              <a:t>15cm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3768929" y="5986155"/>
            <a:ext cx="17187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225cm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3533208" y="4621778"/>
                <a:ext cx="1686863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latin typeface="Cambria Math"/>
                        </a:rPr>
                        <m:t> .  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3208" y="4621778"/>
                <a:ext cx="168686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 12"/>
          <p:cNvSpPr/>
          <p:nvPr/>
        </p:nvSpPr>
        <p:spPr>
          <a:xfrm>
            <a:off x="3347864" y="3645024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393746" y="3713885"/>
            <a:ext cx="15856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 = 20cm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325506" y="3884910"/>
            <a:ext cx="15856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 = 15cm </a:t>
            </a:r>
          </a:p>
        </p:txBody>
      </p:sp>
      <p:cxnSp>
        <p:nvCxnSpPr>
          <p:cNvPr id="17" name="Přímá spojnice 16"/>
          <p:cNvCxnSpPr/>
          <p:nvPr/>
        </p:nvCxnSpPr>
        <p:spPr>
          <a:xfrm>
            <a:off x="3203848" y="3694611"/>
            <a:ext cx="0" cy="27587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226302" y="3694611"/>
            <a:ext cx="0" cy="27587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6262686" y="3875856"/>
            <a:ext cx="2746265" cy="24622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S = S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S</a:t>
            </a:r>
            <a:r>
              <a:rPr lang="cs-CZ" sz="2800" baseline="-25000" dirty="0" smtClean="0"/>
              <a:t>2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= 400</a:t>
            </a:r>
            <a:r>
              <a:rPr lang="cs-CZ" sz="2800" dirty="0"/>
              <a:t>cm</a:t>
            </a:r>
            <a:r>
              <a:rPr lang="cs-CZ" sz="2800" baseline="30000" dirty="0"/>
              <a:t>2</a:t>
            </a:r>
            <a:r>
              <a:rPr lang="cs-CZ" sz="2800" dirty="0" smtClean="0"/>
              <a:t> 225cm</a:t>
            </a:r>
            <a:r>
              <a:rPr lang="cs-CZ" sz="2800" baseline="30000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= 625cm</a:t>
            </a:r>
            <a:r>
              <a:rPr lang="cs-CZ" sz="2800" baseline="30000" dirty="0" smtClean="0"/>
              <a:t>2</a:t>
            </a:r>
            <a:endParaRPr lang="cs-CZ" sz="2800" baseline="300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6445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  <p:bldP spid="5" grpId="0"/>
      <p:bldP spid="7" grpId="0"/>
      <p:bldP spid="8" grpId="0"/>
      <p:bldP spid="4" grpId="0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5256584" cy="27222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Střecha domu má tvar pravoúhlého trojúhelníku. Strana a má velikost 4m a strana b má velikost 6m. Vypočítej obsah .  </a:t>
            </a:r>
            <a:endParaRPr lang="cs-CZ" i="1" dirty="0"/>
          </a:p>
        </p:txBody>
      </p:sp>
      <p:sp>
        <p:nvSpPr>
          <p:cNvPr id="4" name="Obdélník 3"/>
          <p:cNvSpPr/>
          <p:nvPr/>
        </p:nvSpPr>
        <p:spPr>
          <a:xfrm>
            <a:off x="6290047" y="1758755"/>
            <a:ext cx="1656184" cy="158417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7492759">
            <a:off x="6264288" y="498755"/>
            <a:ext cx="1800000" cy="2520000"/>
          </a:xfrm>
          <a:prstGeom prst="rtTriangl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53830" y="692696"/>
            <a:ext cx="2952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645347" y="692696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b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2646484" y="3429000"/>
                <a:ext cx="1530868" cy="90755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𝑆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</a:rPr>
                            <m:t>𝑎</m:t>
                          </m:r>
                          <m:r>
                            <a:rPr lang="cs-CZ" sz="2800" i="1">
                              <a:latin typeface="Cambria Math"/>
                            </a:rPr>
                            <m:t> . </m:t>
                          </m:r>
                          <m:r>
                            <a:rPr lang="cs-CZ" sz="2800" i="1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6484" y="3429000"/>
                <a:ext cx="1530868" cy="90755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489355" y="3429000"/>
            <a:ext cx="1186543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 = 4m</a:t>
            </a:r>
          </a:p>
          <a:p>
            <a:r>
              <a:rPr lang="cs-CZ" sz="2800" dirty="0" smtClean="0"/>
              <a:t>b = 6m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2699792" y="4509120"/>
                <a:ext cx="1534074" cy="89896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𝑆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</a:rPr>
                            <m:t>4 . 6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4509120"/>
                <a:ext cx="1534074" cy="8989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2843808" y="5661248"/>
            <a:ext cx="14670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/>
              <a:t>S</a:t>
            </a:r>
            <a:r>
              <a:rPr lang="cs-CZ" sz="2800" dirty="0" smtClean="0"/>
              <a:t> = 12m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70815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  <p:bldP spid="9" grpId="0"/>
      <p:bldP spid="10" grpId="0"/>
      <p:bldP spid="5" grpId="0"/>
      <p:bldP spid="11" grpId="0"/>
      <p:bldP spid="7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chemeClr val="accent3"/>
                </a:solidFill>
              </a:rPr>
              <a:t>Metodické pokyny</a:t>
            </a:r>
            <a:endParaRPr lang="cs-CZ" sz="4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352928" cy="5112568"/>
          </a:xfrm>
        </p:spPr>
        <p:txBody>
          <a:bodyPr/>
          <a:lstStyle/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3600" dirty="0" smtClean="0"/>
              <a:t>Prezentace slouží k opakování již probrané látky.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3600" dirty="0" smtClean="0"/>
              <a:t>Na začátku zopakujeme pomocí otázek probrané učivo.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3600" dirty="0" smtClean="0"/>
              <a:t>Dále zopakujeme vzorce obsahu </a:t>
            </a:r>
            <a:r>
              <a:rPr lang="cs-CZ" sz="3600" dirty="0"/>
              <a:t>geometrických útvarů</a:t>
            </a:r>
            <a:r>
              <a:rPr lang="cs-CZ" sz="3600" dirty="0" smtClean="0"/>
              <a:t>.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3600" dirty="0" smtClean="0"/>
              <a:t>Vypočítáme několik příkladů na prohloubení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305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chemeClr val="accent3"/>
                </a:solidFill>
              </a:rPr>
              <a:t>Použité zdroje</a:t>
            </a:r>
            <a:endParaRPr lang="cs-CZ" sz="4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Kliparty Office [online]. 2011 [cit. 2012-1-9]. Dostupné z www: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http://office.microsoft.com/cs-cz/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Uvedené zdroje [cit. </a:t>
            </a:r>
            <a:r>
              <a:rPr lang="cs-CZ" b="1" dirty="0"/>
              <a:t>2012-1-9</a:t>
            </a:r>
            <a:r>
              <a:rPr lang="cs-CZ" b="1" dirty="0" smtClean="0"/>
              <a:t>]. Dostupné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b="1" dirty="0" smtClean="0"/>
              <a:t> na WWW:</a:t>
            </a:r>
          </a:p>
          <a:p>
            <a:pPr marL="0" indent="0">
              <a:buNone/>
            </a:pPr>
            <a:r>
              <a:rPr lang="cs-CZ" dirty="0"/>
              <a:t>Byj2000</a:t>
            </a:r>
            <a:r>
              <a:rPr lang="cs-CZ" dirty="0" smtClean="0"/>
              <a:t>,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cs.wikipedia.org/wiki/Soubor:VolleyballCourt.png</a:t>
            </a:r>
            <a:endParaRPr lang="cs-CZ" dirty="0" smtClean="0"/>
          </a:p>
          <a:p>
            <a:endParaRPr lang="cs-CZ" dirty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424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369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Opakování</vt:lpstr>
      <vt:lpstr>Doplň vzorec obsahu geometrických útvarů.</vt:lpstr>
      <vt:lpstr>Prezentace aplikace PowerPoint</vt:lpstr>
      <vt:lpstr>Prezentace aplikace PowerPoint</vt:lpstr>
      <vt:lpstr>Prezentace aplikace PowerPoint</vt:lpstr>
      <vt:lpstr>Prezentace aplikace PowerPoint</vt:lpstr>
      <vt:lpstr>Metodické pokyny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Terezka</dc:creator>
  <cp:lastModifiedBy>Jan Táborský</cp:lastModifiedBy>
  <cp:revision>22</cp:revision>
  <dcterms:created xsi:type="dcterms:W3CDTF">2012-01-09T14:10:01Z</dcterms:created>
  <dcterms:modified xsi:type="dcterms:W3CDTF">2012-06-19T13:28:06Z</dcterms:modified>
</cp:coreProperties>
</file>