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C96A3-D754-45F6-939D-2F34A17DEAD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91B432-773B-4410-889C-3BC4CEC649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714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91B432-773B-4410-889C-3BC4CEC649A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EE9F6-E9FC-4724-BCA3-34ECC1B20434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44C79-1D41-48D4-8CFE-4FAA844000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445224"/>
            <a:ext cx="7196336" cy="9109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ANOTACE: Materiál je určen pro žáky 6. ročníku a slouží k výkladu nového učiva.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51520" y="1484784"/>
            <a:ext cx="8568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 smtClean="0"/>
              <a:t>Název školy: ZŠ Štětí, Ostrovní 300</a:t>
            </a:r>
            <a:br>
              <a:rPr lang="cs-CZ" sz="2200" dirty="0" smtClean="0"/>
            </a:br>
            <a:r>
              <a:rPr lang="cs-CZ" sz="2200" dirty="0" smtClean="0"/>
              <a:t>Autor: Mgr. Tereza Hrabkovská</a:t>
            </a:r>
            <a:br>
              <a:rPr lang="cs-CZ" sz="2200" dirty="0" smtClean="0"/>
            </a:br>
            <a:r>
              <a:rPr lang="cs-CZ" sz="2200" dirty="0" smtClean="0"/>
              <a:t>Název materiálu: </a:t>
            </a:r>
            <a:r>
              <a:rPr lang="cs-CZ" sz="2200" dirty="0"/>
              <a:t>VY_32_INOVACE_F.6.A.06_objem</a:t>
            </a:r>
            <a:endParaRPr lang="cs-CZ" sz="2200" dirty="0" smtClean="0"/>
          </a:p>
          <a:p>
            <a:pPr algn="ctr"/>
            <a:r>
              <a:rPr lang="cs-CZ" sz="2200" dirty="0" smtClean="0"/>
              <a:t>Název: Objem</a:t>
            </a:r>
            <a:br>
              <a:rPr lang="cs-CZ" sz="2200" dirty="0" smtClean="0"/>
            </a:br>
            <a:r>
              <a:rPr lang="cs-CZ" sz="2200" dirty="0" smtClean="0"/>
              <a:t>Číslo operačního programu: CZ.1.07/1.4.00/21.1693</a:t>
            </a:r>
            <a:br>
              <a:rPr lang="cs-CZ" sz="2200" dirty="0" smtClean="0"/>
            </a:br>
            <a:r>
              <a:rPr lang="cs-CZ" sz="2200" dirty="0" smtClean="0"/>
              <a:t>Název projektu: PRIMA ŠKOLA</a:t>
            </a:r>
          </a:p>
          <a:p>
            <a:pPr algn="ctr"/>
            <a:r>
              <a:rPr lang="cs-CZ" sz="2200" dirty="0" smtClean="0"/>
              <a:t>Vzdělávací oblast/obor: Člověk a příroda/Fyzika</a:t>
            </a:r>
          </a:p>
          <a:p>
            <a:pPr algn="ctr"/>
            <a:r>
              <a:rPr lang="cs-CZ" sz="2200" dirty="0" smtClean="0"/>
              <a:t>Tematický okruh/téma: Látky a tělesa/Objem</a:t>
            </a:r>
            <a:endParaRPr lang="cs-CZ" sz="2200" dirty="0" smtClean="0">
              <a:solidFill>
                <a:srgbClr val="FF0000"/>
              </a:solidFill>
            </a:endParaRPr>
          </a:p>
          <a:p>
            <a:pPr algn="ctr"/>
            <a:r>
              <a:rPr lang="cs-CZ" sz="2200" dirty="0" smtClean="0"/>
              <a:t>Vytvořeno: 15. 1. 2012</a:t>
            </a:r>
            <a:endParaRPr lang="cs-CZ" sz="22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756" y="295022"/>
            <a:ext cx="1512168" cy="1294366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/>
          <a:srcRect r="12926"/>
          <a:stretch>
            <a:fillRect/>
          </a:stretch>
        </p:blipFill>
        <p:spPr bwMode="auto">
          <a:xfrm>
            <a:off x="2411760" y="475783"/>
            <a:ext cx="4468614" cy="8640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Documents and Settings\Administrator\Local Settings\Temporary Internet Files\Content.IE5\7XCJ2IH5\MP900422729[1].jpg"/>
          <p:cNvPicPr>
            <a:picLocks noChangeAspect="1" noChangeArrowheads="1"/>
          </p:cNvPicPr>
          <p:nvPr/>
        </p:nvPicPr>
        <p:blipFill>
          <a:blip r:embed="rId3" cstate="print"/>
          <a:srcRect t="18500" b="18501"/>
          <a:stretch>
            <a:fillRect/>
          </a:stretch>
        </p:blipFill>
        <p:spPr bwMode="auto">
          <a:xfrm>
            <a:off x="755576" y="3802713"/>
            <a:ext cx="2492896" cy="1570503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tor\Local Settings\Temporary Internet Files\Content.IE5\GDIBE0U5\MP900399942[1].jpg"/>
          <p:cNvPicPr>
            <a:picLocks noChangeAspect="1" noChangeArrowheads="1"/>
          </p:cNvPicPr>
          <p:nvPr/>
        </p:nvPicPr>
        <p:blipFill>
          <a:blip r:embed="rId4" cstate="print"/>
          <a:srcRect t="14812" b="20587"/>
          <a:stretch>
            <a:fillRect/>
          </a:stretch>
        </p:blipFill>
        <p:spPr bwMode="auto">
          <a:xfrm>
            <a:off x="3779912" y="3717032"/>
            <a:ext cx="1584176" cy="1534709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tor\Local Settings\Temporary Internet Files\Content.IE5\QD9F418Q\MP900405456[1].jpg"/>
          <p:cNvPicPr>
            <a:picLocks noChangeAspect="1" noChangeArrowheads="1"/>
          </p:cNvPicPr>
          <p:nvPr/>
        </p:nvPicPr>
        <p:blipFill>
          <a:blip r:embed="rId5" cstate="print"/>
          <a:srcRect l="44999" t="6100" r="32501" b="15151"/>
          <a:stretch>
            <a:fillRect/>
          </a:stretch>
        </p:blipFill>
        <p:spPr bwMode="auto">
          <a:xfrm rot="3000000">
            <a:off x="6707684" y="3372307"/>
            <a:ext cx="892899" cy="2232248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568952" cy="63367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3600" dirty="0" smtClean="0"/>
              <a:t>Co nám udává hmotnost?</a:t>
            </a:r>
          </a:p>
          <a:p>
            <a:pPr>
              <a:spcBef>
                <a:spcPts val="0"/>
              </a:spcBef>
            </a:pPr>
            <a:r>
              <a:rPr lang="cs-CZ" sz="3600" dirty="0" smtClean="0"/>
              <a:t>Co se dá odměřovat pomocí hmotnosti?</a:t>
            </a:r>
          </a:p>
          <a:p>
            <a:pPr>
              <a:spcBef>
                <a:spcPts val="0"/>
              </a:spcBef>
            </a:pPr>
            <a:endParaRPr lang="cs-CZ" sz="3600" dirty="0" smtClean="0"/>
          </a:p>
          <a:p>
            <a:pPr>
              <a:spcBef>
                <a:spcPts val="0"/>
              </a:spcBef>
            </a:pPr>
            <a:endParaRPr lang="cs-CZ" sz="3600" dirty="0" smtClean="0"/>
          </a:p>
          <a:p>
            <a:pPr>
              <a:spcBef>
                <a:spcPts val="0"/>
              </a:spcBef>
            </a:pPr>
            <a:endParaRPr lang="cs-CZ" sz="3600" dirty="0" smtClean="0"/>
          </a:p>
          <a:p>
            <a:pPr>
              <a:spcBef>
                <a:spcPts val="0"/>
              </a:spcBef>
            </a:pPr>
            <a:r>
              <a:rPr lang="cs-CZ" sz="3600" dirty="0" smtClean="0"/>
              <a:t>Co naopak pomocí hmotnosti neodměříš?</a:t>
            </a:r>
          </a:p>
          <a:p>
            <a:pPr>
              <a:spcBef>
                <a:spcPts val="0"/>
              </a:spcBef>
            </a:pPr>
            <a:endParaRPr lang="cs-CZ" sz="3600" dirty="0" smtClean="0"/>
          </a:p>
          <a:p>
            <a:pPr>
              <a:spcBef>
                <a:spcPts val="0"/>
              </a:spcBef>
              <a:buNone/>
            </a:pPr>
            <a:endParaRPr lang="cs-CZ" sz="3600" dirty="0" smtClean="0"/>
          </a:p>
          <a:p>
            <a:pPr>
              <a:spcBef>
                <a:spcPts val="0"/>
              </a:spcBef>
            </a:pPr>
            <a:endParaRPr lang="cs-CZ" sz="3600" dirty="0" smtClean="0"/>
          </a:p>
          <a:p>
            <a:pPr>
              <a:spcBef>
                <a:spcPts val="600"/>
              </a:spcBef>
            </a:pPr>
            <a:r>
              <a:rPr lang="cs-CZ" sz="3600" dirty="0" smtClean="0"/>
              <a:t>Napadá tě jiná fyzikální veličina, pomocí níž by se dalo odměřovat množství látky?</a:t>
            </a:r>
            <a:endParaRPr lang="cs-CZ" sz="3600" dirty="0"/>
          </a:p>
        </p:txBody>
      </p:sp>
      <p:pic>
        <p:nvPicPr>
          <p:cNvPr id="1026" name="Picture 2" descr="C:\Documents and Settings\Administrator\Local Settings\Temporary Internet Files\Content.IE5\8CWI4GH9\MC90041190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700808"/>
            <a:ext cx="1440160" cy="1366493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tor\Local Settings\Temporary Internet Files\Content.IE5\OBM9V20L\MP900422208[1].jpg"/>
          <p:cNvPicPr>
            <a:picLocks noChangeAspect="1" noChangeArrowheads="1"/>
          </p:cNvPicPr>
          <p:nvPr/>
        </p:nvPicPr>
        <p:blipFill>
          <a:blip r:embed="rId7" cstate="print"/>
          <a:srcRect t="23656" b="15592"/>
          <a:stretch>
            <a:fillRect/>
          </a:stretch>
        </p:blipFill>
        <p:spPr bwMode="auto">
          <a:xfrm>
            <a:off x="5076056" y="1628799"/>
            <a:ext cx="1584176" cy="1442931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tor\Local Settings\Temporary Internet Files\Content.IE5\15NXLOFS\MP900177830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83760" y="1628800"/>
            <a:ext cx="2160240" cy="144016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tor\Local Settings\Temporary Internet Files\Content.IE5\MRP6IG3I\MC900441741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1268760"/>
            <a:ext cx="2120478" cy="21204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Objem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568952" cy="5328592"/>
          </a:xfrm>
        </p:spPr>
        <p:txBody>
          <a:bodyPr/>
          <a:lstStyle/>
          <a:p>
            <a:r>
              <a:rPr lang="cs-CZ" sz="3600" dirty="0" smtClean="0"/>
              <a:t>Objem je fyzikální veličina, která nám </a:t>
            </a:r>
            <a:r>
              <a:rPr lang="cs-CZ" sz="3600" u="sng" dirty="0" smtClean="0"/>
              <a:t>udává velikost prostoru</a:t>
            </a:r>
            <a:r>
              <a:rPr lang="cs-CZ" sz="3600" dirty="0" smtClean="0"/>
              <a:t>, kterou těleso zaujímá.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r>
              <a:rPr lang="cs-CZ" sz="3600" u="sng" dirty="0" smtClean="0"/>
              <a:t>Objem značíme </a:t>
            </a:r>
            <a:r>
              <a:rPr lang="cs-CZ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600" dirty="0" smtClean="0"/>
              <a:t>.</a:t>
            </a:r>
          </a:p>
          <a:p>
            <a:endParaRPr lang="cs-CZ" sz="3600" dirty="0" smtClean="0"/>
          </a:p>
        </p:txBody>
      </p:sp>
      <p:pic>
        <p:nvPicPr>
          <p:cNvPr id="1026" name="Picture 2" descr="C:\Documents and Settings\Administrator\Local Settings\Temporary Internet Files\Content.IE5\PU37GXFD\MC900441751[1]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23625" t="2625" r="23876" b="10751"/>
          <a:stretch>
            <a:fillRect/>
          </a:stretch>
        </p:blipFill>
        <p:spPr bwMode="auto">
          <a:xfrm>
            <a:off x="755576" y="3140968"/>
            <a:ext cx="1440160" cy="2376264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tor\Local Settings\Temporary Internet Files\Content.IE5\O0F36A4N\MP900433157[1].jpg"/>
          <p:cNvPicPr>
            <a:picLocks noChangeAspect="1" noChangeArrowheads="1"/>
          </p:cNvPicPr>
          <p:nvPr/>
        </p:nvPicPr>
        <p:blipFill>
          <a:blip r:embed="rId3" cstate="print"/>
          <a:srcRect l="13784" t="23629" r="15329" b="7452"/>
          <a:stretch>
            <a:fillRect/>
          </a:stretch>
        </p:blipFill>
        <p:spPr bwMode="auto">
          <a:xfrm>
            <a:off x="2411760" y="2492896"/>
            <a:ext cx="2592288" cy="252028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tor\Local Settings\Temporary Internet Files\Content.IE5\O0F36A4N\MP90040059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284984"/>
            <a:ext cx="1997844" cy="2501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Documents and Settings\Administrator\Local Settings\Temporary Internet Files\Content.IE5\UFUE0E07\MC90034705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8295" y="3861048"/>
            <a:ext cx="2205705" cy="272398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Výpočet objemu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568952" cy="5544616"/>
          </a:xfrm>
        </p:spPr>
        <p:txBody>
          <a:bodyPr/>
          <a:lstStyle/>
          <a:p>
            <a:r>
              <a:rPr lang="cs-CZ" sz="3600" dirty="0" smtClean="0"/>
              <a:t>U </a:t>
            </a:r>
            <a:r>
              <a:rPr lang="cs-CZ" sz="3600" u="sng" dirty="0" smtClean="0"/>
              <a:t>pravidelných těles</a:t>
            </a:r>
            <a:r>
              <a:rPr lang="cs-CZ" sz="3600" dirty="0" smtClean="0"/>
              <a:t> použijeme vzorec.</a:t>
            </a:r>
          </a:p>
          <a:p>
            <a:pPr lvl="5"/>
            <a:endParaRPr lang="cs-CZ" dirty="0" smtClean="0"/>
          </a:p>
          <a:p>
            <a:pPr lvl="5"/>
            <a:endParaRPr lang="cs-CZ" dirty="0" smtClean="0"/>
          </a:p>
          <a:p>
            <a:pPr lvl="5"/>
            <a:r>
              <a:rPr lang="cs-CZ" sz="2800" dirty="0" smtClean="0"/>
              <a:t>KRYCHLE – pro délku strany </a:t>
            </a:r>
            <a:r>
              <a:rPr lang="cs-CZ" sz="2800" b="1" dirty="0" smtClean="0"/>
              <a:t>a</a:t>
            </a:r>
          </a:p>
          <a:p>
            <a:pPr lvl="5">
              <a:buNone/>
            </a:pPr>
            <a:r>
              <a:rPr lang="cs-CZ" sz="2800" b="1" dirty="0" smtClean="0"/>
              <a:t>		</a:t>
            </a:r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 = a . a . a</a:t>
            </a:r>
            <a:endParaRPr lang="cs-CZ" sz="2800" b="1" dirty="0" smtClean="0"/>
          </a:p>
          <a:p>
            <a:pPr lvl="5"/>
            <a:endParaRPr lang="cs-CZ" sz="2800" b="1" dirty="0" smtClean="0"/>
          </a:p>
          <a:p>
            <a:pPr lvl="5">
              <a:buNone/>
            </a:pPr>
            <a:endParaRPr lang="cs-CZ" sz="2800" b="1" dirty="0" smtClean="0"/>
          </a:p>
          <a:p>
            <a:pPr lvl="5" indent="798513"/>
            <a:r>
              <a:rPr lang="cs-CZ" sz="2800" dirty="0" smtClean="0"/>
              <a:t>KVÁDR – pro délku stran </a:t>
            </a:r>
            <a:r>
              <a:rPr lang="cs-CZ" sz="2800" b="1" dirty="0" smtClean="0"/>
              <a:t>a, b, c</a:t>
            </a:r>
          </a:p>
          <a:p>
            <a:pPr lvl="6" indent="798513">
              <a:buNone/>
            </a:pPr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V = a . b . c</a:t>
            </a:r>
          </a:p>
          <a:p>
            <a:pPr lvl="5"/>
            <a:endParaRPr lang="cs-CZ" sz="2800" b="1" dirty="0"/>
          </a:p>
        </p:txBody>
      </p:sp>
      <p:sp>
        <p:nvSpPr>
          <p:cNvPr id="4" name="Krychle 3"/>
          <p:cNvSpPr/>
          <p:nvPr/>
        </p:nvSpPr>
        <p:spPr>
          <a:xfrm>
            <a:off x="611560" y="2276872"/>
            <a:ext cx="1800000" cy="18000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611560" y="4581128"/>
            <a:ext cx="2628000" cy="1800000"/>
          </a:xfrm>
          <a:prstGeom prst="cub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964994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a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6341258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5517232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a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7824" y="5949280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c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94122"/>
          </a:xfrm>
        </p:spPr>
        <p:txBody>
          <a:bodyPr/>
          <a:lstStyle/>
          <a:p>
            <a:r>
              <a:rPr lang="cs-CZ" dirty="0" smtClean="0"/>
              <a:t>Jednotky objemu</a:t>
            </a:r>
            <a:endParaRPr lang="cs-CZ" dirty="0"/>
          </a:p>
        </p:txBody>
      </p:sp>
      <p:sp>
        <p:nvSpPr>
          <p:cNvPr id="5" name="Krychle 4"/>
          <p:cNvSpPr/>
          <p:nvPr/>
        </p:nvSpPr>
        <p:spPr>
          <a:xfrm>
            <a:off x="467544" y="1340768"/>
            <a:ext cx="1800000" cy="18000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Levá složená závorka 5"/>
          <p:cNvSpPr/>
          <p:nvPr/>
        </p:nvSpPr>
        <p:spPr>
          <a:xfrm rot="16200000">
            <a:off x="1043607" y="2564904"/>
            <a:ext cx="216024" cy="1368152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5576" y="328498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1metr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1556792"/>
            <a:ext cx="5832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dirty="0" smtClean="0"/>
              <a:t>Objem krychle o velikosti strany </a:t>
            </a:r>
          </a:p>
          <a:p>
            <a:r>
              <a:rPr lang="cs-CZ" sz="3400" dirty="0" smtClean="0"/>
              <a:t>a = 1m počítáme objem podle vzorce  </a:t>
            </a:r>
            <a:r>
              <a:rPr lang="cs-CZ" sz="3400" b="1" dirty="0" smtClean="0"/>
              <a:t>V = a . a . a</a:t>
            </a:r>
            <a:endParaRPr lang="cs-CZ" sz="3400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661248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Další jednotky: mm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, cm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 </a:t>
            </a:r>
            <a:r>
              <a:rPr lang="cs-CZ" sz="3200" b="1" dirty="0" smtClean="0"/>
              <a:t>m</a:t>
            </a:r>
            <a:r>
              <a:rPr lang="cs-CZ" sz="3200" b="1" baseline="30000" dirty="0" smtClean="0"/>
              <a:t>3</a:t>
            </a:r>
            <a:r>
              <a:rPr lang="cs-CZ" sz="3200" dirty="0" smtClean="0"/>
              <a:t>, dm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 . . .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>
            <a:off x="1115616" y="4077072"/>
            <a:ext cx="761459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400" dirty="0" smtClean="0"/>
              <a:t>V = 1metr . 1metr . 1metr = 1 m</a:t>
            </a:r>
            <a:r>
              <a:rPr lang="cs-CZ" sz="3400" baseline="30000" dirty="0" smtClean="0"/>
              <a:t>3  			</a:t>
            </a:r>
            <a:r>
              <a:rPr lang="cs-CZ" sz="3400" dirty="0" smtClean="0"/>
              <a:t>    			       (metr krychlový)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10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5009" y="242268"/>
            <a:ext cx="8229600" cy="850106"/>
          </a:xfrm>
        </p:spPr>
        <p:txBody>
          <a:bodyPr/>
          <a:lstStyle/>
          <a:p>
            <a:r>
              <a:rPr lang="cs-CZ" dirty="0" smtClean="0"/>
              <a:t>Převody jednotek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32859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1 m</a:t>
            </a:r>
            <a:r>
              <a:rPr lang="cs-CZ" baseline="30000" dirty="0" smtClean="0"/>
              <a:t>3 </a:t>
            </a:r>
            <a:r>
              <a:rPr lang="cs-CZ" dirty="0" smtClean="0"/>
              <a:t>= 1000 dm</a:t>
            </a:r>
            <a:r>
              <a:rPr lang="cs-CZ" baseline="30000" dirty="0" smtClean="0"/>
              <a:t>3	</a:t>
            </a:r>
            <a:r>
              <a:rPr lang="cs-CZ" dirty="0" smtClean="0"/>
              <a:t>      		1 dm</a:t>
            </a:r>
            <a:r>
              <a:rPr lang="cs-CZ" baseline="30000" dirty="0" smtClean="0"/>
              <a:t>3</a:t>
            </a:r>
            <a:r>
              <a:rPr lang="cs-CZ" dirty="0" smtClean="0"/>
              <a:t>= 0,001 m</a:t>
            </a:r>
            <a:r>
              <a:rPr lang="cs-CZ" baseline="30000" dirty="0" smtClean="0"/>
              <a:t>3</a:t>
            </a:r>
          </a:p>
          <a:p>
            <a:pPr>
              <a:buNone/>
            </a:pPr>
            <a:r>
              <a:rPr lang="cs-CZ" dirty="0" smtClean="0"/>
              <a:t>1 dm</a:t>
            </a:r>
            <a:r>
              <a:rPr lang="cs-CZ" baseline="30000" dirty="0" smtClean="0"/>
              <a:t>3  </a:t>
            </a:r>
            <a:r>
              <a:rPr lang="cs-CZ" dirty="0" smtClean="0"/>
              <a:t>= 1000 cm</a:t>
            </a:r>
            <a:r>
              <a:rPr lang="cs-CZ" baseline="30000" dirty="0" smtClean="0"/>
              <a:t>3	</a:t>
            </a:r>
            <a:r>
              <a:rPr lang="cs-CZ" dirty="0" smtClean="0"/>
              <a:t>     	1 cm</a:t>
            </a:r>
            <a:r>
              <a:rPr lang="cs-CZ" baseline="30000" dirty="0" smtClean="0"/>
              <a:t>3</a:t>
            </a:r>
            <a:r>
              <a:rPr lang="cs-CZ" dirty="0" smtClean="0"/>
              <a:t>= 0,001 dm</a:t>
            </a:r>
            <a:r>
              <a:rPr lang="cs-CZ" baseline="30000" dirty="0" smtClean="0"/>
              <a:t>3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 cm</a:t>
            </a:r>
            <a:r>
              <a:rPr lang="cs-CZ" baseline="30000" dirty="0" smtClean="0"/>
              <a:t>3</a:t>
            </a:r>
            <a:r>
              <a:rPr lang="cs-CZ" dirty="0" smtClean="0"/>
              <a:t>= 1000 mm</a:t>
            </a:r>
            <a:r>
              <a:rPr lang="cs-CZ" baseline="30000" dirty="0" smtClean="0"/>
              <a:t>3	</a:t>
            </a:r>
            <a:r>
              <a:rPr lang="cs-CZ" dirty="0" smtClean="0"/>
              <a:t>      	1 mm</a:t>
            </a:r>
            <a:r>
              <a:rPr lang="cs-CZ" baseline="30000" dirty="0" smtClean="0"/>
              <a:t>3</a:t>
            </a:r>
            <a:r>
              <a:rPr lang="cs-CZ" dirty="0" smtClean="0"/>
              <a:t>= 0,001 cm</a:t>
            </a:r>
            <a:r>
              <a:rPr lang="cs-CZ" baseline="30000" dirty="0" smtClean="0"/>
              <a:t>3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	1litr (l) = 1 dm</a:t>
            </a:r>
            <a:r>
              <a:rPr lang="cs-CZ" baseline="30000" dirty="0" smtClean="0"/>
              <a:t>3</a:t>
            </a:r>
          </a:p>
          <a:p>
            <a:pPr>
              <a:buNone/>
            </a:pPr>
            <a:r>
              <a:rPr lang="cs-CZ" dirty="0" smtClean="0"/>
              <a:t>		1 mililitr (ml) = 1cm</a:t>
            </a:r>
            <a:r>
              <a:rPr lang="cs-CZ" baseline="30000" dirty="0" smtClean="0"/>
              <a:t>3</a:t>
            </a:r>
          </a:p>
          <a:p>
            <a:endParaRPr lang="cs-CZ" baseline="30000" dirty="0" smtClean="0"/>
          </a:p>
          <a:p>
            <a:endParaRPr lang="cs-CZ" baseline="30000" dirty="0" smtClean="0"/>
          </a:p>
          <a:p>
            <a:r>
              <a:rPr lang="cs-CZ" dirty="0" smtClean="0"/>
              <a:t>Pro objem ropy se používá jednotka </a:t>
            </a:r>
            <a:r>
              <a:rPr lang="cs-CZ" i="1" dirty="0" err="1" smtClean="0"/>
              <a:t>barrel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1 </a:t>
            </a:r>
            <a:r>
              <a:rPr lang="cs-CZ" dirty="0" err="1" smtClean="0"/>
              <a:t>barrel</a:t>
            </a:r>
            <a:r>
              <a:rPr lang="cs-CZ" dirty="0" smtClean="0"/>
              <a:t> = 158, 988 l</a:t>
            </a:r>
            <a:endParaRPr lang="cs-CZ" dirty="0"/>
          </a:p>
        </p:txBody>
      </p:sp>
      <p:pic>
        <p:nvPicPr>
          <p:cNvPr id="2050" name="Picture 2" descr="C:\Documents and Settings\Administrator\Local Settings\Temporary Internet Files\Content.IE5\JJRD5KQM\MC90029800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3645024"/>
            <a:ext cx="1584325" cy="1593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Metodické pokyny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641379"/>
          </a:xfrm>
        </p:spPr>
        <p:txBody>
          <a:bodyPr/>
          <a:lstStyle/>
          <a:p>
            <a:r>
              <a:rPr lang="cs-CZ" dirty="0" smtClean="0"/>
              <a:t>Prezentace slouží k výkladu nového učiva.</a:t>
            </a:r>
          </a:p>
          <a:p>
            <a:r>
              <a:rPr lang="cs-CZ" dirty="0" smtClean="0"/>
              <a:t>Děti se zamyslí nad různými způsoby odměřování množství látek.</a:t>
            </a:r>
          </a:p>
          <a:p>
            <a:r>
              <a:rPr lang="cs-CZ" dirty="0" smtClean="0"/>
              <a:t>Zavedeme veličinu objem.</a:t>
            </a:r>
          </a:p>
          <a:p>
            <a:r>
              <a:rPr lang="cs-CZ" dirty="0" smtClean="0"/>
              <a:t>Ujasníme, jaké látky odměřujeme pomocí objemu.</a:t>
            </a:r>
          </a:p>
          <a:p>
            <a:r>
              <a:rPr lang="cs-CZ" dirty="0" smtClean="0"/>
              <a:t>Uvedeme jednotky objemu a převody mezi některými jednotkami.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2"/>
            <a:ext cx="8568952" cy="4209331"/>
          </a:xfrm>
        </p:spPr>
        <p:txBody>
          <a:bodyPr/>
          <a:lstStyle/>
          <a:p>
            <a:r>
              <a:rPr lang="cs-CZ" b="1" dirty="0" smtClean="0"/>
              <a:t>Kliparty Office [online]. 2012 [cit. </a:t>
            </a:r>
            <a:r>
              <a:rPr lang="cs-CZ" b="1" smtClean="0"/>
              <a:t>2012-1-15]. </a:t>
            </a:r>
            <a:r>
              <a:rPr lang="cs-CZ" b="1" dirty="0" smtClean="0"/>
              <a:t>Dostupné z www: </a:t>
            </a: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209</Words>
  <Application>Microsoft Office PowerPoint</Application>
  <PresentationFormat>Předvádění na obrazovce (4:3)</PresentationFormat>
  <Paragraphs>63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Objem</vt:lpstr>
      <vt:lpstr>Výpočet objemu</vt:lpstr>
      <vt:lpstr>Jednotky objemu</vt:lpstr>
      <vt:lpstr>Převody jednotek</vt:lpstr>
      <vt:lpstr>Metodické pokyny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Francová</dc:creator>
  <cp:lastModifiedBy>Jan Táborský</cp:lastModifiedBy>
  <cp:revision>52</cp:revision>
  <dcterms:created xsi:type="dcterms:W3CDTF">2012-01-16T07:19:37Z</dcterms:created>
  <dcterms:modified xsi:type="dcterms:W3CDTF">2012-06-19T13:29:23Z</dcterms:modified>
</cp:coreProperties>
</file>