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63" r:id="rId2"/>
    <p:sldId id="257" r:id="rId3"/>
    <p:sldId id="258" r:id="rId4"/>
    <p:sldId id="259" r:id="rId5"/>
    <p:sldId id="260" r:id="rId6"/>
    <p:sldId id="261" r:id="rId7"/>
    <p:sldId id="265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B9F6F-12CD-4A95-9FE5-C0E02049130E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2C8A32A-54ED-4BA4-A7D3-6E4D29EE7A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B9F6F-12CD-4A95-9FE5-C0E02049130E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8A32A-54ED-4BA4-A7D3-6E4D29EE7A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B9F6F-12CD-4A95-9FE5-C0E02049130E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8A32A-54ED-4BA4-A7D3-6E4D29EE7A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B9F6F-12CD-4A95-9FE5-C0E02049130E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8A32A-54ED-4BA4-A7D3-6E4D29EE7A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B9F6F-12CD-4A95-9FE5-C0E02049130E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8A32A-54ED-4BA4-A7D3-6E4D29EE7A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B9F6F-12CD-4A95-9FE5-C0E02049130E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8A32A-54ED-4BA4-A7D3-6E4D29EE7A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B9F6F-12CD-4A95-9FE5-C0E02049130E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8A32A-54ED-4BA4-A7D3-6E4D29EE7A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B9F6F-12CD-4A95-9FE5-C0E02049130E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8A32A-54ED-4BA4-A7D3-6E4D29EE7A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B9F6F-12CD-4A95-9FE5-C0E02049130E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8A32A-54ED-4BA4-A7D3-6E4D29EE7A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B9F6F-12CD-4A95-9FE5-C0E02049130E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8A32A-54ED-4BA4-A7D3-6E4D29EE7A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B9F6F-12CD-4A95-9FE5-C0E02049130E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8A32A-54ED-4BA4-A7D3-6E4D29EE7A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1AB9F6F-12CD-4A95-9FE5-C0E02049130E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2C8A32A-54ED-4BA4-A7D3-6E4D29EE7A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gi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aturation sat="0"/>
                    </a14:imgEffect>
                  </a14:imgLayer>
                </a14:imgProps>
              </a:ext>
            </a:extLst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5445224"/>
            <a:ext cx="7196336" cy="910952"/>
          </a:xfrm>
        </p:spPr>
        <p:txBody>
          <a:bodyPr>
            <a:normAutofit/>
          </a:bodyPr>
          <a:lstStyle/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chemeClr val="tx1"/>
                </a:solidFill>
              </a:rPr>
              <a:t>ANOTACE: Materiál je určen pro žáky 6. ročníku a slouží k výkladu nového učiva.</a:t>
            </a:r>
          </a:p>
          <a:p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51520" y="1484784"/>
            <a:ext cx="8568952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200" dirty="0" smtClean="0"/>
              <a:t>Název školy: ZŠ Štětí, Ostrovní 300</a:t>
            </a:r>
            <a:br>
              <a:rPr lang="cs-CZ" sz="2200" dirty="0" smtClean="0"/>
            </a:br>
            <a:r>
              <a:rPr lang="cs-CZ" sz="2200" dirty="0" smtClean="0"/>
              <a:t>Autor: Mgr. Tereza Hrabkovská</a:t>
            </a:r>
            <a:br>
              <a:rPr lang="cs-CZ" sz="2200" dirty="0" smtClean="0"/>
            </a:br>
            <a:r>
              <a:rPr lang="cs-CZ" sz="2200" dirty="0" smtClean="0"/>
              <a:t>Název materiálu: </a:t>
            </a:r>
            <a:r>
              <a:rPr lang="cs-CZ" sz="2200" dirty="0"/>
              <a:t>VY_32_INOVACE_F.6.A.07_mereni_objemu</a:t>
            </a:r>
          </a:p>
          <a:p>
            <a:pPr algn="ctr"/>
            <a:r>
              <a:rPr lang="cs-CZ" sz="2200" dirty="0" smtClean="0"/>
              <a:t>Název: Měření objemu</a:t>
            </a:r>
          </a:p>
          <a:p>
            <a:pPr algn="ctr"/>
            <a:r>
              <a:rPr lang="cs-CZ" sz="2200" dirty="0" smtClean="0"/>
              <a:t>Číslo operačního programu: CZ.1.07/1.4.00/21.1693</a:t>
            </a:r>
            <a:br>
              <a:rPr lang="cs-CZ" sz="2200" dirty="0" smtClean="0"/>
            </a:br>
            <a:r>
              <a:rPr lang="cs-CZ" sz="2200" dirty="0" smtClean="0"/>
              <a:t>Název projektu: PRIMA ŠKOLA</a:t>
            </a:r>
          </a:p>
          <a:p>
            <a:pPr algn="ctr"/>
            <a:r>
              <a:rPr lang="cs-CZ" sz="2200" dirty="0" smtClean="0"/>
              <a:t>Vzdělávací oblast/obor: Člověk a příroda/Fyzika</a:t>
            </a:r>
          </a:p>
          <a:p>
            <a:pPr algn="ctr"/>
            <a:r>
              <a:rPr lang="cs-CZ" sz="2200" dirty="0" smtClean="0"/>
              <a:t>Tematický okruh/téma: Látky a tělesa/Měření objemu</a:t>
            </a:r>
          </a:p>
          <a:p>
            <a:pPr algn="ctr"/>
            <a:r>
              <a:rPr lang="cs-CZ" sz="2200" dirty="0" smtClean="0"/>
              <a:t>Vytvořeno: 21. 1. 2012</a:t>
            </a:r>
            <a:endParaRPr lang="cs-CZ" sz="2200" dirty="0"/>
          </a:p>
        </p:txBody>
      </p:sp>
      <p:pic>
        <p:nvPicPr>
          <p:cNvPr id="1026" name="Picture 2" descr="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188640"/>
            <a:ext cx="1512168" cy="1294366"/>
          </a:xfrm>
          <a:prstGeom prst="rect">
            <a:avLst/>
          </a:prstGeom>
          <a:noFill/>
        </p:spPr>
      </p:pic>
      <p:pic>
        <p:nvPicPr>
          <p:cNvPr id="10" name="Picture 10" descr="http://www.nanobio.cz/images/EU_ESF_MSMT_OPVK_MU_horizont_pruhledne.png"/>
          <p:cNvPicPr>
            <a:picLocks noChangeAspect="1" noChangeArrowheads="1"/>
          </p:cNvPicPr>
          <p:nvPr/>
        </p:nvPicPr>
        <p:blipFill>
          <a:blip r:embed="rId5" cstate="print"/>
          <a:srcRect r="12926"/>
          <a:stretch>
            <a:fillRect/>
          </a:stretch>
        </p:blipFill>
        <p:spPr bwMode="auto">
          <a:xfrm>
            <a:off x="2195735" y="314754"/>
            <a:ext cx="4561193" cy="88199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45298158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404664"/>
            <a:ext cx="8496944" cy="6048672"/>
          </a:xfrm>
        </p:spPr>
        <p:txBody>
          <a:bodyPr>
            <a:normAutofit/>
          </a:bodyPr>
          <a:lstStyle/>
          <a:p>
            <a:pPr>
              <a:spcBef>
                <a:spcPts val="1800"/>
              </a:spcBef>
            </a:pPr>
            <a:r>
              <a:rPr lang="cs-CZ" sz="3200" dirty="0" smtClean="0"/>
              <a:t>U pravidelných těles určíme objem podle výpočtu.</a:t>
            </a:r>
          </a:p>
          <a:p>
            <a:pPr>
              <a:spcBef>
                <a:spcPts val="1800"/>
              </a:spcBef>
            </a:pPr>
            <a:r>
              <a:rPr lang="cs-CZ" sz="3200" dirty="0" smtClean="0"/>
              <a:t>Vzpomeneš si na vzorečky pro výpočet objemu?</a:t>
            </a:r>
          </a:p>
          <a:p>
            <a:pPr>
              <a:spcBef>
                <a:spcPts val="1800"/>
              </a:spcBef>
            </a:pPr>
            <a:r>
              <a:rPr lang="cs-CZ" sz="3200" dirty="0" smtClean="0"/>
              <a:t>Krychle </a:t>
            </a:r>
            <a:r>
              <a:rPr lang="cs-CZ" sz="3200" b="1" dirty="0" smtClean="0"/>
              <a:t>V=</a:t>
            </a:r>
            <a:r>
              <a:rPr lang="cs-CZ" sz="3200" b="1" dirty="0" err="1" smtClean="0"/>
              <a:t>a.a.a</a:t>
            </a:r>
            <a:r>
              <a:rPr lang="cs-CZ" sz="3200" dirty="0" smtClean="0"/>
              <a:t>		Kvádr </a:t>
            </a:r>
            <a:r>
              <a:rPr lang="cs-CZ" sz="3200" b="1" dirty="0" smtClean="0"/>
              <a:t>V=</a:t>
            </a:r>
            <a:r>
              <a:rPr lang="cs-CZ" sz="3200" b="1" dirty="0" err="1" smtClean="0"/>
              <a:t>a.b.c</a:t>
            </a:r>
            <a:endParaRPr lang="cs-CZ" sz="3200" b="1" dirty="0" smtClean="0"/>
          </a:p>
          <a:p>
            <a:pPr>
              <a:spcBef>
                <a:spcPts val="1800"/>
              </a:spcBef>
            </a:pPr>
            <a:r>
              <a:rPr lang="cs-CZ" sz="3200" dirty="0" smtClean="0"/>
              <a:t>Jak </a:t>
            </a:r>
            <a:r>
              <a:rPr lang="cs-CZ" sz="3200" dirty="0" smtClean="0"/>
              <a:t>bys </a:t>
            </a:r>
            <a:r>
              <a:rPr lang="cs-CZ" sz="3200" dirty="0" smtClean="0"/>
              <a:t>určil objem tělesa nepravidelného?</a:t>
            </a:r>
          </a:p>
          <a:p>
            <a:pPr>
              <a:spcBef>
                <a:spcPts val="1800"/>
              </a:spcBef>
            </a:pPr>
            <a:r>
              <a:rPr lang="cs-CZ" sz="3600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Objem nepravidelných těles určíme pomocí odměrných nádob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05066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188" y="260648"/>
            <a:ext cx="8229600" cy="1051520"/>
          </a:xfrm>
        </p:spPr>
        <p:txBody>
          <a:bodyPr/>
          <a:lstStyle/>
          <a:p>
            <a:r>
              <a:rPr lang="cs-CZ" dirty="0" smtClean="0"/>
              <a:t>Odměrné nádoby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788024" y="5877272"/>
            <a:ext cx="3672408" cy="72008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Odměrný válec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Zástupný symbol pro obsah 3"/>
          <p:cNvSpPr txBox="1">
            <a:spLocks/>
          </p:cNvSpPr>
          <p:nvPr/>
        </p:nvSpPr>
        <p:spPr>
          <a:xfrm>
            <a:off x="899592" y="1484784"/>
            <a:ext cx="2016224" cy="7200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Kádinka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45443" y="1696438"/>
            <a:ext cx="4062789" cy="4108826"/>
          </a:xfrm>
          <a:prstGeom prst="rect">
            <a:avLst/>
          </a:prstGeom>
        </p:spPr>
      </p:pic>
      <p:pic>
        <p:nvPicPr>
          <p:cNvPr id="6" name="Obrázek 5" descr="3.JPG"/>
          <p:cNvPicPr>
            <a:picLocks noChangeAspect="1"/>
          </p:cNvPicPr>
          <p:nvPr/>
        </p:nvPicPr>
        <p:blipFill>
          <a:blip r:embed="rId3" cstate="print"/>
          <a:srcRect l="36612" t="15350" r="24013" b="14301"/>
          <a:stretch>
            <a:fillRect/>
          </a:stretch>
        </p:blipFill>
        <p:spPr>
          <a:xfrm>
            <a:off x="539552" y="2204864"/>
            <a:ext cx="2901815" cy="3888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7872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Měření objemu kapalin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48064" y="1268760"/>
            <a:ext cx="3744416" cy="497088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Odměrné válce se mohou lišit objemem jednoho dílku na stupnici. </a:t>
            </a:r>
            <a:r>
              <a:rPr lang="cs-CZ" sz="2800" dirty="0" smtClean="0"/>
              <a:t>           Při </a:t>
            </a:r>
            <a:r>
              <a:rPr lang="cs-CZ" sz="2800" dirty="0" smtClean="0"/>
              <a:t>měření objemu odměrným válcem musíme zjistit objem mezi jednotlivými dílky.</a:t>
            </a: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8734"/>
          <a:stretch/>
        </p:blipFill>
        <p:spPr>
          <a:xfrm>
            <a:off x="2267744" y="1187321"/>
            <a:ext cx="2659004" cy="5052321"/>
          </a:xfrm>
          <a:prstGeom prst="rect">
            <a:avLst/>
          </a:prstGeom>
        </p:spPr>
      </p:pic>
      <p:cxnSp>
        <p:nvCxnSpPr>
          <p:cNvPr id="6" name="Přímá spojnice 5"/>
          <p:cNvCxnSpPr/>
          <p:nvPr/>
        </p:nvCxnSpPr>
        <p:spPr>
          <a:xfrm flipH="1">
            <a:off x="1331640" y="3645024"/>
            <a:ext cx="180020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obsah 2"/>
          <p:cNvSpPr txBox="1">
            <a:spLocks/>
          </p:cNvSpPr>
          <p:nvPr/>
        </p:nvSpPr>
        <p:spPr>
          <a:xfrm>
            <a:off x="251520" y="2564904"/>
            <a:ext cx="2232248" cy="108012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2800" dirty="0" smtClean="0"/>
              <a:t>Objem jednoho dílku je 2ml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770758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7220" y="188640"/>
            <a:ext cx="8229600" cy="1008112"/>
          </a:xfrm>
        </p:spPr>
        <p:txBody>
          <a:bodyPr/>
          <a:lstStyle/>
          <a:p>
            <a:r>
              <a:rPr lang="pl-PL" dirty="0" smtClean="0"/>
              <a:t>Odečítání hladiny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22020" y="2204864"/>
            <a:ext cx="4180804" cy="306782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Při </a:t>
            </a:r>
            <a:r>
              <a:rPr lang="pl-PL" sz="2800" dirty="0" smtClean="0"/>
              <a:t>odečítání </a:t>
            </a:r>
            <a:r>
              <a:rPr lang="pl-PL" sz="2800" dirty="0"/>
              <a:t>hladiny </a:t>
            </a:r>
            <a:r>
              <a:rPr lang="pl-PL" sz="2800" dirty="0" smtClean="0"/>
              <a:t>průhledných kapalin na </a:t>
            </a:r>
            <a:r>
              <a:rPr lang="cs-CZ" sz="2800" dirty="0" smtClean="0"/>
              <a:t>stupnici </a:t>
            </a:r>
            <a:r>
              <a:rPr lang="cs-CZ" sz="2800" dirty="0"/>
              <a:t>vyznačující </a:t>
            </a:r>
            <a:r>
              <a:rPr lang="cs-CZ" sz="2800" dirty="0" smtClean="0"/>
              <a:t>objem</a:t>
            </a:r>
            <a:r>
              <a:rPr lang="cs-CZ" sz="2800" dirty="0"/>
              <a:t> </a:t>
            </a:r>
            <a:r>
              <a:rPr lang="cs-CZ" sz="2800" dirty="0" smtClean="0"/>
              <a:t>sledujeme</a:t>
            </a:r>
            <a:r>
              <a:rPr lang="pl-PL" sz="2800" b="1" dirty="0" smtClean="0"/>
              <a:t> </a:t>
            </a:r>
            <a:r>
              <a:rPr lang="pl-PL" sz="2800" b="1" dirty="0"/>
              <a:t>spodní </a:t>
            </a:r>
            <a:r>
              <a:rPr lang="pl-PL" sz="2800" b="1" dirty="0" smtClean="0"/>
              <a:t>okraj</a:t>
            </a:r>
            <a:r>
              <a:rPr lang="pl-PL" sz="2800" dirty="0" smtClean="0"/>
              <a:t> menisku.</a:t>
            </a:r>
            <a:endParaRPr lang="pl-PL" sz="2800" dirty="0"/>
          </a:p>
        </p:txBody>
      </p:sp>
      <p:pic>
        <p:nvPicPr>
          <p:cNvPr id="2051" name="Picture 3" descr="C:\Users\Terezka\AppData\Local\Microsoft\Windows\Temporary Internet Files\Content.IE5\I5TCLDPI\MP900431216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480" t="25032" r="2239" b="28079"/>
          <a:stretch/>
        </p:blipFill>
        <p:spPr bwMode="auto">
          <a:xfrm flipH="1">
            <a:off x="611560" y="3854471"/>
            <a:ext cx="1413162" cy="1052946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0" y="1938815"/>
            <a:ext cx="914772" cy="48025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2057724" y="4581128"/>
            <a:ext cx="2664296" cy="0"/>
          </a:xfrm>
          <a:prstGeom prst="line">
            <a:avLst/>
          </a:prstGeom>
          <a:ln>
            <a:prstDash val="sysDash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395536" y="1772816"/>
            <a:ext cx="2782357" cy="1800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/>
              <a:t>Hladinu odečítáme </a:t>
            </a:r>
            <a:r>
              <a:rPr lang="cs-CZ" sz="2800" dirty="0" smtClean="0"/>
              <a:t>             v </a:t>
            </a:r>
            <a:r>
              <a:rPr lang="cs-CZ" sz="2800" dirty="0"/>
              <a:t>rovině hladiny</a:t>
            </a:r>
            <a:r>
              <a:rPr lang="pl-PL" sz="28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3433953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8864" y="260648"/>
            <a:ext cx="8229600" cy="720080"/>
          </a:xfrm>
        </p:spPr>
        <p:txBody>
          <a:bodyPr>
            <a:normAutofit fontScale="90000"/>
          </a:bodyPr>
          <a:lstStyle/>
          <a:p>
            <a:r>
              <a:rPr lang="cs-CZ" sz="4800" dirty="0" smtClean="0"/>
              <a:t>Měření objemu pevných látek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24744"/>
            <a:ext cx="3600400" cy="161277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smtClean="0"/>
              <a:t>Odečteme</a:t>
            </a:r>
            <a:r>
              <a:rPr lang="cs-CZ" sz="3200" dirty="0" smtClean="0"/>
              <a:t> objem kapaliny – V</a:t>
            </a:r>
            <a:r>
              <a:rPr lang="cs-CZ" sz="3200" baseline="-25000" dirty="0" smtClean="0"/>
              <a:t>1.</a:t>
            </a:r>
            <a:endParaRPr lang="cs-CZ" sz="3200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347864" y="5229200"/>
            <a:ext cx="3600400" cy="74868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/>
              <a:t>Odečteme objem kapaliny – </a:t>
            </a:r>
            <a:r>
              <a:rPr lang="cs-CZ" sz="2800" dirty="0" smtClean="0"/>
              <a:t>V</a:t>
            </a:r>
            <a:r>
              <a:rPr lang="cs-CZ" sz="2800" baseline="-25000" dirty="0" smtClean="0"/>
              <a:t>2.</a:t>
            </a:r>
            <a:endParaRPr lang="cs-CZ" sz="2800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6588224" y="1844824"/>
            <a:ext cx="2232248" cy="64807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/>
              <a:t>V = </a:t>
            </a:r>
            <a:r>
              <a:rPr lang="cs-CZ" sz="3200" b="1" dirty="0" smtClean="0"/>
              <a:t>V</a:t>
            </a:r>
            <a:r>
              <a:rPr lang="cs-CZ" sz="3200" b="1" baseline="-25000" dirty="0" smtClean="0"/>
              <a:t>2</a:t>
            </a:r>
            <a:r>
              <a:rPr lang="cs-CZ" sz="3200" b="1" dirty="0" smtClean="0"/>
              <a:t> – V</a:t>
            </a:r>
            <a:r>
              <a:rPr lang="cs-CZ" sz="3200" b="1" baseline="-25000" dirty="0" smtClean="0"/>
              <a:t>1</a:t>
            </a:r>
            <a:endParaRPr lang="cs-CZ" sz="3200" b="1" dirty="0"/>
          </a:p>
        </p:txBody>
      </p:sp>
      <p:pic>
        <p:nvPicPr>
          <p:cNvPr id="6" name="Obrázek 5" descr="1.JPG"/>
          <p:cNvPicPr>
            <a:picLocks noChangeAspect="1"/>
          </p:cNvPicPr>
          <p:nvPr/>
        </p:nvPicPr>
        <p:blipFill>
          <a:blip r:embed="rId2" cstate="print"/>
          <a:srcRect l="19947" r="31649" b="16224"/>
          <a:stretch>
            <a:fillRect/>
          </a:stretch>
        </p:blipFill>
        <p:spPr>
          <a:xfrm>
            <a:off x="899592" y="2276872"/>
            <a:ext cx="1656184" cy="3821963"/>
          </a:xfrm>
          <a:prstGeom prst="rect">
            <a:avLst/>
          </a:prstGeom>
        </p:spPr>
      </p:pic>
      <p:pic>
        <p:nvPicPr>
          <p:cNvPr id="8" name="Obrázek 7" descr="2.JPG"/>
          <p:cNvPicPr>
            <a:picLocks noChangeAspect="1"/>
          </p:cNvPicPr>
          <p:nvPr/>
        </p:nvPicPr>
        <p:blipFill>
          <a:blip r:embed="rId3" cstate="print"/>
          <a:srcRect l="21892" r="29011" b="7811"/>
          <a:stretch>
            <a:fillRect/>
          </a:stretch>
        </p:blipFill>
        <p:spPr>
          <a:xfrm>
            <a:off x="4427984" y="1124744"/>
            <a:ext cx="1584176" cy="3966187"/>
          </a:xfrm>
          <a:prstGeom prst="rect">
            <a:avLst/>
          </a:prstGeom>
        </p:spPr>
      </p:pic>
      <p:sp>
        <p:nvSpPr>
          <p:cNvPr id="9" name="Zástupný symbol pro obsah 2"/>
          <p:cNvSpPr txBox="1">
            <a:spLocks/>
          </p:cNvSpPr>
          <p:nvPr/>
        </p:nvSpPr>
        <p:spPr>
          <a:xfrm>
            <a:off x="6588224" y="2852936"/>
            <a:ext cx="2232248" cy="64807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/>
              <a:t>V = </a:t>
            </a:r>
            <a:r>
              <a:rPr lang="cs-CZ" sz="3200" b="1" dirty="0" smtClean="0"/>
              <a:t>72 – 60</a:t>
            </a:r>
          </a:p>
          <a:p>
            <a:pPr marL="0" indent="0">
              <a:buNone/>
            </a:pPr>
            <a:r>
              <a:rPr lang="cs-CZ" sz="3200" b="1" dirty="0" smtClean="0"/>
              <a:t>   = 12 ml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4199092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7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979512"/>
          </a:xfrm>
        </p:spPr>
        <p:txBody>
          <a:bodyPr/>
          <a:lstStyle/>
          <a:p>
            <a:r>
              <a:rPr lang="cs-CZ" dirty="0" smtClean="0"/>
              <a:t>Metodické pokyny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8424936" cy="5112568"/>
          </a:xfrm>
        </p:spPr>
        <p:txBody>
          <a:bodyPr>
            <a:normAutofit lnSpcReduction="10000"/>
          </a:bodyPr>
          <a:lstStyle/>
          <a:p>
            <a:pPr>
              <a:spcBef>
                <a:spcPts val="1200"/>
              </a:spcBef>
            </a:pPr>
            <a:r>
              <a:rPr lang="cs-CZ" sz="2800" dirty="0" smtClean="0"/>
              <a:t>Prezentaci zařadíme do výuky objemu.</a:t>
            </a:r>
          </a:p>
          <a:p>
            <a:pPr>
              <a:spcBef>
                <a:spcPts val="1200"/>
              </a:spcBef>
            </a:pPr>
            <a:r>
              <a:rPr lang="cs-CZ" sz="2800" dirty="0" smtClean="0"/>
              <a:t>Nejprve ukážeme možné odměrné nádoby používané pro měření objemu.</a:t>
            </a:r>
          </a:p>
          <a:p>
            <a:pPr>
              <a:spcBef>
                <a:spcPts val="1200"/>
              </a:spcBef>
            </a:pPr>
            <a:r>
              <a:rPr lang="cs-CZ" sz="2800" dirty="0" smtClean="0"/>
              <a:t>Vysvětlíme postup při měření kapalin.</a:t>
            </a:r>
          </a:p>
          <a:p>
            <a:pPr>
              <a:spcBef>
                <a:spcPts val="1200"/>
              </a:spcBef>
            </a:pPr>
            <a:r>
              <a:rPr lang="cs-CZ" sz="2800" dirty="0" smtClean="0"/>
              <a:t>Názorně předvedeme postup, při odečítání hladiny kapalin.</a:t>
            </a:r>
          </a:p>
          <a:p>
            <a:pPr>
              <a:spcBef>
                <a:spcPts val="1200"/>
              </a:spcBef>
            </a:pPr>
            <a:r>
              <a:rPr lang="cs-CZ" sz="2800" dirty="0" smtClean="0"/>
              <a:t>Uvedeme možnost určování objemu těles </a:t>
            </a:r>
            <a:r>
              <a:rPr lang="cs-CZ" sz="2800" dirty="0" smtClean="0"/>
              <a:t>                   z </a:t>
            </a:r>
            <a:r>
              <a:rPr lang="cs-CZ" sz="2800" dirty="0" smtClean="0"/>
              <a:t>pevných látek.</a:t>
            </a:r>
          </a:p>
          <a:p>
            <a:pPr>
              <a:spcBef>
                <a:spcPts val="1200"/>
              </a:spcBef>
            </a:pPr>
            <a:r>
              <a:rPr lang="cs-CZ" sz="2800" dirty="0" smtClean="0"/>
              <a:t>Na prezentaci je dobré navázat laboratorní prací na téma měření objemu.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690490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52128"/>
          </a:xfrm>
        </p:spPr>
        <p:txBody>
          <a:bodyPr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4800" b="1" dirty="0" smtClean="0">
                <a:ln/>
                <a:solidFill>
                  <a:schemeClr val="accent3"/>
                </a:solidFill>
              </a:rPr>
              <a:t>Použité zdroje</a:t>
            </a:r>
            <a:endParaRPr lang="cs-CZ" sz="4800" b="1" dirty="0">
              <a:ln/>
              <a:solidFill>
                <a:schemeClr val="accent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00808"/>
            <a:ext cx="8229600" cy="4381947"/>
          </a:xfrm>
        </p:spPr>
        <p:txBody>
          <a:bodyPr>
            <a:normAutofit/>
          </a:bodyPr>
          <a:lstStyle/>
          <a:p>
            <a:r>
              <a:rPr lang="cs-CZ" b="1" dirty="0" smtClean="0"/>
              <a:t>Kliparty Office [online]. 2012 [cit. 2012-1-21]. Dostupné z www:</a:t>
            </a: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http://office.microsoft.com/cs-cz/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cs-CZ" b="1" dirty="0" smtClean="0"/>
              <a:t>Ilustrace: </a:t>
            </a:r>
            <a:r>
              <a:rPr lang="cs-CZ" dirty="0" smtClean="0"/>
              <a:t>fotogalerie autora</a:t>
            </a:r>
            <a:endParaRPr lang="cs-CZ" b="1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243860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228</TotalTime>
  <Words>210</Words>
  <Application>Microsoft Office PowerPoint</Application>
  <PresentationFormat>Předvádění na obrazovce (4:3)</PresentationFormat>
  <Paragraphs>41</Paragraphs>
  <Slides>8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Snímek 1</vt:lpstr>
      <vt:lpstr>Snímek 2</vt:lpstr>
      <vt:lpstr>Odměrné nádoby</vt:lpstr>
      <vt:lpstr>Měření objemu kapalin</vt:lpstr>
      <vt:lpstr>Odečítání hladiny</vt:lpstr>
      <vt:lpstr>Měření objemu pevných látek</vt:lpstr>
      <vt:lpstr>Metodické pokyny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Terezka</dc:creator>
  <cp:lastModifiedBy>Dum</cp:lastModifiedBy>
  <cp:revision>30</cp:revision>
  <dcterms:created xsi:type="dcterms:W3CDTF">2012-01-21T12:02:17Z</dcterms:created>
  <dcterms:modified xsi:type="dcterms:W3CDTF">2012-06-19T14:31:47Z</dcterms:modified>
</cp:coreProperties>
</file>