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9" r:id="rId4"/>
    <p:sldId id="258" r:id="rId5"/>
    <p:sldId id="262" r:id="rId6"/>
    <p:sldId id="263" r:id="rId7"/>
    <p:sldId id="264" r:id="rId8"/>
    <p:sldId id="265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B921135-AFDF-4D59-8E11-CD13A101662A}" type="datetimeFigureOut">
              <a:rPr lang="cs-CZ" smtClean="0"/>
              <a:pPr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31B8561-BFEA-41F7-A365-E0A48E45103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ejzaz_zimowy1.jpg" TargetMode="External"/><Relationship Id="rId2" Type="http://schemas.openxmlformats.org/officeDocument/2006/relationships/hyperlink" Target="http://office.microsoft.com/cs-cz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ommons.wikimedia.org/wiki/File:Hinterse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916832"/>
            <a:ext cx="7196336" cy="910952"/>
          </a:xfrm>
        </p:spPr>
        <p:txBody>
          <a:bodyPr>
            <a:norm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 Materiál je určen pro žáky 6. ročníku a slouží k výkladu nového učiva.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63949" y="3573017"/>
            <a:ext cx="8275103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100" dirty="0" smtClean="0"/>
              <a:t>Název školy: ZŠ Štětí, Ostrovní 300</a:t>
            </a:r>
            <a:br>
              <a:rPr lang="cs-CZ" sz="2100" dirty="0" smtClean="0"/>
            </a:br>
            <a:r>
              <a:rPr lang="cs-CZ" sz="2100" dirty="0" smtClean="0"/>
              <a:t>Autor: Mgr. Tereza Hrabkovská</a:t>
            </a:r>
            <a:br>
              <a:rPr lang="cs-CZ" sz="2100" dirty="0" smtClean="0"/>
            </a:br>
            <a:r>
              <a:rPr lang="cs-CZ" sz="2100" dirty="0" smtClean="0"/>
              <a:t>Název materiálu: </a:t>
            </a:r>
            <a:r>
              <a:rPr lang="cs-CZ" sz="2100" dirty="0"/>
              <a:t>VY_32_INOVACE_F.6.A.09_teplota</a:t>
            </a:r>
            <a:endParaRPr lang="cs-CZ" sz="2100" dirty="0" smtClean="0"/>
          </a:p>
          <a:p>
            <a:pPr algn="ctr"/>
            <a:r>
              <a:rPr lang="cs-CZ" sz="2100" dirty="0" smtClean="0"/>
              <a:t>Název: Teplota</a:t>
            </a:r>
            <a:br>
              <a:rPr lang="cs-CZ" sz="2100" dirty="0" smtClean="0"/>
            </a:br>
            <a:r>
              <a:rPr lang="cs-CZ" sz="2100" dirty="0" smtClean="0"/>
              <a:t>Číslo operačního programu: CZ.1.07/1.4.00/21.1693</a:t>
            </a:r>
            <a:br>
              <a:rPr lang="cs-CZ" sz="2100" dirty="0" smtClean="0"/>
            </a:br>
            <a:r>
              <a:rPr lang="cs-CZ" sz="2100" dirty="0" smtClean="0"/>
              <a:t>Název projektu: PRIMA ŠKOLA</a:t>
            </a:r>
          </a:p>
          <a:p>
            <a:pPr algn="ctr"/>
            <a:r>
              <a:rPr lang="cs-CZ" sz="2100" dirty="0" smtClean="0"/>
              <a:t>Vzdělávací oblast/obor: Člověk a příroda/Fyzika</a:t>
            </a:r>
          </a:p>
          <a:p>
            <a:pPr algn="ctr"/>
            <a:r>
              <a:rPr lang="cs-CZ" sz="2100" dirty="0" smtClean="0"/>
              <a:t>Tematický okruh/téma: Látky a tělesa/ Teplota </a:t>
            </a:r>
          </a:p>
          <a:p>
            <a:pPr algn="ctr"/>
            <a:r>
              <a:rPr lang="cs-CZ" sz="2100" dirty="0" smtClean="0"/>
              <a:t>Vytvořeno: </a:t>
            </a:r>
            <a:r>
              <a:rPr lang="cs-CZ" sz="2100" dirty="0"/>
              <a:t>6</a:t>
            </a:r>
            <a:r>
              <a:rPr lang="cs-CZ" sz="2100" dirty="0" smtClean="0"/>
              <a:t>. 2. 2012</a:t>
            </a:r>
            <a:endParaRPr lang="cs-CZ" sz="2100" dirty="0"/>
          </a:p>
        </p:txBody>
      </p:sp>
      <p:pic>
        <p:nvPicPr>
          <p:cNvPr id="1026" name="Picture 2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32036"/>
            <a:ext cx="1087683" cy="931021"/>
          </a:xfrm>
          <a:prstGeom prst="rect">
            <a:avLst/>
          </a:prstGeom>
          <a:noFill/>
          <a:ln w="31750">
            <a:noFill/>
          </a:ln>
          <a:effectLst>
            <a:glow rad="139700">
              <a:schemeClr val="accent1">
                <a:alpha val="44000"/>
              </a:schemeClr>
            </a:glow>
            <a:outerShdw blurRad="177800" algn="ctr" rotWithShape="0">
              <a:schemeClr val="tx1">
                <a:alpha val="68000"/>
              </a:schemeClr>
            </a:outerShdw>
            <a:reflection endPos="0" dist="50800" dir="5400000" sy="-100000" algn="bl" rotWithShape="0"/>
          </a:effectLst>
        </p:spPr>
      </p:pic>
      <p:pic>
        <p:nvPicPr>
          <p:cNvPr id="10" name="Picture 10" descr="http://www.nanobio.cz/images/EU_ESF_MSMT_OPVK_MU_horizont_pruhledn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4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r="12926"/>
          <a:stretch>
            <a:fillRect/>
          </a:stretch>
        </p:blipFill>
        <p:spPr bwMode="auto">
          <a:xfrm>
            <a:off x="2267744" y="692696"/>
            <a:ext cx="4493215" cy="868853"/>
          </a:xfrm>
          <a:prstGeom prst="rect">
            <a:avLst/>
          </a:prstGeom>
          <a:noFill/>
          <a:effectLst>
            <a:glow rad="825500">
              <a:schemeClr val="accent1"/>
            </a:glow>
          </a:effectLst>
        </p:spPr>
      </p:pic>
    </p:spTree>
    <p:extLst>
      <p:ext uri="{BB962C8B-B14F-4D97-AF65-F5344CB8AC3E}">
        <p14:creationId xmlns:p14="http://schemas.microsoft.com/office/powerpoint/2010/main" val="12212288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4509120"/>
            <a:ext cx="3386138" cy="180022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Čím se liší tyto obrázky?</a:t>
            </a:r>
            <a:endParaRPr lang="cs-CZ" sz="36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3212976"/>
            <a:ext cx="4622347" cy="34745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1675"/>
            <a:ext cx="5660609" cy="3771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8358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132855"/>
            <a:ext cx="7920880" cy="1008112"/>
          </a:xfrm>
        </p:spPr>
        <p:txBody>
          <a:bodyPr>
            <a:normAutofit lnSpcReduction="10000"/>
          </a:bodyPr>
          <a:lstStyle/>
          <a:p>
            <a:pPr marL="542925" indent="-542925"/>
            <a:r>
              <a:rPr lang="cs-CZ" sz="3200" dirty="0" smtClean="0"/>
              <a:t>Slouží k popsání fyzikálního stavu těles.</a:t>
            </a:r>
            <a:endParaRPr lang="cs-CZ" sz="32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Teplota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3707904" y="2852936"/>
            <a:ext cx="3384376" cy="720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42913" indent="-442913"/>
            <a:r>
              <a:rPr lang="cs-CZ" sz="3200" dirty="0"/>
              <a:t>Označujeme: t</a:t>
            </a: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259632" y="3645024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Jednotka: </a:t>
            </a:r>
            <a:r>
              <a:rPr lang="cs-CZ" sz="3200" dirty="0"/>
              <a:t>°C (stupeň Celsia)</a:t>
            </a:r>
          </a:p>
        </p:txBody>
      </p:sp>
      <p:pic>
        <p:nvPicPr>
          <p:cNvPr id="2052" name="Picture 4" descr="C:\Users\Terezka\AppData\Local\Microsoft\Windows\Temporary Internet Files\Content.IE5\W1Q161WB\MC90010084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212976"/>
            <a:ext cx="1401159" cy="32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ástupný symbol pro obsah 2"/>
          <p:cNvSpPr txBox="1">
            <a:spLocks/>
          </p:cNvSpPr>
          <p:nvPr/>
        </p:nvSpPr>
        <p:spPr>
          <a:xfrm>
            <a:off x="1187624" y="5589240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Teplota souvisí s pohybem molekul.</a:t>
            </a:r>
            <a:endParaRPr lang="cs-CZ" sz="3200" dirty="0"/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251520" y="4509120"/>
            <a:ext cx="5904656" cy="8640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6576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4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7724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"/>
              <a:defRPr sz="2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3657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2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50876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-32004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Char char="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14884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6888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8892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08960" indent="-27432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Char char="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42925" indent="-542925"/>
            <a:r>
              <a:rPr lang="cs-CZ" sz="3200" dirty="0" smtClean="0"/>
              <a:t>Mění se, při ochlazení nebo zahřátí tělesa.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22034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  <p:bldP spid="8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028192" y="260648"/>
            <a:ext cx="7123112" cy="911225"/>
          </a:xfrm>
        </p:spPr>
        <p:txBody>
          <a:bodyPr/>
          <a:lstStyle/>
          <a:p>
            <a:r>
              <a:rPr lang="cs-CZ" u="sng" dirty="0" smtClean="0"/>
              <a:t>Celsiova stupnice</a:t>
            </a:r>
            <a:endParaRPr lang="cs-CZ" u="sng" dirty="0"/>
          </a:p>
        </p:txBody>
      </p:sp>
      <p:sp>
        <p:nvSpPr>
          <p:cNvPr id="9" name="Obdélník 8"/>
          <p:cNvSpPr/>
          <p:nvPr/>
        </p:nvSpPr>
        <p:spPr>
          <a:xfrm>
            <a:off x="467544" y="1340768"/>
            <a:ext cx="8244408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</a:pPr>
            <a:r>
              <a:rPr lang="cs-CZ" sz="3000" dirty="0" smtClean="0"/>
              <a:t>1742 </a:t>
            </a:r>
            <a:r>
              <a:rPr lang="cs-CZ" sz="3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Anders</a:t>
            </a:r>
            <a:r>
              <a:rPr lang="cs-CZ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Celsius </a:t>
            </a:r>
            <a:r>
              <a:rPr lang="cs-CZ" sz="3000" dirty="0" smtClean="0"/>
              <a:t>stanovil dva pevné body:</a:t>
            </a:r>
          </a:p>
          <a:p>
            <a:pPr>
              <a:spcBef>
                <a:spcPts val="1200"/>
              </a:spcBef>
            </a:pPr>
            <a:r>
              <a:rPr lang="cs-CZ" sz="3000" dirty="0" smtClean="0"/>
              <a:t>100 °C pro teplotu tání ledu </a:t>
            </a:r>
          </a:p>
          <a:p>
            <a:pPr>
              <a:spcBef>
                <a:spcPts val="1200"/>
              </a:spcBef>
            </a:pPr>
            <a:r>
              <a:rPr lang="cs-CZ" sz="3000" dirty="0" smtClean="0"/>
              <a:t>0 °C pro teplotu varu vody </a:t>
            </a:r>
          </a:p>
        </p:txBody>
      </p:sp>
      <p:sp>
        <p:nvSpPr>
          <p:cNvPr id="6" name="Oblouk 5"/>
          <p:cNvSpPr/>
          <p:nvPr/>
        </p:nvSpPr>
        <p:spPr>
          <a:xfrm>
            <a:off x="4860032" y="2204864"/>
            <a:ext cx="864096" cy="720080"/>
          </a:xfrm>
          <a:prstGeom prst="arc">
            <a:avLst>
              <a:gd name="adj1" fmla="val 16200000"/>
              <a:gd name="adj2" fmla="val 6084262"/>
            </a:avLst>
          </a:prstGeom>
          <a:ln w="38100"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467544" y="3645024"/>
            <a:ext cx="8244408" cy="30243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Carl Linné </a:t>
            </a:r>
            <a:r>
              <a:rPr lang="cs-CZ" sz="3000" dirty="0" smtClean="0"/>
              <a:t>upravil stupnici do dnešního tvaru.</a:t>
            </a:r>
          </a:p>
          <a:p>
            <a:pPr algn="l"/>
            <a:r>
              <a:rPr lang="cs-CZ" sz="3000" b="1" dirty="0" smtClean="0">
                <a:solidFill>
                  <a:srgbClr val="FF0000"/>
                </a:solidFill>
              </a:rPr>
              <a:t>100 °C pro teplotu varu vody </a:t>
            </a:r>
          </a:p>
          <a:p>
            <a:pPr algn="l"/>
            <a:r>
              <a:rPr lang="cs-CZ" sz="30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0 °C pro teplotu tání ledu </a:t>
            </a:r>
          </a:p>
          <a:p>
            <a:pPr algn="l"/>
            <a:r>
              <a:rPr lang="cs-CZ" sz="3000" dirty="0" smtClean="0">
                <a:solidFill>
                  <a:schemeClr val="bg2">
                    <a:lumMod val="50000"/>
                  </a:schemeClr>
                </a:solidFill>
              </a:rPr>
              <a:t>Stupnice byla vymezena těmito body a rozdělena na 100 dílků. 1 dílek=1°C</a:t>
            </a:r>
            <a:endParaRPr lang="cs-CZ" sz="3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112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132857"/>
            <a:ext cx="8712969" cy="4464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TERMODYNAMICKÁ TEPLOTA </a:t>
            </a:r>
            <a:r>
              <a:rPr lang="cs-CZ" sz="2800" dirty="0" smtClean="0"/>
              <a:t>- značka T, </a:t>
            </a:r>
            <a:r>
              <a:rPr lang="en-US" sz="2800" dirty="0"/>
              <a:t>[</a:t>
            </a:r>
            <a:r>
              <a:rPr lang="cs-CZ" sz="2800" dirty="0" smtClean="0"/>
              <a:t>kelvin K</a:t>
            </a:r>
            <a:r>
              <a:rPr lang="en-US" sz="2800" dirty="0" smtClean="0"/>
              <a:t>]</a:t>
            </a:r>
          </a:p>
          <a:p>
            <a:pPr marL="720725" indent="0">
              <a:buNone/>
            </a:pPr>
            <a:r>
              <a:rPr lang="cs-CZ" sz="2800" dirty="0" smtClean="0"/>
              <a:t>0°C = +273,16K</a:t>
            </a:r>
          </a:p>
          <a:p>
            <a:pPr marL="720725" indent="0">
              <a:buNone/>
            </a:pPr>
            <a:r>
              <a:rPr lang="cs-CZ" sz="2800" dirty="0" smtClean="0"/>
              <a:t>0K = -273,16°C</a:t>
            </a:r>
          </a:p>
          <a:p>
            <a:pPr marL="720725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dirty="0" smtClean="0"/>
              <a:t>FAHRENHEITOVA TEPLOTA </a:t>
            </a:r>
            <a:r>
              <a:rPr lang="cs-CZ" sz="2800" dirty="0" smtClean="0"/>
              <a:t>- značka t, </a:t>
            </a:r>
            <a:r>
              <a:rPr lang="en-US" sz="2800" dirty="0" smtClean="0"/>
              <a:t>[</a:t>
            </a:r>
            <a:r>
              <a:rPr lang="cs-CZ" sz="2800" dirty="0" smtClean="0"/>
              <a:t>stupeň Fahrenheita °F</a:t>
            </a:r>
            <a:r>
              <a:rPr lang="en-US" sz="2800" dirty="0" smtClean="0"/>
              <a:t>]</a:t>
            </a:r>
            <a:endParaRPr lang="cs-CZ" sz="2800" dirty="0" smtClean="0"/>
          </a:p>
          <a:p>
            <a:endParaRPr lang="cs-CZ" dirty="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7756263" cy="864096"/>
          </a:xfrm>
        </p:spPr>
        <p:txBody>
          <a:bodyPr/>
          <a:lstStyle/>
          <a:p>
            <a:r>
              <a:rPr lang="cs-CZ" sz="4400" dirty="0"/>
              <a:t>Podle </a:t>
            </a:r>
            <a:r>
              <a:rPr lang="cs-CZ" sz="4400" dirty="0" smtClean="0"/>
              <a:t>jednotky rozlišujeme další teploty.</a:t>
            </a:r>
            <a:r>
              <a:rPr lang="cs-CZ" sz="4400" dirty="0"/>
              <a:t/>
            </a:r>
            <a:br>
              <a:rPr lang="cs-CZ" sz="4400" dirty="0"/>
            </a:br>
            <a:endParaRPr lang="cs-CZ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Obdélník 3"/>
              <p:cNvSpPr/>
              <p:nvPr/>
            </p:nvSpPr>
            <p:spPr>
              <a:xfrm>
                <a:off x="683568" y="5283510"/>
                <a:ext cx="3240360" cy="90178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sz="2800" i="0">
                          <a:latin typeface="Cambria Math"/>
                        </a:rPr>
                        <m:t>F</m:t>
                      </m:r>
                      <m:r>
                        <a:rPr lang="cs-CZ" sz="2800" i="0">
                          <a:latin typeface="Cambria Math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2800" i="1">
                              <a:latin typeface="Cambria Math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800" i="0">
                              <a:latin typeface="Cambria Math"/>
                            </a:rPr>
                            <m:t>C</m:t>
                          </m:r>
                        </m:e>
                      </m:d>
                      <m:r>
                        <a:rPr lang="en-US" sz="2800" i="0">
                          <a:latin typeface="Cambria Math"/>
                        </a:rPr>
                        <m:t>. </m:t>
                      </m:r>
                      <m:f>
                        <m:fPr>
                          <m:ctrlPr>
                            <a:rPr lang="cs-CZ" sz="28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en-US" sz="2800" i="0">
                              <a:latin typeface="Cambria Math"/>
                            </a:rPr>
                            <m:t>9</m:t>
                          </m:r>
                        </m:num>
                        <m:den>
                          <m:r>
                            <a:rPr lang="en-US" sz="2800" i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en-US" sz="2800" i="0">
                          <a:latin typeface="Cambria Math"/>
                        </a:rPr>
                        <m:t>+32</m:t>
                      </m:r>
                    </m:oMath>
                  </m:oMathPara>
                </a14:m>
                <a:endParaRPr lang="cs-CZ" sz="2800" dirty="0"/>
              </a:p>
            </p:txBody>
          </p:sp>
        </mc:Choice>
        <mc:Fallback xmlns="">
          <p:sp>
            <p:nvSpPr>
              <p:cNvPr id="4" name="Obdélník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3568" y="5283510"/>
                <a:ext cx="3240360" cy="901785"/>
              </a:xfrm>
              <a:prstGeom prst="rect">
                <a:avLst/>
              </a:prstGeom>
              <a:blipFill rotWithShape="1">
                <a:blip r:embed="rId2" cstate="print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48865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4294967295"/>
          </p:nvPr>
        </p:nvSpPr>
        <p:spPr>
          <a:xfrm>
            <a:off x="251520" y="1124744"/>
            <a:ext cx="8712968" cy="5472608"/>
          </a:xfrm>
        </p:spPr>
        <p:txBody>
          <a:bodyPr>
            <a:normAutofit lnSpcReduction="10000"/>
          </a:bodyPr>
          <a:lstStyle/>
          <a:p>
            <a:pPr marL="441325" indent="-441325"/>
            <a:r>
              <a:rPr lang="cs-CZ" sz="2900" b="1" dirty="0"/>
              <a:t>Tělesná teplota</a:t>
            </a:r>
            <a:r>
              <a:rPr lang="cs-CZ" sz="2900" dirty="0"/>
              <a:t> </a:t>
            </a:r>
            <a:r>
              <a:rPr lang="cs-CZ" sz="2900" dirty="0" smtClean="0"/>
              <a:t>- rozdílná dle druhu organismu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člověk: 35,8 °C až 37,3 °C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kočka: 38,0 - 39,5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pes: 37,5 - 39,0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kůň: 37,5 - 38,5 C˚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slon: 36 C˚</a:t>
            </a:r>
          </a:p>
          <a:p>
            <a:pPr marL="441325" indent="-441325"/>
            <a:r>
              <a:rPr lang="cs-CZ" sz="2900" b="1" dirty="0" smtClean="0"/>
              <a:t>Teplota slunce -</a:t>
            </a:r>
            <a:r>
              <a:rPr lang="cs-CZ" sz="2900" dirty="0" smtClean="0"/>
              <a:t> povrch 5500°C, jádro 14 mil. °C</a:t>
            </a:r>
          </a:p>
          <a:p>
            <a:pPr marL="441325" indent="-441325"/>
            <a:r>
              <a:rPr lang="cs-CZ" sz="2900" b="1" dirty="0" smtClean="0"/>
              <a:t>Teplota lávy </a:t>
            </a:r>
            <a:r>
              <a:rPr lang="cs-CZ" sz="2900" dirty="0" smtClean="0"/>
              <a:t>700-1200°C</a:t>
            </a:r>
          </a:p>
          <a:p>
            <a:pPr marL="441325" indent="-441325"/>
            <a:r>
              <a:rPr lang="cs-CZ" sz="2900" b="1" dirty="0" smtClean="0"/>
              <a:t>Teplota varu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err="1" smtClean="0"/>
              <a:t>ethanolu</a:t>
            </a:r>
            <a:r>
              <a:rPr lang="cs-CZ" sz="2900" dirty="0" smtClean="0"/>
              <a:t> 78,3 °C</a:t>
            </a:r>
          </a:p>
          <a:p>
            <a:pPr marL="1616075" indent="-274638">
              <a:buFont typeface="Arial" pitchFamily="34" charset="0"/>
              <a:buChar char="•"/>
            </a:pPr>
            <a:r>
              <a:rPr lang="cs-CZ" sz="2900" dirty="0" smtClean="0"/>
              <a:t>hliník 2 470 °C</a:t>
            </a:r>
          </a:p>
          <a:p>
            <a:pPr marL="1234440" lvl="2" indent="-4572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188640"/>
            <a:ext cx="7756263" cy="105425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4800" b="1" noProof="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Zajímavé t</a:t>
            </a:r>
            <a:r>
              <a:rPr kumimoji="0" lang="cs-CZ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eploty</a:t>
            </a:r>
            <a:endParaRPr kumimoji="0" lang="cs-CZ" sz="48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1584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4" dur="2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2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 txBox="1">
            <a:spLocks/>
          </p:cNvSpPr>
          <p:nvPr/>
        </p:nvSpPr>
        <p:spPr>
          <a:xfrm>
            <a:off x="266253" y="292869"/>
            <a:ext cx="8712968" cy="6264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Při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jaké teplotě mluvíme u člověka o horečce?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kumimoji="0" lang="cs-CZ" sz="3200" b="1" i="0" u="none" strike="noStrike" kern="1200" cap="none" spc="0" normalizeH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</a:t>
            </a: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to znamená?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Proč ti připadá voda v bazénu k večeru teplejší?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Co využíváme k měření teploty?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Jaká teplota je běžně v místnosti?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r>
              <a:rPr lang="cs-CZ" sz="32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Při jaké teplotě se vaří voda?</a:t>
            </a:r>
          </a:p>
          <a:p>
            <a:pPr marL="530225" marR="0" lvl="0" indent="-53022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lang="cs-CZ" sz="3200" b="1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Wingdings" pitchFamily="2" charset="2"/>
              <a:buChar char=""/>
              <a:tabLst/>
              <a:defRPr/>
            </a:pPr>
            <a:endParaRPr kumimoji="0" lang="cs-CZ" sz="29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234440" marR="0" lvl="2" indent="-4572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 descr="C:\Documents and Settings\Administrator\Local Settings\Temporary Internet Files\Content.IE5\JJRD5KQM\MC90042383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80728"/>
            <a:ext cx="1882775" cy="1381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060849"/>
            <a:ext cx="8640959" cy="4536504"/>
          </a:xfrm>
        </p:spPr>
        <p:txBody>
          <a:bodyPr>
            <a:normAutofit lnSpcReduction="10000"/>
          </a:bodyPr>
          <a:lstStyle/>
          <a:p>
            <a:r>
              <a:rPr lang="cs-CZ" sz="3000" dirty="0" smtClean="0"/>
              <a:t>Prezentace slouží k zavedení fyzikální veličiny </a:t>
            </a:r>
            <a:r>
              <a:rPr lang="cs-CZ" sz="3000" b="1" dirty="0" smtClean="0"/>
              <a:t>teplota.</a:t>
            </a:r>
          </a:p>
          <a:p>
            <a:r>
              <a:rPr lang="cs-CZ" sz="3000" dirty="0" smtClean="0"/>
              <a:t>Nejprve si řekneme označení</a:t>
            </a:r>
            <a:r>
              <a:rPr lang="cs-CZ" sz="3000" smtClean="0"/>
              <a:t>, jednotku a </a:t>
            </a:r>
            <a:r>
              <a:rPr lang="cs-CZ" sz="3000" dirty="0" smtClean="0"/>
              <a:t>definici teploty.</a:t>
            </a:r>
          </a:p>
          <a:p>
            <a:r>
              <a:rPr lang="cs-CZ" sz="3000" dirty="0" smtClean="0"/>
              <a:t>Vysvětlíme, jak teplota závisí na pohybu molekul.</a:t>
            </a:r>
          </a:p>
          <a:p>
            <a:r>
              <a:rPr lang="cs-CZ" sz="3000" dirty="0" smtClean="0"/>
              <a:t>Uvedeme vývoj Celsiovy stupnice.</a:t>
            </a:r>
          </a:p>
          <a:p>
            <a:r>
              <a:rPr lang="cs-CZ" sz="3000" dirty="0" smtClean="0"/>
              <a:t>Zmíníme některé teploty.</a:t>
            </a:r>
          </a:p>
          <a:p>
            <a:r>
              <a:rPr lang="cs-CZ" sz="3000" dirty="0" smtClean="0"/>
              <a:t>V závěru zodpovíme otázky týkající se tématu.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132856"/>
            <a:ext cx="8568952" cy="4464496"/>
          </a:xfrm>
        </p:spPr>
        <p:txBody>
          <a:bodyPr>
            <a:normAutofit/>
          </a:bodyPr>
          <a:lstStyle/>
          <a:p>
            <a:r>
              <a:rPr lang="cs-CZ" b="1" dirty="0" smtClean="0"/>
              <a:t>Kliparty Office </a:t>
            </a:r>
            <a:r>
              <a:rPr lang="cs-CZ" dirty="0" smtClean="0"/>
              <a:t>[online]. 2012 [cit. 2012-02-06]. Dostupné z www: </a:t>
            </a:r>
            <a:r>
              <a:rPr lang="cs-CZ" dirty="0" smtClean="0">
                <a:hlinkClick r:id="rId2"/>
              </a:rPr>
              <a:t>http://office.</a:t>
            </a:r>
            <a:r>
              <a:rPr lang="cs-CZ" dirty="0" err="1" smtClean="0">
                <a:hlinkClick r:id="rId2"/>
              </a:rPr>
              <a:t>microsoft.com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cs</a:t>
            </a:r>
            <a:r>
              <a:rPr lang="cs-CZ" dirty="0" smtClean="0">
                <a:hlinkClick r:id="rId2"/>
              </a:rPr>
              <a:t>-</a:t>
            </a:r>
            <a:r>
              <a:rPr lang="cs-CZ" dirty="0" err="1" smtClean="0">
                <a:hlinkClick r:id="rId2"/>
              </a:rPr>
              <a:t>cz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Uvedené zdroje [cit. 2012-02-06]. Dostupné pod licencí </a:t>
            </a:r>
            <a:r>
              <a:rPr lang="cs-CZ" b="1" dirty="0" err="1" smtClean="0"/>
              <a:t>Creative</a:t>
            </a:r>
            <a:r>
              <a:rPr lang="cs-CZ" b="1" dirty="0" smtClean="0"/>
              <a:t> </a:t>
            </a:r>
            <a:r>
              <a:rPr lang="cs-CZ" b="1" dirty="0" err="1" smtClean="0"/>
              <a:t>Commons</a:t>
            </a:r>
            <a:r>
              <a:rPr lang="cs-CZ" b="1" dirty="0" smtClean="0"/>
              <a:t> na WWW:</a:t>
            </a:r>
          </a:p>
          <a:p>
            <a:r>
              <a:rPr lang="cs-CZ" dirty="0" err="1" smtClean="0"/>
              <a:t>Cropbot</a:t>
            </a:r>
            <a:r>
              <a:rPr lang="cs-CZ" dirty="0" smtClean="0"/>
              <a:t> </a:t>
            </a:r>
            <a:r>
              <a:rPr lang="cs-CZ" dirty="0" smtClean="0">
                <a:hlinkClick r:id="rId3"/>
              </a:rPr>
              <a:t>http://commons.wikimedia.org/wiki/File:Pejzaz_zimowy1.jpg</a:t>
            </a:r>
            <a:endParaRPr lang="cs-CZ" dirty="0" smtClean="0"/>
          </a:p>
          <a:p>
            <a:r>
              <a:rPr lang="cs-CZ" dirty="0" err="1" smtClean="0"/>
              <a:t>Nikater</a:t>
            </a:r>
            <a:r>
              <a:rPr lang="cs-CZ" dirty="0" smtClean="0"/>
              <a:t> </a:t>
            </a:r>
            <a:r>
              <a:rPr lang="cs-CZ" dirty="0" smtClean="0">
                <a:hlinkClick r:id="rId4"/>
              </a:rPr>
              <a:t>http://commons.wikimedia.org/wiki/File:Hintersee.jpg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22114"/>
          </a:xfrm>
        </p:spPr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650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435</TotalTime>
  <Words>373</Words>
  <Application>Microsoft Office PowerPoint</Application>
  <PresentationFormat>Předvádění na obrazovce (4:3)</PresentationFormat>
  <Paragraphs>61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Tvrdý obal</vt:lpstr>
      <vt:lpstr>Prezentace aplikace PowerPoint</vt:lpstr>
      <vt:lpstr>Prezentace aplikace PowerPoint</vt:lpstr>
      <vt:lpstr>Teplota</vt:lpstr>
      <vt:lpstr>Celsiova stupnice</vt:lpstr>
      <vt:lpstr>Podle jednotky rozlišujeme další teploty. </vt:lpstr>
      <vt:lpstr>Prezentace aplikace PowerPoint</vt:lpstr>
      <vt:lpstr>Prezentace aplikace PowerPoint</vt:lpstr>
      <vt:lpstr>Metodický postup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Terezka</dc:creator>
  <cp:lastModifiedBy>Jan Táborský</cp:lastModifiedBy>
  <cp:revision>24</cp:revision>
  <dcterms:created xsi:type="dcterms:W3CDTF">2012-02-06T14:50:22Z</dcterms:created>
  <dcterms:modified xsi:type="dcterms:W3CDTF">2012-06-19T13:33:48Z</dcterms:modified>
</cp:coreProperties>
</file>