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8CCD936-0E33-4D73-803B-A1B78F705E4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02C6DD-90C2-459E-9A2E-A977485BD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8CCD936-0E33-4D73-803B-A1B78F705E4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02C6DD-90C2-459E-9A2E-A977485BD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8CCD936-0E33-4D73-803B-A1B78F705E4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02C6DD-90C2-459E-9A2E-A977485BD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8CCD936-0E33-4D73-803B-A1B78F705E4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02C6DD-90C2-459E-9A2E-A977485BD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8CCD936-0E33-4D73-803B-A1B78F705E4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02C6DD-90C2-459E-9A2E-A977485BD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8CCD936-0E33-4D73-803B-A1B78F705E4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02C6DD-90C2-459E-9A2E-A977485BD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8CCD936-0E33-4D73-803B-A1B78F705E4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02C6DD-90C2-459E-9A2E-A977485BD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8CCD936-0E33-4D73-803B-A1B78F705E4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02C6DD-90C2-459E-9A2E-A977485BD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8CCD936-0E33-4D73-803B-A1B78F705E4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02C6DD-90C2-459E-9A2E-A977485BD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8CCD936-0E33-4D73-803B-A1B78F705E4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02C6DD-90C2-459E-9A2E-A977485BD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8CCD936-0E33-4D73-803B-A1B78F705E4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02C6DD-90C2-459E-9A2E-A977485BD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8CCD936-0E33-4D73-803B-A1B78F705E4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BC02C6DD-90C2-459E-9A2E-A977485BD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5589240"/>
            <a:ext cx="7196336" cy="910952"/>
          </a:xfrm>
        </p:spPr>
        <p:txBody>
          <a:bodyPr>
            <a:normAutofit/>
          </a:bodyPr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</a:rPr>
              <a:t>ANOTACE: Materiál je určen pro žáky 6. ročníku a slouží k výkladu nového učiva.</a:t>
            </a:r>
          </a:p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51520" y="1484784"/>
            <a:ext cx="856895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Název školy: ZŠ Štětí, Ostrovní 300</a:t>
            </a:r>
            <a:br>
              <a:rPr lang="cs-CZ" sz="2400" dirty="0" smtClean="0"/>
            </a:br>
            <a:r>
              <a:rPr lang="cs-CZ" sz="2400" dirty="0" smtClean="0"/>
              <a:t>Autor: Mgr. Tereza Hrabkovská</a:t>
            </a:r>
            <a:br>
              <a:rPr lang="cs-CZ" sz="2400" dirty="0" smtClean="0"/>
            </a:br>
            <a:r>
              <a:rPr lang="cs-CZ" sz="2400" dirty="0" smtClean="0"/>
              <a:t>Název materiálu: </a:t>
            </a:r>
            <a:r>
              <a:rPr lang="cs-CZ" sz="2400" dirty="0"/>
              <a:t>VY_32_INOVACE_F.6.A.12_druhy_pohybu</a:t>
            </a:r>
            <a:endParaRPr lang="cs-CZ" sz="2400" dirty="0" smtClean="0"/>
          </a:p>
          <a:p>
            <a:pPr algn="ctr"/>
            <a:r>
              <a:rPr lang="cs-CZ" sz="2400" dirty="0" smtClean="0"/>
              <a:t>Název: Druhy pohybu</a:t>
            </a:r>
            <a:br>
              <a:rPr lang="cs-CZ" sz="2400" dirty="0" smtClean="0"/>
            </a:br>
            <a:r>
              <a:rPr lang="cs-CZ" sz="2400" dirty="0" smtClean="0"/>
              <a:t>Číslo operačního programu: CZ.1.07/1.4.00/21.1693</a:t>
            </a:r>
            <a:br>
              <a:rPr lang="cs-CZ" sz="2400" dirty="0" smtClean="0"/>
            </a:br>
            <a:r>
              <a:rPr lang="cs-CZ" sz="2400" dirty="0" smtClean="0"/>
              <a:t>Název projektu: PRIMA ŠKOLA</a:t>
            </a:r>
          </a:p>
          <a:p>
            <a:pPr algn="ctr"/>
            <a:r>
              <a:rPr lang="cs-CZ" sz="2400" dirty="0" smtClean="0"/>
              <a:t>Vzdělávací oblast/obor: Člověk a příroda/Fyzika</a:t>
            </a:r>
          </a:p>
          <a:p>
            <a:pPr algn="ctr"/>
            <a:r>
              <a:rPr lang="cs-CZ" sz="2400" dirty="0" smtClean="0"/>
              <a:t>Tematický okruh/téma: Pohyb těles/Druhy pohybu</a:t>
            </a:r>
            <a:endParaRPr lang="cs-CZ" sz="2400" dirty="0" smtClean="0">
              <a:solidFill>
                <a:srgbClr val="FF0000"/>
              </a:solidFill>
            </a:endParaRPr>
          </a:p>
          <a:p>
            <a:pPr algn="ctr"/>
            <a:r>
              <a:rPr lang="cs-CZ" sz="2400" dirty="0" smtClean="0"/>
              <a:t>Vytvořeno: 2. 3. 2012</a:t>
            </a:r>
            <a:endParaRPr lang="cs-CZ" sz="2400" dirty="0"/>
          </a:p>
        </p:txBody>
      </p:sp>
      <p:pic>
        <p:nvPicPr>
          <p:cNvPr id="1026" name="Picture 2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2623" y="332655"/>
            <a:ext cx="1209117" cy="1034964"/>
          </a:xfrm>
          <a:prstGeom prst="rect">
            <a:avLst/>
          </a:prstGeom>
          <a:noFill/>
        </p:spPr>
      </p:pic>
      <p:pic>
        <p:nvPicPr>
          <p:cNvPr id="10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3" cstate="print"/>
          <a:srcRect r="12926"/>
          <a:stretch>
            <a:fillRect/>
          </a:stretch>
        </p:blipFill>
        <p:spPr bwMode="auto">
          <a:xfrm>
            <a:off x="2068677" y="332655"/>
            <a:ext cx="4979867" cy="96295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3969113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60648"/>
            <a:ext cx="3208400" cy="850106"/>
          </a:xfrm>
        </p:spPr>
        <p:txBody>
          <a:bodyPr/>
          <a:lstStyle/>
          <a:p>
            <a:r>
              <a:rPr lang="cs-CZ" dirty="0" smtClean="0"/>
              <a:t>Pohyb těles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052736"/>
            <a:ext cx="7869560" cy="4525963"/>
          </a:xfrm>
        </p:spPr>
        <p:txBody>
          <a:bodyPr/>
          <a:lstStyle/>
          <a:p>
            <a:r>
              <a:rPr lang="cs-CZ" dirty="0" smtClean="0"/>
              <a:t>Pohyb každého tělesa probíhá podle určité křivky. </a:t>
            </a:r>
          </a:p>
          <a:p>
            <a:r>
              <a:rPr lang="cs-CZ" dirty="0" smtClean="0"/>
              <a:t>Tuto křivku nazýváme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trajektorie.</a:t>
            </a:r>
          </a:p>
          <a:p>
            <a:r>
              <a:rPr lang="cs-CZ" dirty="0" smtClean="0"/>
              <a:t>Délku trajektorie udává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dráha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dirty="0"/>
          </a:p>
        </p:txBody>
      </p:sp>
      <p:pic>
        <p:nvPicPr>
          <p:cNvPr id="1026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5414901"/>
            <a:ext cx="1512168" cy="949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olný tvar 3"/>
          <p:cNvSpPr/>
          <p:nvPr/>
        </p:nvSpPr>
        <p:spPr>
          <a:xfrm>
            <a:off x="703249" y="3172691"/>
            <a:ext cx="7866887" cy="3478711"/>
          </a:xfrm>
          <a:custGeom>
            <a:avLst/>
            <a:gdLst>
              <a:gd name="connsiteX0" fmla="*/ 6938632 w 7866887"/>
              <a:gd name="connsiteY0" fmla="*/ 2424545 h 3478711"/>
              <a:gd name="connsiteX1" fmla="*/ 7409687 w 7866887"/>
              <a:gd name="connsiteY1" fmla="*/ 1039091 h 3478711"/>
              <a:gd name="connsiteX2" fmla="*/ 5525469 w 7866887"/>
              <a:gd name="connsiteY2" fmla="*/ 2840182 h 3478711"/>
              <a:gd name="connsiteX3" fmla="*/ 6204341 w 7866887"/>
              <a:gd name="connsiteY3" fmla="*/ 651164 h 3478711"/>
              <a:gd name="connsiteX4" fmla="*/ 1743178 w 7866887"/>
              <a:gd name="connsiteY4" fmla="*/ 3449782 h 3478711"/>
              <a:gd name="connsiteX5" fmla="*/ 52923 w 7866887"/>
              <a:gd name="connsiteY5" fmla="*/ 2022764 h 3478711"/>
              <a:gd name="connsiteX6" fmla="*/ 745650 w 7866887"/>
              <a:gd name="connsiteY6" fmla="*/ 637309 h 3478711"/>
              <a:gd name="connsiteX7" fmla="*/ 3862923 w 7866887"/>
              <a:gd name="connsiteY7" fmla="*/ 3089564 h 3478711"/>
              <a:gd name="connsiteX8" fmla="*/ 4250850 w 7866887"/>
              <a:gd name="connsiteY8" fmla="*/ 748145 h 3478711"/>
              <a:gd name="connsiteX9" fmla="*/ 7465105 w 7866887"/>
              <a:gd name="connsiteY9" fmla="*/ 83127 h 3478711"/>
              <a:gd name="connsiteX10" fmla="*/ 7866887 w 7866887"/>
              <a:gd name="connsiteY10" fmla="*/ 0 h 3478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66887" h="3478711">
                <a:moveTo>
                  <a:pt x="6938632" y="2424545"/>
                </a:moveTo>
                <a:cubicBezTo>
                  <a:pt x="7291923" y="1697181"/>
                  <a:pt x="7645214" y="969818"/>
                  <a:pt x="7409687" y="1039091"/>
                </a:cubicBezTo>
                <a:cubicBezTo>
                  <a:pt x="7174160" y="1108364"/>
                  <a:pt x="5726360" y="2904836"/>
                  <a:pt x="5525469" y="2840182"/>
                </a:cubicBezTo>
                <a:cubicBezTo>
                  <a:pt x="5324578" y="2775528"/>
                  <a:pt x="6834723" y="549564"/>
                  <a:pt x="6204341" y="651164"/>
                </a:cubicBezTo>
                <a:cubicBezTo>
                  <a:pt x="5573959" y="752764"/>
                  <a:pt x="2768414" y="3221182"/>
                  <a:pt x="1743178" y="3449782"/>
                </a:cubicBezTo>
                <a:cubicBezTo>
                  <a:pt x="717942" y="3678382"/>
                  <a:pt x="219178" y="2491509"/>
                  <a:pt x="52923" y="2022764"/>
                </a:cubicBezTo>
                <a:cubicBezTo>
                  <a:pt x="-113332" y="1554019"/>
                  <a:pt x="110650" y="459509"/>
                  <a:pt x="745650" y="637309"/>
                </a:cubicBezTo>
                <a:cubicBezTo>
                  <a:pt x="1380650" y="815109"/>
                  <a:pt x="3278723" y="3071091"/>
                  <a:pt x="3862923" y="3089564"/>
                </a:cubicBezTo>
                <a:cubicBezTo>
                  <a:pt x="4447123" y="3108037"/>
                  <a:pt x="3650486" y="1249218"/>
                  <a:pt x="4250850" y="748145"/>
                </a:cubicBezTo>
                <a:cubicBezTo>
                  <a:pt x="4851214" y="247072"/>
                  <a:pt x="7465105" y="83127"/>
                  <a:pt x="7465105" y="83127"/>
                </a:cubicBezTo>
                <a:lnTo>
                  <a:pt x="7866887" y="0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4266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851 -0.04329 C -0.01268 -0.15139 0.03333 -0.25949 0.00972 -0.24977 C -0.01389 -0.24005 -0.17969 0.02176 -0.20018 0.01458 C -0.22066 0.0074 -0.03941 -0.31135 -0.11355 -0.29213 C -0.18768 -0.27292 -0.52917 0.11898 -0.64532 0.13009 C -0.76146 0.1412 -0.79757 -0.15139 -0.81025 -0.22547 C -0.82292 -0.29954 -0.7941 -0.36412 -0.72188 -0.31436 C -0.64983 -0.26459 -0.43629 0.06365 -0.37691 0.07245 C -0.31754 0.08125 -0.43802 -0.18311 -0.36546 -0.26088 C -0.29254 -0.33866 -0.11667 -0.36644 0.05972 -0.39422 " pathEditMode="relative" rAng="0" ptsTypes="aaaaaaaaaA">
                                      <p:cBhvr>
                                        <p:cTn id="21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300" y="-8300"/>
                                    </p:animMotion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6" descr="C:\Documents and Settings\Administrator\Local Settings\Temporary Internet Files\Content.IE5\15NXLOFS\MC9003700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1419841">
            <a:off x="2345335" y="5685507"/>
            <a:ext cx="1845259" cy="864108"/>
          </a:xfrm>
          <a:prstGeom prst="rect">
            <a:avLst/>
          </a:prstGeom>
          <a:noFill/>
        </p:spPr>
      </p:pic>
      <p:pic>
        <p:nvPicPr>
          <p:cNvPr id="14" name="Picture 2" descr="C:\Documents and Settings\Administrator\Local Settings\Temporary Internet Files\Content.IE5\RQPFWY41\MC900437099[1].png"/>
          <p:cNvPicPr>
            <a:picLocks noChangeAspect="1" noChangeArrowheads="1"/>
          </p:cNvPicPr>
          <p:nvPr/>
        </p:nvPicPr>
        <p:blipFill>
          <a:blip r:embed="rId3" cstate="print"/>
          <a:srcRect t="39374" b="29126"/>
          <a:stretch>
            <a:fillRect/>
          </a:stretch>
        </p:blipFill>
        <p:spPr bwMode="auto">
          <a:xfrm>
            <a:off x="5292080" y="2492896"/>
            <a:ext cx="2743200" cy="86409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55228" y="274638"/>
            <a:ext cx="3568700" cy="777875"/>
          </a:xfrm>
        </p:spPr>
        <p:txBody>
          <a:bodyPr>
            <a:normAutofit/>
          </a:bodyPr>
          <a:lstStyle/>
          <a:p>
            <a:r>
              <a:rPr lang="cs-CZ" dirty="0" smtClean="0"/>
              <a:t>Dělení pohybů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397000" y="981075"/>
            <a:ext cx="7747000" cy="5472113"/>
          </a:xfrm>
        </p:spPr>
        <p:txBody>
          <a:bodyPr/>
          <a:lstStyle/>
          <a:p>
            <a:pPr marL="596646" indent="-514350">
              <a:buAutoNum type="arabicPeriod"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Posuvný pohyb </a:t>
            </a:r>
            <a:r>
              <a:rPr lang="cs-CZ" dirty="0" smtClean="0"/>
              <a:t>- každý bod tělesa opisuje stejnou trajektorii.</a:t>
            </a:r>
          </a:p>
          <a:p>
            <a:pPr marL="596646" indent="-514350">
              <a:buAutoNum type="arabicPeriod"/>
            </a:pPr>
            <a:endParaRPr lang="cs-CZ" dirty="0" smtClean="0"/>
          </a:p>
          <a:p>
            <a:pPr marL="596646" indent="-514350">
              <a:buAutoNum type="arabicPeriod"/>
            </a:pPr>
            <a:endParaRPr lang="cs-CZ" dirty="0" smtClean="0"/>
          </a:p>
          <a:p>
            <a:pPr marL="596646" indent="-514350">
              <a:buAutoNum type="arabicPeriod"/>
            </a:pPr>
            <a:endParaRPr lang="cs-CZ" dirty="0" smtClean="0"/>
          </a:p>
          <a:p>
            <a:pPr marL="596646" indent="-514350"/>
            <a:r>
              <a:rPr lang="cs-CZ" dirty="0" smtClean="0"/>
              <a:t>Trajektorie všech bodů tělesa má stejný tvar a dráhu.</a:t>
            </a:r>
          </a:p>
          <a:p>
            <a:pPr marL="596646" indent="-514350">
              <a:buAutoNum type="arabicPeriod"/>
            </a:pPr>
            <a:endParaRPr lang="cs-CZ" dirty="0" smtClean="0"/>
          </a:p>
        </p:txBody>
      </p:sp>
      <p:pic>
        <p:nvPicPr>
          <p:cNvPr id="1026" name="Picture 2" descr="C:\Documents and Settings\Administrator\Local Settings\Temporary Internet Files\Content.IE5\RQPFWY41\MC900437099[1].png"/>
          <p:cNvPicPr>
            <a:picLocks noChangeAspect="1" noChangeArrowheads="1"/>
          </p:cNvPicPr>
          <p:nvPr/>
        </p:nvPicPr>
        <p:blipFill>
          <a:blip r:embed="rId3" cstate="print"/>
          <a:srcRect t="39374" b="29126"/>
          <a:stretch>
            <a:fillRect/>
          </a:stretch>
        </p:blipFill>
        <p:spPr bwMode="auto">
          <a:xfrm>
            <a:off x="1691680" y="2492896"/>
            <a:ext cx="2743200" cy="864096"/>
          </a:xfrm>
          <a:prstGeom prst="rect">
            <a:avLst/>
          </a:prstGeom>
          <a:noFill/>
        </p:spPr>
      </p:pic>
      <p:cxnSp>
        <p:nvCxnSpPr>
          <p:cNvPr id="6" name="Přímá spojovací čára 5"/>
          <p:cNvCxnSpPr/>
          <p:nvPr/>
        </p:nvCxnSpPr>
        <p:spPr>
          <a:xfrm>
            <a:off x="1547664" y="3284984"/>
            <a:ext cx="684076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4355976" y="2924944"/>
            <a:ext cx="3636000" cy="0"/>
          </a:xfrm>
          <a:prstGeom prst="line">
            <a:avLst/>
          </a:prstGeom>
          <a:ln>
            <a:tailEnd type="stealth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3059832" y="2492896"/>
            <a:ext cx="3636000" cy="0"/>
          </a:xfrm>
          <a:prstGeom prst="line">
            <a:avLst/>
          </a:prstGeom>
          <a:ln>
            <a:tailEnd type="stealth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835696" y="2636912"/>
            <a:ext cx="3636000" cy="0"/>
          </a:xfrm>
          <a:prstGeom prst="line">
            <a:avLst/>
          </a:prstGeom>
          <a:ln>
            <a:tailEnd type="stealth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139952" y="3140968"/>
            <a:ext cx="3636000" cy="0"/>
          </a:xfrm>
          <a:prstGeom prst="line">
            <a:avLst/>
          </a:prstGeom>
          <a:ln>
            <a:tailEnd type="stealth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pic>
        <p:nvPicPr>
          <p:cNvPr id="1030" name="Picture 6" descr="C:\Documents and Settings\Administrator\Local Settings\Temporary Internet Files\Content.IE5\15NXLOFS\MC9003700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1289696">
            <a:off x="6579983" y="4734545"/>
            <a:ext cx="1845259" cy="864108"/>
          </a:xfrm>
          <a:prstGeom prst="rect">
            <a:avLst/>
          </a:prstGeom>
          <a:noFill/>
        </p:spPr>
      </p:pic>
      <p:sp>
        <p:nvSpPr>
          <p:cNvPr id="23" name="Volný tvar 22"/>
          <p:cNvSpPr/>
          <p:nvPr/>
        </p:nvSpPr>
        <p:spPr>
          <a:xfrm>
            <a:off x="2653259" y="5019206"/>
            <a:ext cx="4257207" cy="1036820"/>
          </a:xfrm>
          <a:custGeom>
            <a:avLst/>
            <a:gdLst>
              <a:gd name="connsiteX0" fmla="*/ 4257207 w 4257207"/>
              <a:gd name="connsiteY0" fmla="*/ 77450 h 1036820"/>
              <a:gd name="connsiteX1" fmla="*/ 3057993 w 4257207"/>
              <a:gd name="connsiteY1" fmla="*/ 722027 h 1036820"/>
              <a:gd name="connsiteX2" fmla="*/ 2428407 w 4257207"/>
              <a:gd name="connsiteY2" fmla="*/ 32479 h 1036820"/>
              <a:gd name="connsiteX3" fmla="*/ 1543987 w 4257207"/>
              <a:gd name="connsiteY3" fmla="*/ 916899 h 1036820"/>
              <a:gd name="connsiteX4" fmla="*/ 389744 w 4257207"/>
              <a:gd name="connsiteY4" fmla="*/ 452204 h 1036820"/>
              <a:gd name="connsiteX5" fmla="*/ 0 w 4257207"/>
              <a:gd name="connsiteY5" fmla="*/ 1036820 h 10368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257207" h="1036820">
                <a:moveTo>
                  <a:pt x="4257207" y="77450"/>
                </a:moveTo>
                <a:cubicBezTo>
                  <a:pt x="3810000" y="403486"/>
                  <a:pt x="3362793" y="729522"/>
                  <a:pt x="3057993" y="722027"/>
                </a:cubicBezTo>
                <a:cubicBezTo>
                  <a:pt x="2753193" y="714532"/>
                  <a:pt x="2680741" y="0"/>
                  <a:pt x="2428407" y="32479"/>
                </a:cubicBezTo>
                <a:cubicBezTo>
                  <a:pt x="2176073" y="64958"/>
                  <a:pt x="1883764" y="846945"/>
                  <a:pt x="1543987" y="916899"/>
                </a:cubicBezTo>
                <a:cubicBezTo>
                  <a:pt x="1204210" y="986853"/>
                  <a:pt x="647075" y="432217"/>
                  <a:pt x="389744" y="452204"/>
                </a:cubicBezTo>
                <a:cubicBezTo>
                  <a:pt x="132413" y="472191"/>
                  <a:pt x="66206" y="754505"/>
                  <a:pt x="0" y="1036820"/>
                </a:cubicBezTo>
              </a:path>
            </a:pathLst>
          </a:custGeom>
          <a:ln>
            <a:headEnd type="none" w="med" len="med"/>
            <a:tailEnd type="triangle" w="med" len="med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olný tvar 23"/>
          <p:cNvSpPr/>
          <p:nvPr/>
        </p:nvSpPr>
        <p:spPr>
          <a:xfrm>
            <a:off x="2619049" y="5301208"/>
            <a:ext cx="4257207" cy="1036820"/>
          </a:xfrm>
          <a:custGeom>
            <a:avLst/>
            <a:gdLst>
              <a:gd name="connsiteX0" fmla="*/ 4257207 w 4257207"/>
              <a:gd name="connsiteY0" fmla="*/ 77450 h 1036820"/>
              <a:gd name="connsiteX1" fmla="*/ 3057993 w 4257207"/>
              <a:gd name="connsiteY1" fmla="*/ 722027 h 1036820"/>
              <a:gd name="connsiteX2" fmla="*/ 2428407 w 4257207"/>
              <a:gd name="connsiteY2" fmla="*/ 32479 h 1036820"/>
              <a:gd name="connsiteX3" fmla="*/ 1543987 w 4257207"/>
              <a:gd name="connsiteY3" fmla="*/ 916899 h 1036820"/>
              <a:gd name="connsiteX4" fmla="*/ 389744 w 4257207"/>
              <a:gd name="connsiteY4" fmla="*/ 452204 h 1036820"/>
              <a:gd name="connsiteX5" fmla="*/ 0 w 4257207"/>
              <a:gd name="connsiteY5" fmla="*/ 1036820 h 10368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257207" h="1036820">
                <a:moveTo>
                  <a:pt x="4257207" y="77450"/>
                </a:moveTo>
                <a:cubicBezTo>
                  <a:pt x="3810000" y="403486"/>
                  <a:pt x="3362793" y="729522"/>
                  <a:pt x="3057993" y="722027"/>
                </a:cubicBezTo>
                <a:cubicBezTo>
                  <a:pt x="2753193" y="714532"/>
                  <a:pt x="2680741" y="0"/>
                  <a:pt x="2428407" y="32479"/>
                </a:cubicBezTo>
                <a:cubicBezTo>
                  <a:pt x="2176073" y="64958"/>
                  <a:pt x="1883764" y="846945"/>
                  <a:pt x="1543987" y="916899"/>
                </a:cubicBezTo>
                <a:cubicBezTo>
                  <a:pt x="1204210" y="986853"/>
                  <a:pt x="647075" y="432217"/>
                  <a:pt x="389744" y="452204"/>
                </a:cubicBezTo>
                <a:cubicBezTo>
                  <a:pt x="132413" y="472191"/>
                  <a:pt x="66206" y="754505"/>
                  <a:pt x="0" y="1036820"/>
                </a:cubicBezTo>
              </a:path>
            </a:pathLst>
          </a:custGeom>
          <a:ln>
            <a:headEnd type="none" w="med" len="med"/>
            <a:tailEnd type="triangle" w="med" len="med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2627784" y="5488524"/>
            <a:ext cx="4257207" cy="1036820"/>
          </a:xfrm>
          <a:custGeom>
            <a:avLst/>
            <a:gdLst>
              <a:gd name="connsiteX0" fmla="*/ 4257207 w 4257207"/>
              <a:gd name="connsiteY0" fmla="*/ 77450 h 1036820"/>
              <a:gd name="connsiteX1" fmla="*/ 3057993 w 4257207"/>
              <a:gd name="connsiteY1" fmla="*/ 722027 h 1036820"/>
              <a:gd name="connsiteX2" fmla="*/ 2428407 w 4257207"/>
              <a:gd name="connsiteY2" fmla="*/ 32479 h 1036820"/>
              <a:gd name="connsiteX3" fmla="*/ 1543987 w 4257207"/>
              <a:gd name="connsiteY3" fmla="*/ 916899 h 1036820"/>
              <a:gd name="connsiteX4" fmla="*/ 389744 w 4257207"/>
              <a:gd name="connsiteY4" fmla="*/ 452204 h 1036820"/>
              <a:gd name="connsiteX5" fmla="*/ 0 w 4257207"/>
              <a:gd name="connsiteY5" fmla="*/ 1036820 h 10368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257207" h="1036820">
                <a:moveTo>
                  <a:pt x="4257207" y="77450"/>
                </a:moveTo>
                <a:cubicBezTo>
                  <a:pt x="3810000" y="403486"/>
                  <a:pt x="3362793" y="729522"/>
                  <a:pt x="3057993" y="722027"/>
                </a:cubicBezTo>
                <a:cubicBezTo>
                  <a:pt x="2753193" y="714532"/>
                  <a:pt x="2680741" y="0"/>
                  <a:pt x="2428407" y="32479"/>
                </a:cubicBezTo>
                <a:cubicBezTo>
                  <a:pt x="2176073" y="64958"/>
                  <a:pt x="1883764" y="846945"/>
                  <a:pt x="1543987" y="916899"/>
                </a:cubicBezTo>
                <a:cubicBezTo>
                  <a:pt x="1204210" y="986853"/>
                  <a:pt x="647075" y="432217"/>
                  <a:pt x="389744" y="452204"/>
                </a:cubicBezTo>
                <a:cubicBezTo>
                  <a:pt x="132413" y="472191"/>
                  <a:pt x="66206" y="754505"/>
                  <a:pt x="0" y="1036820"/>
                </a:cubicBezTo>
              </a:path>
            </a:pathLst>
          </a:custGeom>
          <a:ln>
            <a:headEnd type="none" w="med" len="med"/>
            <a:tailEnd type="triangle" w="med" len="med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179512" y="1988840"/>
            <a:ext cx="20162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Přímočarý pohyb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660232" y="5733256"/>
            <a:ext cx="20162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Křivočarý pohyb</a:t>
            </a:r>
            <a:endParaRPr lang="cs-CZ" sz="2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5515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3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"/>
                            </p:stCondLst>
                            <p:childTnLst>
                              <p:par>
                                <p:cTn id="64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7" grpId="0"/>
      <p:bldP spid="2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404664"/>
            <a:ext cx="7818072" cy="6120680"/>
          </a:xfrm>
        </p:spPr>
        <p:txBody>
          <a:bodyPr>
            <a:normAutofit fontScale="92500"/>
          </a:bodyPr>
          <a:lstStyle/>
          <a:p>
            <a:pPr marL="596646" indent="-514350">
              <a:buFont typeface="+mj-lt"/>
              <a:buAutoNum type="arabicPeriod" startAt="2"/>
            </a:pPr>
            <a:r>
              <a:rPr lang="cs-CZ" b="1" dirty="0" smtClean="0">
                <a:solidFill>
                  <a:srgbClr val="00B050"/>
                </a:solidFill>
              </a:rPr>
              <a:t>Otáčivý pohyb</a:t>
            </a:r>
            <a:r>
              <a:rPr lang="cs-CZ" dirty="0" smtClean="0"/>
              <a:t> – každý bod tělesa opisuje kružnici se stejným středem (osou) otáčení.</a:t>
            </a:r>
          </a:p>
          <a:p>
            <a:pPr marL="596646" indent="-514350">
              <a:buFont typeface="+mj-lt"/>
              <a:buAutoNum type="arabicPeriod" startAt="2"/>
            </a:pPr>
            <a:endParaRPr lang="cs-CZ" b="1" dirty="0" smtClean="0">
              <a:solidFill>
                <a:srgbClr val="00B050"/>
              </a:solidFill>
            </a:endParaRPr>
          </a:p>
          <a:p>
            <a:pPr marL="596646" indent="-514350">
              <a:buFont typeface="+mj-lt"/>
              <a:buAutoNum type="arabicPeriod" startAt="2"/>
            </a:pPr>
            <a:endParaRPr lang="cs-CZ" b="1" dirty="0" smtClean="0">
              <a:solidFill>
                <a:srgbClr val="00B050"/>
              </a:solidFill>
            </a:endParaRPr>
          </a:p>
          <a:p>
            <a:pPr marL="596646" indent="-514350">
              <a:buFont typeface="+mj-lt"/>
              <a:buAutoNum type="arabicPeriod" startAt="2"/>
            </a:pPr>
            <a:endParaRPr lang="cs-CZ" b="1" dirty="0" smtClean="0">
              <a:solidFill>
                <a:srgbClr val="00B050"/>
              </a:solidFill>
            </a:endParaRPr>
          </a:p>
          <a:p>
            <a:pPr marL="596646" indent="-514350">
              <a:buFont typeface="+mj-lt"/>
              <a:buAutoNum type="arabicPeriod" startAt="2"/>
            </a:pPr>
            <a:endParaRPr lang="cs-CZ" b="1" dirty="0" smtClean="0">
              <a:solidFill>
                <a:srgbClr val="00B050"/>
              </a:solidFill>
            </a:endParaRPr>
          </a:p>
          <a:p>
            <a:pPr marL="596646" indent="-514350">
              <a:buFont typeface="+mj-lt"/>
              <a:buAutoNum type="arabicPeriod" startAt="2"/>
            </a:pPr>
            <a:endParaRPr lang="cs-CZ" b="1" dirty="0" smtClean="0">
              <a:solidFill>
                <a:srgbClr val="00B050"/>
              </a:solidFill>
            </a:endParaRPr>
          </a:p>
          <a:p>
            <a:pPr marL="596646" indent="-514350">
              <a:buFont typeface="+mj-lt"/>
              <a:buAutoNum type="arabicPeriod" startAt="2"/>
            </a:pPr>
            <a:endParaRPr lang="cs-CZ" b="1" dirty="0" smtClean="0">
              <a:solidFill>
                <a:srgbClr val="00B050"/>
              </a:solidFill>
            </a:endParaRPr>
          </a:p>
          <a:p>
            <a:pPr marL="596646" indent="-514350"/>
            <a:r>
              <a:rPr lang="cs-CZ" dirty="0" smtClean="0"/>
              <a:t>Pohyb posuvný a otáčivý označujeme za základní pohyby.</a:t>
            </a:r>
          </a:p>
          <a:p>
            <a:pPr marL="596646" indent="-514350"/>
            <a:r>
              <a:rPr lang="cs-CZ" dirty="0" smtClean="0"/>
              <a:t>Každý pohyb se skládá ze základních pohybů.</a:t>
            </a:r>
          </a:p>
        </p:txBody>
      </p:sp>
      <p:pic>
        <p:nvPicPr>
          <p:cNvPr id="2051" name="Picture 3" descr="C:\Documents and Settings\Administrator\Local Settings\Temporary Internet Files\Content.IE5\OBM9V20L\MP90043088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2204864"/>
            <a:ext cx="2670688" cy="1959200"/>
          </a:xfrm>
          <a:prstGeom prst="rect">
            <a:avLst/>
          </a:prstGeom>
          <a:noFill/>
        </p:spPr>
      </p:pic>
      <p:pic>
        <p:nvPicPr>
          <p:cNvPr id="2054" name="Picture 6" descr="C:\Documents and Settings\Administrator\Local Settings\Temporary Internet Files\Content.IE5\MRP6IG3I\MP900430849[1].jpg"/>
          <p:cNvPicPr>
            <a:picLocks noChangeAspect="1" noChangeArrowheads="1"/>
          </p:cNvPicPr>
          <p:nvPr/>
        </p:nvPicPr>
        <p:blipFill>
          <a:blip r:embed="rId3" cstate="print"/>
          <a:srcRect l="16420" t="2487" r="16073" b="3005"/>
          <a:stretch>
            <a:fillRect/>
          </a:stretch>
        </p:blipFill>
        <p:spPr bwMode="auto">
          <a:xfrm>
            <a:off x="5148064" y="1700808"/>
            <a:ext cx="2664296" cy="273630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404664"/>
            <a:ext cx="7498080" cy="850106"/>
          </a:xfrm>
        </p:spPr>
        <p:txBody>
          <a:bodyPr/>
          <a:lstStyle/>
          <a:p>
            <a:r>
              <a:rPr lang="cs-CZ" dirty="0" smtClean="0"/>
              <a:t>Určete druhy pohybu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447800"/>
            <a:ext cx="7674056" cy="5077544"/>
          </a:xfrm>
        </p:spPr>
        <p:txBody>
          <a:bodyPr>
            <a:normAutofit/>
          </a:bodyPr>
          <a:lstStyle/>
          <a:p>
            <a:pPr>
              <a:spcBef>
                <a:spcPts val="1800"/>
              </a:spcBef>
            </a:pPr>
            <a:r>
              <a:rPr lang="cs-CZ" sz="3600" dirty="0" smtClean="0"/>
              <a:t>Pohyb ruky veslaře při veslování.</a:t>
            </a:r>
          </a:p>
          <a:p>
            <a:pPr>
              <a:spcBef>
                <a:spcPts val="1800"/>
              </a:spcBef>
            </a:pPr>
            <a:r>
              <a:rPr lang="cs-CZ" sz="3600" dirty="0" smtClean="0"/>
              <a:t>Pohyb Měsíce.</a:t>
            </a:r>
          </a:p>
          <a:p>
            <a:pPr>
              <a:spcBef>
                <a:spcPts val="1800"/>
              </a:spcBef>
            </a:pPr>
            <a:r>
              <a:rPr lang="cs-CZ" sz="3600" dirty="0" smtClean="0"/>
              <a:t>Pohyb labutě na kolotoči.</a:t>
            </a:r>
          </a:p>
          <a:p>
            <a:pPr>
              <a:spcBef>
                <a:spcPts val="1800"/>
              </a:spcBef>
            </a:pPr>
            <a:r>
              <a:rPr lang="cs-CZ" sz="3600" dirty="0" smtClean="0"/>
              <a:t>Pohyb vrtáku ve vrtačce.</a:t>
            </a:r>
          </a:p>
          <a:p>
            <a:pPr>
              <a:spcBef>
                <a:spcPts val="1800"/>
              </a:spcBef>
            </a:pPr>
            <a:r>
              <a:rPr lang="cs-CZ" sz="3600" dirty="0" smtClean="0"/>
              <a:t>Pohyb cyklisty.</a:t>
            </a:r>
          </a:p>
          <a:p>
            <a:pPr>
              <a:spcBef>
                <a:spcPts val="1800"/>
              </a:spcBef>
            </a:pPr>
            <a:r>
              <a:rPr lang="cs-CZ" sz="3600" dirty="0" smtClean="0"/>
              <a:t>Pohyb vystřelené kulky.</a:t>
            </a:r>
            <a:endParaRPr lang="cs-CZ" sz="3600" dirty="0"/>
          </a:p>
        </p:txBody>
      </p:sp>
      <p:pic>
        <p:nvPicPr>
          <p:cNvPr id="3074" name="Picture 2" descr="C:\Documents and Settings\Administrator\Local Settings\Temporary Internet Files\Content.IE5\L5V48O0D\MC9003326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2348880"/>
            <a:ext cx="1808162" cy="1476375"/>
          </a:xfrm>
          <a:prstGeom prst="rect">
            <a:avLst/>
          </a:prstGeom>
          <a:noFill/>
        </p:spPr>
      </p:pic>
      <p:pic>
        <p:nvPicPr>
          <p:cNvPr id="3075" name="Picture 3" descr="C:\Documents and Settings\Administrator\Local Settings\Temporary Internet Files\Content.IE5\JJRD5KQM\MC90044128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4293096"/>
            <a:ext cx="2095128" cy="2095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postup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1484784"/>
            <a:ext cx="7602048" cy="511256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Prezentace slouží k vysvětlení pohybu posuvného  otáčivého.</a:t>
            </a:r>
          </a:p>
          <a:p>
            <a:r>
              <a:rPr lang="cs-CZ" dirty="0" smtClean="0"/>
              <a:t>Nejprve definujeme důležité pojmy – trajektorie, dráha.</a:t>
            </a:r>
          </a:p>
          <a:p>
            <a:r>
              <a:rPr lang="cs-CZ" dirty="0" smtClean="0"/>
              <a:t>Vysvětlíme pohyb posuvný a rozdělíme ho podle tvaru trajektorie na přímočarý a křivočarý.</a:t>
            </a:r>
          </a:p>
          <a:p>
            <a:r>
              <a:rPr lang="cs-CZ" dirty="0" smtClean="0"/>
              <a:t>Popíšeme pohyb otáčivý.</a:t>
            </a:r>
          </a:p>
          <a:p>
            <a:r>
              <a:rPr lang="cs-CZ" dirty="0" smtClean="0"/>
              <a:t>Nakonec zopakujeme probranou látku na příkladech pohybů.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556792"/>
            <a:ext cx="7746064" cy="4691608"/>
          </a:xfrm>
        </p:spPr>
        <p:txBody>
          <a:bodyPr/>
          <a:lstStyle/>
          <a:p>
            <a:r>
              <a:rPr lang="cs-CZ" dirty="0" smtClean="0"/>
              <a:t>Kliparty Office [online]. 2012 [cit. 2012-03-02]. Dostupné z www: </a:t>
            </a: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129</TotalTime>
  <Words>199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Slunovrat</vt:lpstr>
      <vt:lpstr>Prezentace aplikace PowerPoint</vt:lpstr>
      <vt:lpstr>Pohyb těles</vt:lpstr>
      <vt:lpstr>Dělení pohybů</vt:lpstr>
      <vt:lpstr>Prezentace aplikace PowerPoint</vt:lpstr>
      <vt:lpstr>Určete druhy pohybu</vt:lpstr>
      <vt:lpstr>Metodický postup</vt:lpstr>
      <vt:lpstr>Použité zdroje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PC-29T1</dc:creator>
  <cp:lastModifiedBy>Jan Táborský</cp:lastModifiedBy>
  <cp:revision>16</cp:revision>
  <dcterms:created xsi:type="dcterms:W3CDTF">2012-03-02T10:15:33Z</dcterms:created>
  <dcterms:modified xsi:type="dcterms:W3CDTF">2012-06-19T13:37:05Z</dcterms:modified>
</cp:coreProperties>
</file>