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5" r:id="rId2"/>
    <p:sldId id="258" r:id="rId3"/>
    <p:sldId id="257" r:id="rId4"/>
    <p:sldId id="259" r:id="rId5"/>
    <p:sldId id="260" r:id="rId6"/>
    <p:sldId id="262" r:id="rId7"/>
    <p:sldId id="263" r:id="rId8"/>
    <p:sldId id="267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36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efzYblYVUFk?version=3&amp;feature=player_detailpage" TargetMode="Externa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eil_Armstrong_pose.jpg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93812" y="5661248"/>
            <a:ext cx="7196336" cy="910952"/>
          </a:xfrm>
        </p:spPr>
        <p:txBody>
          <a:bodyPr>
            <a:norm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u="sng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r>
              <a:rPr lang="cs-CZ" b="1" cap="all" dirty="0" smtClean="0">
                <a:ln/>
                <a:solidFill>
                  <a:schemeClr val="accent1"/>
                </a:solidFill>
                <a:effectLst>
                  <a:reflection blurRad="10000" stA="55000" endPos="48000" dist="500" dir="5400000" sy="-100000" algn="bl" rotWithShape="0"/>
                </a:effectLst>
              </a:rPr>
              <a:t>Materiál je určen pro žáky 6. ročníku a slouží k výkladu nového učiva.</a:t>
            </a: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VY_32_INOVACE_F.6.A.13_gravitacni_sila</a:t>
            </a:r>
            <a:endParaRPr lang="cs-CZ" sz="2200" dirty="0" smtClean="0"/>
          </a:p>
          <a:p>
            <a:pPr algn="ctr"/>
            <a:r>
              <a:rPr lang="cs-CZ" sz="2200" dirty="0" smtClean="0"/>
              <a:t>Název: Gravitační síla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S</a:t>
            </a:r>
            <a:r>
              <a:rPr lang="cs-CZ" sz="2400" dirty="0" smtClean="0"/>
              <a:t>íla a její účinky/Gravitační síla</a:t>
            </a:r>
          </a:p>
          <a:p>
            <a:pPr algn="ctr"/>
            <a:r>
              <a:rPr lang="cs-CZ" sz="2200" dirty="0" smtClean="0"/>
              <a:t>Vytvořeno: 14. 3.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51520" y="355219"/>
            <a:ext cx="1117639" cy="956662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Diffused/>
                    </a14:imgEffect>
                  </a14:imgLayer>
                </a14:imgProps>
              </a:ext>
            </a:extLst>
          </a:blip>
          <a:srcRect r="12926"/>
          <a:stretch>
            <a:fillRect/>
          </a:stretch>
        </p:blipFill>
        <p:spPr bwMode="auto">
          <a:xfrm>
            <a:off x="2267744" y="436711"/>
            <a:ext cx="4104456" cy="79367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125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Terezka\AppData\Local\Microsoft\Windows\Temporary Internet Files\Content.IE5\EO19B4Z2\MC9000787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620688"/>
            <a:ext cx="1841500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Terezka\AppData\Local\Microsoft\Windows\Temporary Internet Files\Content.IE5\EO19B4Z2\MC9000788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01" y="478413"/>
            <a:ext cx="354140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Terezka\AppData\Local\Microsoft\Windows\Temporary Internet Files\Content.IE5\S805T098\MC900436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81" y="4275238"/>
            <a:ext cx="4147963" cy="198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73225" y="478413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se převrátíte na židli?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2830576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se stane, když žonglérovi upadne balónek?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5013176"/>
            <a:ext cx="25270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Kam poletí parašutisti?</a:t>
            </a:r>
          </a:p>
        </p:txBody>
      </p:sp>
    </p:spTree>
    <p:extLst>
      <p:ext uri="{BB962C8B-B14F-4D97-AF65-F5344CB8AC3E}">
        <p14:creationId xmlns:p14="http://schemas.microsoft.com/office/powerpoint/2010/main" val="91689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556792"/>
            <a:ext cx="5688632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Gravitační síla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8" y="260648"/>
            <a:ext cx="8229600" cy="12527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Všechna tělesa dopadla na zem.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/>
              <a:t>Co tento děj způsobuje?</a:t>
            </a:r>
            <a:endParaRPr lang="cs-CZ" sz="2800" dirty="0"/>
          </a:p>
        </p:txBody>
      </p:sp>
      <p:pic>
        <p:nvPicPr>
          <p:cNvPr id="1027" name="Picture 3" descr="C:\Users\Terezka\AppData\Local\Microsoft\Windows\Temporary Internet Files\Content.IE5\6V7CSTQ4\MC9003466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088833"/>
            <a:ext cx="1547165" cy="1548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57198" y="2636912"/>
            <a:ext cx="8229600" cy="1252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sz="2800" dirty="0" smtClean="0"/>
              <a:t>Gravitační síla přitahuje všechna tělesa do středu Země.</a:t>
            </a:r>
          </a:p>
        </p:txBody>
      </p:sp>
      <p:pic>
        <p:nvPicPr>
          <p:cNvPr id="1029" name="Picture 5" descr="C:\Users\Terezka\AppData\Local\Microsoft\Windows\Temporary Internet Files\Content.IE5\NMSB9WH1\MP90043093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599" t="11330" r="19389" b="12063"/>
          <a:stretch/>
        </p:blipFill>
        <p:spPr bwMode="auto">
          <a:xfrm>
            <a:off x="3995936" y="3717032"/>
            <a:ext cx="2808312" cy="2730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563888" y="4941168"/>
            <a:ext cx="1656184" cy="0"/>
          </a:xfrm>
          <a:prstGeom prst="straightConnector1">
            <a:avLst/>
          </a:prstGeom>
          <a:ln>
            <a:solidFill>
              <a:srgbClr val="BE362C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5436096" y="3789040"/>
            <a:ext cx="1080120" cy="1051520"/>
          </a:xfrm>
          <a:prstGeom prst="straightConnector1">
            <a:avLst/>
          </a:prstGeom>
          <a:ln>
            <a:solidFill>
              <a:srgbClr val="BE362C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400092" y="5082047"/>
            <a:ext cx="756084" cy="1365017"/>
          </a:xfrm>
          <a:prstGeom prst="straightConnector1">
            <a:avLst/>
          </a:prstGeom>
          <a:ln>
            <a:solidFill>
              <a:srgbClr val="BE362C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508104" y="5013176"/>
            <a:ext cx="1512168" cy="363177"/>
          </a:xfrm>
          <a:prstGeom prst="straightConnector1">
            <a:avLst/>
          </a:prstGeom>
          <a:ln>
            <a:solidFill>
              <a:srgbClr val="BE362C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19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3848" y="404665"/>
            <a:ext cx="5544616" cy="2592287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Gravitační síla působí na povrchu Země ale i </a:t>
            </a:r>
            <a:r>
              <a:rPr lang="cs-CZ" sz="2800" smtClean="0"/>
              <a:t>v jejím </a:t>
            </a:r>
            <a:r>
              <a:rPr lang="cs-CZ" sz="2800" dirty="0" smtClean="0"/>
              <a:t>okolí.</a:t>
            </a:r>
          </a:p>
          <a:p>
            <a:pPr>
              <a:buFont typeface="Wingdings" pitchFamily="2" charset="2"/>
              <a:buChar char="§"/>
            </a:pPr>
            <a:endParaRPr lang="cs-CZ" sz="2800" dirty="0"/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/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 smtClean="0"/>
          </a:p>
          <a:p>
            <a:pPr>
              <a:buFont typeface="Wingdings" pitchFamily="2" charset="2"/>
              <a:buChar char="§"/>
            </a:pPr>
            <a:endParaRPr lang="cs-CZ" sz="2800" dirty="0"/>
          </a:p>
        </p:txBody>
      </p:sp>
      <p:pic>
        <p:nvPicPr>
          <p:cNvPr id="3074" name="Picture 2" descr="C:\Users\Terezka\AppData\Local\Microsoft\Windows\Temporary Internet Files\Content.IE5\NMSB9WH1\MP9004252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131840" cy="208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erezka\AppData\Local\Microsoft\Windows\Temporary Internet Files\Content.IE5\NMSB9WH1\MP900182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2901696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68896" y="4552146"/>
            <a:ext cx="518457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Gravitační síla působí i na jiných vesmírných tělesech.</a:t>
            </a:r>
          </a:p>
        </p:txBody>
      </p:sp>
    </p:spTree>
    <p:extLst>
      <p:ext uri="{BB962C8B-B14F-4D97-AF65-F5344CB8AC3E}">
        <p14:creationId xmlns:p14="http://schemas.microsoft.com/office/powerpoint/2010/main" val="196320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25113" cy="924475"/>
          </a:xfrm>
        </p:spPr>
        <p:txBody>
          <a:bodyPr/>
          <a:lstStyle/>
          <a:p>
            <a:r>
              <a:rPr lang="cs-CZ" dirty="0" smtClean="0"/>
              <a:t>Kdo se jako první procházel po Měsíci?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56695" y="1196752"/>
            <a:ext cx="3583457" cy="936104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cs-CZ" sz="2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Neil Armstrong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52736"/>
            <a:ext cx="2221044" cy="2625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efzYblYVUFk?version=3&amp;feature=player_detailpage"/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505035" y="376088"/>
            <a:ext cx="8175025" cy="6131269"/>
          </a:xfrm>
          <a:prstGeom prst="rect">
            <a:avLst/>
          </a:prstGeom>
          <a:ln>
            <a:noFill/>
          </a:ln>
          <a:effectLst>
            <a:glow rad="228600">
              <a:srgbClr val="FFFFFF">
                <a:alpha val="40000"/>
              </a:srgbClr>
            </a:glow>
          </a:effectLst>
          <a:scene3d>
            <a:camera prst="orthographicFront"/>
            <a:lightRig rig="threePt" dir="t">
              <a:rot lat="0" lon="0" rev="2100000"/>
            </a:lightRig>
          </a:scene3d>
          <a:sp3d>
            <a:bevelT w="152400" h="101600" prst="slope"/>
          </a:sp3d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1105918" y="4437112"/>
            <a:ext cx="6973258" cy="116776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</a:rPr>
              <a:t>Myslíte, že je na Měsíci menší nebo větší gravitační síla?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3005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mediacall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2" grpId="0"/>
      <p:bldP spid="3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Terezka\AppData\Local\Microsoft\Windows\Temporary Internet Files\Content.IE5\NMSB9WH1\MP900316939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091" b="20579"/>
          <a:stretch/>
        </p:blipFill>
        <p:spPr bwMode="auto">
          <a:xfrm>
            <a:off x="463876" y="326191"/>
            <a:ext cx="367607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Terezka\AppData\Local\Microsoft\Windows\Temporary Internet Files\Content.IE5\6V7CSTQ4\MP9004310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429000"/>
            <a:ext cx="4572001" cy="304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4283968" y="764704"/>
            <a:ext cx="4669002" cy="16561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sz="2800" dirty="0" smtClean="0"/>
              <a:t>Každé těleso má kolem sebe gravitační pole.</a:t>
            </a:r>
            <a:endParaRPr lang="cs-CZ" sz="2800" dirty="0"/>
          </a:p>
        </p:txBody>
      </p:sp>
      <p:sp>
        <p:nvSpPr>
          <p:cNvPr id="4" name="Volný tvar 3"/>
          <p:cNvSpPr/>
          <p:nvPr/>
        </p:nvSpPr>
        <p:spPr>
          <a:xfrm>
            <a:off x="1071400" y="470206"/>
            <a:ext cx="1844416" cy="1806666"/>
          </a:xfrm>
          <a:custGeom>
            <a:avLst/>
            <a:gdLst>
              <a:gd name="connsiteX0" fmla="*/ 1945977 w 2097613"/>
              <a:gd name="connsiteY0" fmla="*/ 1045410 h 2078359"/>
              <a:gd name="connsiteX1" fmla="*/ 2029105 w 2097613"/>
              <a:gd name="connsiteY1" fmla="*/ 1655010 h 2078359"/>
              <a:gd name="connsiteX2" fmla="*/ 1073141 w 2097613"/>
              <a:gd name="connsiteY2" fmla="*/ 2070646 h 2078359"/>
              <a:gd name="connsiteX3" fmla="*/ 20196 w 2097613"/>
              <a:gd name="connsiteY3" fmla="*/ 1294792 h 2078359"/>
              <a:gd name="connsiteX4" fmla="*/ 491250 w 2097613"/>
              <a:gd name="connsiteY4" fmla="*/ 47883 h 2078359"/>
              <a:gd name="connsiteX5" fmla="*/ 1821287 w 2097613"/>
              <a:gd name="connsiteY5" fmla="*/ 338828 h 2078359"/>
              <a:gd name="connsiteX6" fmla="*/ 1987541 w 2097613"/>
              <a:gd name="connsiteY6" fmla="*/ 1100828 h 20783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7613" h="2078359">
                <a:moveTo>
                  <a:pt x="1945977" y="1045410"/>
                </a:moveTo>
                <a:cubicBezTo>
                  <a:pt x="2060277" y="1264773"/>
                  <a:pt x="2174578" y="1484137"/>
                  <a:pt x="2029105" y="1655010"/>
                </a:cubicBezTo>
                <a:cubicBezTo>
                  <a:pt x="1883632" y="1825883"/>
                  <a:pt x="1407959" y="2130682"/>
                  <a:pt x="1073141" y="2070646"/>
                </a:cubicBezTo>
                <a:cubicBezTo>
                  <a:pt x="738323" y="2010610"/>
                  <a:pt x="117178" y="1631919"/>
                  <a:pt x="20196" y="1294792"/>
                </a:cubicBezTo>
                <a:cubicBezTo>
                  <a:pt x="-76786" y="957665"/>
                  <a:pt x="191068" y="207210"/>
                  <a:pt x="491250" y="47883"/>
                </a:cubicBezTo>
                <a:cubicBezTo>
                  <a:pt x="791432" y="-111444"/>
                  <a:pt x="1571905" y="163337"/>
                  <a:pt x="1821287" y="338828"/>
                </a:cubicBezTo>
                <a:cubicBezTo>
                  <a:pt x="2070669" y="514319"/>
                  <a:pt x="2029105" y="807573"/>
                  <a:pt x="1987541" y="1100828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2811833" y="771204"/>
            <a:ext cx="672064" cy="572765"/>
          </a:xfrm>
          <a:custGeom>
            <a:avLst/>
            <a:gdLst>
              <a:gd name="connsiteX0" fmla="*/ 443985 w 672064"/>
              <a:gd name="connsiteY0" fmla="*/ 4651 h 572765"/>
              <a:gd name="connsiteX1" fmla="*/ 665658 w 672064"/>
              <a:gd name="connsiteY1" fmla="*/ 281741 h 572765"/>
              <a:gd name="connsiteX2" fmla="*/ 222312 w 672064"/>
              <a:gd name="connsiteY2" fmla="*/ 572687 h 572765"/>
              <a:gd name="connsiteX3" fmla="*/ 640 w 672064"/>
              <a:gd name="connsiteY3" fmla="*/ 254032 h 572765"/>
              <a:gd name="connsiteX4" fmla="*/ 166894 w 672064"/>
              <a:gd name="connsiteY4" fmla="*/ 4651 h 572765"/>
              <a:gd name="connsiteX5" fmla="*/ 499403 w 672064"/>
              <a:gd name="connsiteY5" fmla="*/ 115487 h 5727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2064" h="572765">
                <a:moveTo>
                  <a:pt x="443985" y="4651"/>
                </a:moveTo>
                <a:cubicBezTo>
                  <a:pt x="573294" y="95859"/>
                  <a:pt x="702603" y="187068"/>
                  <a:pt x="665658" y="281741"/>
                </a:cubicBezTo>
                <a:cubicBezTo>
                  <a:pt x="628713" y="376414"/>
                  <a:pt x="333148" y="577305"/>
                  <a:pt x="222312" y="572687"/>
                </a:cubicBezTo>
                <a:cubicBezTo>
                  <a:pt x="111476" y="568069"/>
                  <a:pt x="9876" y="348705"/>
                  <a:pt x="640" y="254032"/>
                </a:cubicBezTo>
                <a:cubicBezTo>
                  <a:pt x="-8596" y="159359"/>
                  <a:pt x="83767" y="27742"/>
                  <a:pt x="166894" y="4651"/>
                </a:cubicBezTo>
                <a:cubicBezTo>
                  <a:pt x="250021" y="-18440"/>
                  <a:pt x="374712" y="48523"/>
                  <a:pt x="499403" y="115487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51520" y="3717032"/>
            <a:ext cx="3744416" cy="2758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sz="2800" dirty="0" smtClean="0"/>
              <a:t>Síla gravitačního pole klesá se vzdáleností od Země.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22596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 animBg="1"/>
      <p:bldP spid="5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9944" y="2132856"/>
            <a:ext cx="8208912" cy="1080120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dirty="0" smtClean="0"/>
              <a:t>Gravitační síla těles stoupá s rostoucí hmotností.</a:t>
            </a: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19944" y="701081"/>
            <a:ext cx="8208912" cy="1080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sz="2800" dirty="0" smtClean="0"/>
              <a:t>Všechna tělesa na sebe vzájemně působí gravitační silou.</a:t>
            </a:r>
            <a:endParaRPr lang="cs-CZ" sz="2800" dirty="0"/>
          </a:p>
        </p:txBody>
      </p:sp>
      <p:pic>
        <p:nvPicPr>
          <p:cNvPr id="6147" name="Picture 3" descr="C:\Users\Terezka\AppData\Local\Microsoft\Windows\Temporary Internet Files\Content.IE5\6V7CSTQ4\MP900386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13" b="94626" l="10000" r="98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941697"/>
            <a:ext cx="2838258" cy="2024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Terezka\AppData\Local\Microsoft\Windows\Temporary Internet Files\Content.IE5\S805T098\MP9001778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14287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05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5328592" cy="924475"/>
          </a:xfrm>
        </p:spPr>
        <p:txBody>
          <a:bodyPr/>
          <a:lstStyle/>
          <a:p>
            <a:r>
              <a:rPr lang="cs-CZ" sz="3600" dirty="0" smtClean="0"/>
              <a:t>Metodický postup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08912" cy="4536504"/>
          </a:xfrm>
        </p:spPr>
        <p:txBody>
          <a:bodyPr>
            <a:normAutofit lnSpcReduction="10000"/>
          </a:bodyPr>
          <a:lstStyle/>
          <a:p>
            <a:pPr marL="620713" indent="-620713"/>
            <a:r>
              <a:rPr lang="cs-CZ" sz="2800" dirty="0" smtClean="0"/>
              <a:t>Nejprve zodpovíme otázky na první stránce.</a:t>
            </a:r>
          </a:p>
          <a:p>
            <a:pPr marL="620713" indent="-620713"/>
            <a:r>
              <a:rPr lang="cs-CZ" sz="2800" dirty="0" smtClean="0"/>
              <a:t>Definujeme gravitační sílu a určíme směr jejího působení.</a:t>
            </a:r>
          </a:p>
          <a:p>
            <a:pPr marL="620713" indent="-620713"/>
            <a:r>
              <a:rPr lang="cs-CZ" sz="2800" dirty="0" smtClean="0"/>
              <a:t>Ukážeme oblast působení gravitační síly. </a:t>
            </a:r>
          </a:p>
          <a:p>
            <a:pPr marL="620713" indent="-620713"/>
            <a:r>
              <a:rPr lang="cs-CZ" sz="2800" dirty="0" smtClean="0"/>
              <a:t>Odvodíme působení gravitační síly na Měsíci.</a:t>
            </a:r>
          </a:p>
          <a:p>
            <a:pPr marL="620713" indent="-620713"/>
            <a:r>
              <a:rPr lang="cs-CZ" sz="2800" dirty="0" smtClean="0"/>
              <a:t>Uvedeme závislost gravitační síly na vzdálenosti od Země a na hmotnosti.</a:t>
            </a:r>
          </a:p>
          <a:p>
            <a:pPr marL="620713" indent="-620713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46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3960440" cy="924475"/>
          </a:xfrm>
        </p:spPr>
        <p:txBody>
          <a:bodyPr/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80920" cy="422999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Kliparty Office [online]. 2012 [cit. 2012-03-14]. Dostupné z www: 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http://office.microsoft.com/cs-cz/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Uvedené zdroje [cit. </a:t>
            </a:r>
            <a:r>
              <a:rPr lang="cs-CZ" sz="2400" dirty="0"/>
              <a:t>2012-03-14]. </a:t>
            </a:r>
            <a:r>
              <a:rPr lang="cs-CZ" sz="2400" dirty="0" smtClean="0"/>
              <a:t>Dostupné pod licencí </a:t>
            </a:r>
            <a:r>
              <a:rPr lang="cs-CZ" sz="2400" i="1" dirty="0"/>
              <a:t>public </a:t>
            </a:r>
            <a:r>
              <a:rPr lang="cs-CZ" sz="2400" i="1" dirty="0" err="1" smtClean="0"/>
              <a:t>domain</a:t>
            </a:r>
            <a:r>
              <a:rPr lang="cs-CZ" sz="2400" dirty="0" smtClean="0"/>
              <a:t> na WWW:</a:t>
            </a:r>
          </a:p>
          <a:p>
            <a:pPr marL="0" indent="0">
              <a:buNone/>
            </a:pP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cs.wikipedia.org/wiki/Soubor:Neil_Armstrong_pose.jpg</a:t>
            </a:r>
            <a:endParaRPr lang="cs-CZ" sz="2400" dirty="0" smtClean="0"/>
          </a:p>
          <a:p>
            <a:endParaRPr lang="cs-CZ" sz="2400" dirty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07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119</TotalTime>
  <Words>229</Words>
  <Application>Microsoft Office PowerPoint</Application>
  <PresentationFormat>Předvádění na obrazovce (4:3)</PresentationFormat>
  <Paragraphs>39</Paragraphs>
  <Slides>9</Slides>
  <Notes>0</Notes>
  <HiddenSlides>2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Prezentace aplikace PowerPoint</vt:lpstr>
      <vt:lpstr>Prezentace aplikace PowerPoint</vt:lpstr>
      <vt:lpstr>Gravitační síla</vt:lpstr>
      <vt:lpstr>Prezentace aplikace PowerPoint</vt:lpstr>
      <vt:lpstr>Kdo se jako první procházel po Měsíci?</vt:lpstr>
      <vt:lpstr>Prezentace aplikace PowerPoint</vt:lpstr>
      <vt:lpstr>Prezentace aplikace PowerPoint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16</cp:revision>
  <dcterms:created xsi:type="dcterms:W3CDTF">2012-03-14T17:53:57Z</dcterms:created>
  <dcterms:modified xsi:type="dcterms:W3CDTF">2012-06-19T13:38:21Z</dcterms:modified>
</cp:coreProperties>
</file>