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68" r:id="rId3"/>
    <p:sldId id="269" r:id="rId4"/>
    <p:sldId id="270" r:id="rId5"/>
    <p:sldId id="271" r:id="rId6"/>
    <p:sldId id="272" r:id="rId7"/>
    <p:sldId id="267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3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E21AC7E-D714-43EA-BA1E-DE8432B00D2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229F480-38DC-4591-9D91-95CEEE565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93812" y="5661248"/>
            <a:ext cx="7196336" cy="910952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b="1" u="sng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ANOTACE</a:t>
            </a:r>
            <a:r>
              <a:rPr lang="cs-CZ" b="1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r>
              <a:rPr lang="cs-CZ" b="1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Materiál je určen pro žáky 6. ročníku a slouží k výkladu nového učiva.</a:t>
            </a:r>
          </a:p>
          <a:p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520" y="1484784"/>
            <a:ext cx="856895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</a:t>
            </a:r>
            <a:r>
              <a:rPr lang="cs-CZ" sz="2200" dirty="0"/>
              <a:t>VY_32_INOVACE_F.6.A.14_vodorovny_a_svisly_smer</a:t>
            </a:r>
            <a:endParaRPr lang="cs-CZ" sz="2200" dirty="0" smtClean="0"/>
          </a:p>
          <a:p>
            <a:pPr algn="ctr"/>
            <a:r>
              <a:rPr lang="cs-CZ" sz="2200" dirty="0" smtClean="0"/>
              <a:t>Název: Vodorovný a svislý směr</a:t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příroda/Fyzika</a:t>
            </a:r>
          </a:p>
          <a:p>
            <a:pPr algn="ctr"/>
            <a:r>
              <a:rPr lang="cs-CZ" sz="2200" dirty="0" smtClean="0"/>
              <a:t>Tematický okruh/téma: S</a:t>
            </a:r>
            <a:r>
              <a:rPr lang="cs-CZ" sz="2400" dirty="0" smtClean="0"/>
              <a:t>íla a její účinky/Vodorovný </a:t>
            </a:r>
            <a:r>
              <a:rPr lang="cs-CZ" sz="2400" dirty="0"/>
              <a:t>a svislý směr </a:t>
            </a:r>
            <a:endParaRPr lang="cs-CZ" sz="2400" dirty="0" smtClean="0"/>
          </a:p>
          <a:p>
            <a:pPr algn="ctr"/>
            <a:r>
              <a:rPr lang="cs-CZ" sz="2200" dirty="0" smtClean="0"/>
              <a:t>Vytvořeno: 18. 3. 2012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Strokes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5536" y="483074"/>
            <a:ext cx="1162465" cy="995032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 r="12926"/>
          <a:stretch>
            <a:fillRect/>
          </a:stretch>
        </p:blipFill>
        <p:spPr bwMode="auto">
          <a:xfrm>
            <a:off x="2387323" y="310379"/>
            <a:ext cx="4176464" cy="8076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81252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42834" y="1700808"/>
            <a:ext cx="5396920" cy="4045989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V uchu je orgán, který rozezná směr gravitační síly.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To nám umožňuje orientovat se v prostoru.</a:t>
            </a:r>
            <a:endParaRPr lang="cs-CZ" sz="3200" dirty="0"/>
          </a:p>
        </p:txBody>
      </p:sp>
      <p:pic>
        <p:nvPicPr>
          <p:cNvPr id="1027" name="Picture 3" descr="C:\Users\Terezka\AppData\Local\Microsoft\Windows\Temporary Internet Files\Content.IE5\6V7CSTQ4\MC9002381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902" y="1268760"/>
            <a:ext cx="2736304" cy="419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23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301613"/>
            <a:ext cx="3632191" cy="1143000"/>
          </a:xfrm>
        </p:spPr>
        <p:txBody>
          <a:bodyPr/>
          <a:lstStyle/>
          <a:p>
            <a:r>
              <a:rPr lang="cs-CZ" dirty="0" smtClean="0"/>
              <a:t>Směr svislý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268760"/>
            <a:ext cx="8208912" cy="518457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Všechna zavěšená tělesa ukazují vždy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směr svislý</a:t>
            </a:r>
            <a:r>
              <a:rPr lang="cs-CZ" sz="2800" dirty="0" smtClean="0"/>
              <a:t>.</a:t>
            </a:r>
          </a:p>
          <a:p>
            <a:r>
              <a:rPr lang="cs-CZ" sz="2800" dirty="0"/>
              <a:t>Směřuje vždy do středu </a:t>
            </a:r>
            <a:r>
              <a:rPr lang="cs-CZ" sz="2800" dirty="0" smtClean="0"/>
              <a:t>Země.</a:t>
            </a:r>
          </a:p>
          <a:p>
            <a:r>
              <a:rPr lang="cs-CZ" sz="2800" dirty="0" smtClean="0"/>
              <a:t>K určování svislého směru používáme</a:t>
            </a:r>
          </a:p>
          <a:p>
            <a:pPr marL="4572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b="1" dirty="0" smtClean="0"/>
              <a:t>olovnice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3074" name="Picture 2" descr="C:\Users\Terezka\AppData\Local\Microsoft\Windows\Temporary Internet Files\Content.IE5\6V7CSTQ4\MP900430849[2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6" b="96060" l="16953" r="836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51" t="6636" r="18309" b="6204"/>
          <a:stretch/>
        </p:blipFill>
        <p:spPr bwMode="auto">
          <a:xfrm>
            <a:off x="6372200" y="3579587"/>
            <a:ext cx="2441702" cy="244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erezka\AppData\Local\Microsoft\Windows\Temporary Internet Files\Content.IE5\6V7CSTQ4\MC900235245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53"/>
          <a:stretch/>
        </p:blipFill>
        <p:spPr bwMode="auto">
          <a:xfrm>
            <a:off x="6516216" y="2131990"/>
            <a:ext cx="1340677" cy="1648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7593586" y="2699079"/>
            <a:ext cx="0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077" name="Picture 5" descr="C:\Users\Terezka\AppData\Local\Microsoft\Windows\Temporary Internet Files\Content.IE5\EO19B4Z2\MC9000131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48" y="4005064"/>
            <a:ext cx="864096" cy="261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Terezka\AppData\Local\Microsoft\Windows\Temporary Internet Files\Content.IE5\S805T098\MP90038670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579" r="897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62" y="4437112"/>
            <a:ext cx="1621163" cy="227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Terezka\AppData\Local\Microsoft\Windows\Temporary Internet Files\Content.IE5\NMSB9WH1\MP90040372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63" b="94922" l="5250" r="72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2157">
            <a:off x="1697311" y="4105169"/>
            <a:ext cx="2049178" cy="256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88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404664"/>
            <a:ext cx="8424936" cy="28083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Na olovnici (obvykle zašpičatělé těleso) připevníme provázek.</a:t>
            </a:r>
          </a:p>
          <a:p>
            <a:r>
              <a:rPr lang="cs-CZ" sz="2800" dirty="0" smtClean="0"/>
              <a:t>Po zavěšení ukazuje olovnice svislý směr.</a:t>
            </a:r>
          </a:p>
          <a:p>
            <a:r>
              <a:rPr lang="cs-CZ" sz="2800" dirty="0" smtClean="0"/>
              <a:t>Přiložením k hraně měřeného tělesa určíme, zda je hrana </a:t>
            </a:r>
            <a:r>
              <a:rPr lang="cs-CZ" sz="2800" dirty="0"/>
              <a:t>svislá.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51520" y="5085184"/>
            <a:ext cx="8424936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/>
              <a:t>Používá se ve stavebnictví k určování svislice (stavba zdí) nebo při měření hloubek vodních ploch. </a:t>
            </a:r>
          </a:p>
          <a:p>
            <a:endParaRPr lang="cs-CZ" sz="2800" dirty="0"/>
          </a:p>
        </p:txBody>
      </p:sp>
      <p:sp>
        <p:nvSpPr>
          <p:cNvPr id="5" name="Firewall"/>
          <p:cNvSpPr>
            <a:spLocks noEditPoints="1" noChangeArrowheads="1"/>
          </p:cNvSpPr>
          <p:nvPr/>
        </p:nvSpPr>
        <p:spPr bwMode="auto">
          <a:xfrm>
            <a:off x="5580112" y="2539288"/>
            <a:ext cx="1809750" cy="254589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5" name="Picture 7" descr="C:\Users\Terezka\AppData\Local\Microsoft\Windows\Temporary Internet Files\Content.IE5\EO19B4Z2\MC9002986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801" y="2539288"/>
            <a:ext cx="1934934" cy="254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30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301613"/>
            <a:ext cx="4971827" cy="1143000"/>
          </a:xfrm>
        </p:spPr>
        <p:txBody>
          <a:bodyPr/>
          <a:lstStyle/>
          <a:p>
            <a:r>
              <a:rPr lang="cs-CZ" dirty="0" smtClean="0"/>
              <a:t>Směr vodorovný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640960" cy="5346928"/>
          </a:xfrm>
        </p:spPr>
        <p:txBody>
          <a:bodyPr>
            <a:normAutofit/>
          </a:bodyPr>
          <a:lstStyle/>
          <a:p>
            <a:pPr marL="3144838" lvl="8" indent="-182563"/>
            <a:r>
              <a:rPr lang="cs-CZ" sz="2800" dirty="0" smtClean="0"/>
              <a:t>Když nakloníte sklenici s vodou, hladina vody bude vždy rovná.</a:t>
            </a:r>
          </a:p>
          <a:p>
            <a:pPr marL="3144838" lvl="8" indent="-182563"/>
            <a:r>
              <a:rPr lang="cs-CZ" sz="2800" dirty="0" smtClean="0"/>
              <a:t>Směr této roviny je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vodorovný směr</a:t>
            </a:r>
            <a:r>
              <a:rPr lang="cs-CZ" sz="2800" dirty="0" smtClean="0"/>
              <a:t>.</a:t>
            </a:r>
          </a:p>
          <a:p>
            <a:pPr marL="45720" indent="0">
              <a:buNone/>
            </a:pPr>
            <a:endParaRPr lang="cs-CZ" sz="2800" dirty="0" smtClean="0"/>
          </a:p>
          <a:p>
            <a:r>
              <a:rPr lang="cs-CZ" sz="2800" dirty="0" smtClean="0"/>
              <a:t>Klidná hladina každé kapaliny 			         je vodorovná.</a:t>
            </a:r>
          </a:p>
          <a:p>
            <a:endParaRPr lang="cs-CZ" sz="2800" dirty="0"/>
          </a:p>
        </p:txBody>
      </p:sp>
      <p:pic>
        <p:nvPicPr>
          <p:cNvPr id="4099" name="Picture 3" descr="C:\Users\Terezka\AppData\Local\Microsoft\Windows\Temporary Internet Files\Content.IE5\EO19B4Z2\MP9004221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291746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erezka\AppData\Local\Microsoft\Windows\Temporary Internet Files\Content.IE5\NMSB9WH1\MP9001490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47256"/>
            <a:ext cx="2159037" cy="330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Terezka\AppData\Local\Microsoft\Windows\Temporary Internet Files\Content.IE5\NMSB9WH1\MP9004388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1128"/>
            <a:ext cx="2700486" cy="180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30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08912" cy="597666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Směr </a:t>
            </a:r>
            <a:r>
              <a:rPr lang="cs-CZ" sz="2800" u="sng" dirty="0" smtClean="0"/>
              <a:t>vodorovný</a:t>
            </a:r>
            <a:r>
              <a:rPr lang="cs-CZ" sz="2800" dirty="0" smtClean="0"/>
              <a:t> a </a:t>
            </a:r>
            <a:r>
              <a:rPr lang="cs-CZ" sz="2800" u="sng" dirty="0" smtClean="0"/>
              <a:t>svislý</a:t>
            </a:r>
            <a:r>
              <a:rPr lang="cs-CZ" sz="2800" dirty="0" smtClean="0"/>
              <a:t> jsou na sebe </a:t>
            </a:r>
            <a:r>
              <a:rPr lang="cs-CZ" sz="2800" u="sng" dirty="0" smtClean="0"/>
              <a:t>kolmé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Pro měření vodorovného směru slouží </a:t>
            </a:r>
            <a:r>
              <a:rPr lang="cs-CZ" sz="2800" b="1" dirty="0" smtClean="0"/>
              <a:t>libela (vodováha)</a:t>
            </a:r>
            <a:r>
              <a:rPr lang="cs-CZ" sz="2800" dirty="0"/>
              <a:t>.</a:t>
            </a:r>
            <a:endParaRPr lang="cs-CZ" sz="2800" dirty="0" smtClean="0"/>
          </a:p>
          <a:p>
            <a:endParaRPr lang="cs-CZ" sz="2800" dirty="0"/>
          </a:p>
        </p:txBody>
      </p:sp>
      <p:pic>
        <p:nvPicPr>
          <p:cNvPr id="7" name="Picture 2" descr="C:\Users\Terezka\AppData\Local\Microsoft\Windows\Temporary Internet Files\Content.IE5\6V7CSTQ4\MP900430849[2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6" b="96060" l="16953" r="836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51" t="6636" r="18309" b="6204"/>
          <a:stretch/>
        </p:blipFill>
        <p:spPr bwMode="auto">
          <a:xfrm>
            <a:off x="4938610" y="1196752"/>
            <a:ext cx="2441702" cy="244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6159461" y="1556792"/>
            <a:ext cx="795374" cy="8608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557148" y="1196752"/>
            <a:ext cx="823164" cy="790445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124" name="Picture 4" descr="C:\Users\Terezka\AppData\Local\Microsoft\Windows\Temporary Internet Files\Content.IE5\6V7CSTQ4\MC900441292[1]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01" r="4040" b="32449"/>
          <a:stretch/>
        </p:blipFill>
        <p:spPr bwMode="auto">
          <a:xfrm>
            <a:off x="395536" y="4941168"/>
            <a:ext cx="362001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Terezka\AppData\Local\Microsoft\Windows\Temporary Internet Files\Content.IE5\EO19B4Z2\MP9001828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348" y="4315684"/>
            <a:ext cx="3516060" cy="234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30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5328592" cy="924475"/>
          </a:xfrm>
        </p:spPr>
        <p:txBody>
          <a:bodyPr/>
          <a:lstStyle/>
          <a:p>
            <a:r>
              <a:rPr lang="cs-CZ" sz="3600" dirty="0" smtClean="0"/>
              <a:t>Metodický postup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8496944" cy="4896544"/>
          </a:xfrm>
        </p:spPr>
        <p:txBody>
          <a:bodyPr>
            <a:normAutofit lnSpcReduction="10000"/>
          </a:bodyPr>
          <a:lstStyle/>
          <a:p>
            <a:pPr marL="620713" indent="-620713"/>
            <a:r>
              <a:rPr lang="cs-CZ" sz="2800" dirty="0" smtClean="0"/>
              <a:t>Prezentace slouží k výkladu svislého a vodorovného směru.</a:t>
            </a:r>
          </a:p>
          <a:p>
            <a:pPr marL="620713" indent="-620713"/>
            <a:r>
              <a:rPr lang="cs-CZ" sz="2800" dirty="0" smtClean="0"/>
              <a:t>Vysvětlíme, že směr svislý vždy směřuje do středu Země.</a:t>
            </a:r>
          </a:p>
          <a:p>
            <a:pPr marL="620713" indent="-620713"/>
            <a:r>
              <a:rPr lang="cs-CZ" sz="2800" dirty="0" smtClean="0"/>
              <a:t>Uvedeme jak se směr svislý měří a jeho využití.</a:t>
            </a:r>
          </a:p>
          <a:p>
            <a:pPr marL="620713" indent="-620713"/>
            <a:r>
              <a:rPr lang="cs-CZ" sz="2800" dirty="0" smtClean="0"/>
              <a:t>Na příkladu vody ve sklenici zavedeme směr vodorovný.</a:t>
            </a:r>
          </a:p>
          <a:p>
            <a:pPr marL="620713" indent="-620713"/>
            <a:r>
              <a:rPr lang="cs-CZ" sz="2800" dirty="0" smtClean="0"/>
              <a:t>Vysvětlíme vztah mezi oběma směry.</a:t>
            </a:r>
            <a:r>
              <a:rPr lang="cs-CZ" sz="2800" dirty="0"/>
              <a:t> </a:t>
            </a:r>
            <a:endParaRPr lang="cs-CZ" sz="2800" dirty="0" smtClean="0"/>
          </a:p>
          <a:p>
            <a:pPr marL="620713" indent="-620713"/>
            <a:r>
              <a:rPr lang="cs-CZ" sz="2800" dirty="0" smtClean="0"/>
              <a:t>Uvedeme </a:t>
            </a:r>
            <a:r>
              <a:rPr lang="cs-CZ" sz="2800" dirty="0"/>
              <a:t>jak </a:t>
            </a:r>
            <a:r>
              <a:rPr lang="cs-CZ" sz="2800" dirty="0" smtClean="0"/>
              <a:t>se</a:t>
            </a:r>
            <a:r>
              <a:rPr lang="cs-CZ" sz="2800" dirty="0"/>
              <a:t> určuje</a:t>
            </a:r>
            <a:r>
              <a:rPr lang="cs-CZ" sz="2800" dirty="0" smtClean="0"/>
              <a:t> </a:t>
            </a:r>
            <a:r>
              <a:rPr lang="cs-CZ" sz="2800" dirty="0"/>
              <a:t>směr </a:t>
            </a:r>
            <a:r>
              <a:rPr lang="cs-CZ" sz="2800" dirty="0" smtClean="0"/>
              <a:t>vodorovný, </a:t>
            </a:r>
            <a:r>
              <a:rPr lang="cs-CZ" sz="2800" dirty="0"/>
              <a:t>postup měření a jeho využití.</a:t>
            </a:r>
          </a:p>
          <a:p>
            <a:pPr marL="620713" indent="-620713"/>
            <a:endParaRPr lang="cs-CZ" sz="2800" dirty="0" smtClean="0"/>
          </a:p>
          <a:p>
            <a:pPr marL="620713" indent="-620713"/>
            <a:endParaRPr lang="cs-CZ" sz="2800" dirty="0" smtClean="0"/>
          </a:p>
          <a:p>
            <a:pPr marL="620713" indent="-620713"/>
            <a:endParaRPr lang="cs-CZ" sz="2800" dirty="0" smtClean="0"/>
          </a:p>
          <a:p>
            <a:pPr marL="620713" indent="-620713"/>
            <a:endParaRPr lang="cs-CZ" sz="2800" dirty="0" smtClean="0"/>
          </a:p>
          <a:p>
            <a:pPr marL="620713" indent="-620713"/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14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5760640" cy="924475"/>
          </a:xfrm>
        </p:spPr>
        <p:txBody>
          <a:bodyPr/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988840"/>
            <a:ext cx="8280920" cy="386995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Kliparty Office [online]. 2012 [cit. 2012-03-18]. Dostupné z www: 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http://office.microsoft.com/cs-cz/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07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239</TotalTime>
  <Words>239</Words>
  <Application>Microsoft Office PowerPoint</Application>
  <PresentationFormat>Předvádění na obrazovce (4:3)</PresentationFormat>
  <Paragraphs>45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Směr svislý</vt:lpstr>
      <vt:lpstr>Prezentace aplikace PowerPoint</vt:lpstr>
      <vt:lpstr>Směr vodorovný</vt:lpstr>
      <vt:lpstr>Prezentace aplikace PowerPoint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Jan Táborský</cp:lastModifiedBy>
  <cp:revision>28</cp:revision>
  <dcterms:created xsi:type="dcterms:W3CDTF">2012-03-14T17:53:57Z</dcterms:created>
  <dcterms:modified xsi:type="dcterms:W3CDTF">2012-06-19T13:39:35Z</dcterms:modified>
</cp:coreProperties>
</file>