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68" r:id="rId3"/>
    <p:sldId id="269" r:id="rId4"/>
    <p:sldId id="273" r:id="rId5"/>
    <p:sldId id="270" r:id="rId6"/>
    <p:sldId id="271" r:id="rId7"/>
    <p:sldId id="272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58171"/>
    <a:srgbClr val="BE36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E21AC7E-D714-43EA-BA1E-DE8432B00D25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229F480-38DC-4591-9D91-95CEEE565D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0803" y="2204864"/>
            <a:ext cx="7196336" cy="910952"/>
          </a:xfrm>
        </p:spPr>
        <p:txBody>
          <a:bodyPr>
            <a:normAutofit fontScale="92500"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u="sng" cap="all" dirty="0" smtClean="0">
                <a:ln/>
                <a:solidFill>
                  <a:schemeClr val="accent1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ANOTACE</a:t>
            </a:r>
            <a:r>
              <a:rPr lang="cs-CZ" b="1" cap="all" dirty="0" smtClean="0">
                <a:ln/>
                <a:solidFill>
                  <a:schemeClr val="accent1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: </a:t>
            </a:r>
            <a:r>
              <a:rPr lang="cs-CZ" b="1" cap="all" dirty="0" smtClean="0">
                <a:ln/>
                <a:solidFill>
                  <a:schemeClr val="accent1">
                    <a:lumMod val="75000"/>
                  </a:schemeClr>
                </a:solidFill>
                <a:effectLst>
                  <a:reflection blurRad="10000" stA="55000" endPos="48000" dist="500" dir="5400000" sy="-100000" algn="bl" rotWithShape="0"/>
                </a:effectLst>
              </a:rPr>
              <a:t>Materiál je určen pro žáky 6. ročníku a slouží k výkladu nového učiva.</a:t>
            </a:r>
          </a:p>
          <a:p>
            <a:endParaRPr lang="cs-CZ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51520" y="3499261"/>
            <a:ext cx="8568952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</a:t>
            </a:r>
            <a:r>
              <a:rPr lang="cs-CZ" sz="2200" dirty="0"/>
              <a:t>VY_32_INOVACE_F.6.A.15_tiha</a:t>
            </a:r>
            <a:endParaRPr lang="cs-CZ" sz="2200" dirty="0" smtClean="0"/>
          </a:p>
          <a:p>
            <a:pPr algn="ctr"/>
            <a:r>
              <a:rPr lang="cs-CZ" sz="2200" dirty="0" smtClean="0"/>
              <a:t>Název: Tíha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příroda/Fyzika</a:t>
            </a:r>
          </a:p>
          <a:p>
            <a:pPr algn="ctr"/>
            <a:r>
              <a:rPr lang="cs-CZ" sz="2200" dirty="0" smtClean="0"/>
              <a:t>Tematický okruh/téma: S</a:t>
            </a:r>
            <a:r>
              <a:rPr lang="cs-CZ" sz="2400" dirty="0" smtClean="0"/>
              <a:t>íla a její účinky/Tíha</a:t>
            </a:r>
          </a:p>
          <a:p>
            <a:pPr algn="ctr"/>
            <a:r>
              <a:rPr lang="cs-CZ" sz="2200" dirty="0" smtClean="0"/>
              <a:t>Vytvořeno: 24. 3. 2012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51520" y="709617"/>
            <a:ext cx="1163504" cy="995921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4" cstate="print">
            <a:extLst/>
          </a:blip>
          <a:srcRect r="12926"/>
          <a:stretch>
            <a:fillRect/>
          </a:stretch>
        </p:blipFill>
        <p:spPr bwMode="auto">
          <a:xfrm>
            <a:off x="1927138" y="764704"/>
            <a:ext cx="5217716" cy="10089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4812529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548680"/>
            <a:ext cx="1666528" cy="9906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Tíha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spcBef>
                <a:spcPts val="1800"/>
              </a:spcBef>
            </a:pPr>
            <a:r>
              <a:rPr lang="cs-CZ" sz="2800" dirty="0" smtClean="0"/>
              <a:t>Působí na všechna tělesa v gravitačním poli Země.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Je způsobena gravitační silou.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Projevuje se jako tlaková síla působící svislým směrem dolů.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Tíha tělesa působí na vodorovnou podložku nebo  závěs.</a:t>
            </a:r>
          </a:p>
          <a:p>
            <a:pPr>
              <a:spcBef>
                <a:spcPts val="1800"/>
              </a:spcBef>
            </a:pPr>
            <a:r>
              <a:rPr lang="cs-CZ" sz="2800" dirty="0" smtClean="0"/>
              <a:t>Je přímo úměrná hmotnosti.</a:t>
            </a:r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5074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26426" y="4869160"/>
            <a:ext cx="5238062" cy="100811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g…tíhové </a:t>
            </a:r>
            <a:r>
              <a:rPr lang="cs-CZ" dirty="0"/>
              <a:t>zrychlení </a:t>
            </a:r>
            <a:r>
              <a:rPr lang="cs-CZ" dirty="0" smtClean="0"/>
              <a:t>9,81m.s</a:t>
            </a:r>
            <a:r>
              <a:rPr lang="cs-CZ" baseline="30000" dirty="0" smtClean="0"/>
              <a:t>-2</a:t>
            </a:r>
            <a:r>
              <a:rPr lang="cs-CZ" dirty="0" smtClean="0"/>
              <a:t> (10m.s</a:t>
            </a:r>
            <a:r>
              <a:rPr lang="cs-CZ" baseline="30000" dirty="0" smtClean="0"/>
              <a:t>-2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m…hmotnost </a:t>
            </a:r>
            <a:r>
              <a:rPr lang="en-US" dirty="0" smtClean="0"/>
              <a:t>[</a:t>
            </a:r>
            <a:r>
              <a:rPr lang="cs-CZ" dirty="0" smtClean="0"/>
              <a:t>kg</a:t>
            </a:r>
            <a:r>
              <a:rPr lang="en-US" dirty="0" smtClean="0"/>
              <a:t>]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584306" y="3516758"/>
            <a:ext cx="4760913" cy="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51229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H="1">
            <a:off x="66469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81709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96949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111785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127025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42265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157505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71936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187176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202416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176563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32491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47731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262971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782118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2931079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H="1">
            <a:off x="3079434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3231834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3384234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H="1">
            <a:off x="3536634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7" name="Obdélník 36"/>
          <p:cNvSpPr/>
          <p:nvPr/>
        </p:nvSpPr>
        <p:spPr>
          <a:xfrm>
            <a:off x="1422653" y="2132856"/>
            <a:ext cx="2543383" cy="13681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nice se šipkou 38"/>
          <p:cNvCxnSpPr/>
          <p:nvPr/>
        </p:nvCxnSpPr>
        <p:spPr>
          <a:xfrm>
            <a:off x="2680923" y="2864938"/>
            <a:ext cx="0" cy="2508278"/>
          </a:xfrm>
          <a:prstGeom prst="straightConnector1">
            <a:avLst/>
          </a:prstGeom>
          <a:ln w="31750">
            <a:solidFill>
              <a:srgbClr val="00B050"/>
            </a:solidFill>
            <a:headEnd type="oval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2735760" y="4797152"/>
            <a:ext cx="6864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G</a:t>
            </a:r>
            <a:endParaRPr lang="cs-CZ" sz="2400" b="1" dirty="0">
              <a:solidFill>
                <a:srgbClr val="00B050"/>
              </a:solidFill>
            </a:endParaRPr>
          </a:p>
        </p:txBody>
      </p:sp>
      <p:cxnSp>
        <p:nvCxnSpPr>
          <p:cNvPr id="87" name="Přímá spojnice 86"/>
          <p:cNvCxnSpPr/>
          <p:nvPr/>
        </p:nvCxnSpPr>
        <p:spPr>
          <a:xfrm flipH="1">
            <a:off x="3652485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 flipH="1">
            <a:off x="3804885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 flipH="1">
            <a:off x="3957285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 flipH="1">
            <a:off x="4109685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1" name="Přímá spojnice 90"/>
          <p:cNvCxnSpPr/>
          <p:nvPr/>
        </p:nvCxnSpPr>
        <p:spPr>
          <a:xfrm flipH="1">
            <a:off x="4258040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2" name="Přímá spojnice 91"/>
          <p:cNvCxnSpPr/>
          <p:nvPr/>
        </p:nvCxnSpPr>
        <p:spPr>
          <a:xfrm flipH="1">
            <a:off x="4410440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3" name="Přímá spojnice 92"/>
          <p:cNvCxnSpPr/>
          <p:nvPr/>
        </p:nvCxnSpPr>
        <p:spPr>
          <a:xfrm flipH="1">
            <a:off x="4562840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nice 93"/>
          <p:cNvCxnSpPr/>
          <p:nvPr/>
        </p:nvCxnSpPr>
        <p:spPr>
          <a:xfrm flipH="1">
            <a:off x="4715240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5" name="Přímá spojnice 94"/>
          <p:cNvCxnSpPr/>
          <p:nvPr/>
        </p:nvCxnSpPr>
        <p:spPr>
          <a:xfrm flipH="1">
            <a:off x="4859550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 flipH="1">
            <a:off x="5011950" y="3516758"/>
            <a:ext cx="216024" cy="360040"/>
          </a:xfrm>
          <a:prstGeom prst="line">
            <a:avLst/>
          </a:prstGeom>
          <a:ln>
            <a:solidFill>
              <a:srgbClr val="85817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8" name="TextovéPole 107"/>
          <p:cNvSpPr txBox="1"/>
          <p:nvPr/>
        </p:nvSpPr>
        <p:spPr>
          <a:xfrm>
            <a:off x="5187620" y="1412776"/>
            <a:ext cx="3632852" cy="923330"/>
          </a:xfrm>
          <a:prstGeom prst="rect">
            <a:avLst/>
          </a:prstGeom>
          <a:ln w="5715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G=</a:t>
            </a:r>
            <a:r>
              <a:rPr lang="cs-CZ" sz="5400" b="1" dirty="0" err="1" smtClean="0">
                <a:solidFill>
                  <a:srgbClr val="00B050"/>
                </a:solidFill>
              </a:rPr>
              <a:t>m.g</a:t>
            </a:r>
            <a:r>
              <a:rPr lang="cs-CZ" sz="5400" b="1" dirty="0" smtClean="0">
                <a:solidFill>
                  <a:srgbClr val="00B050"/>
                </a:solidFill>
              </a:rPr>
              <a:t> </a:t>
            </a:r>
            <a:r>
              <a:rPr lang="en-US" sz="5400" b="1" dirty="0" smtClean="0">
                <a:solidFill>
                  <a:srgbClr val="00B050"/>
                </a:solidFill>
              </a:rPr>
              <a:t>[N]</a:t>
            </a:r>
            <a:endParaRPr lang="cs-CZ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6862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00"/>
                            </p:stCondLst>
                            <p:childTnLst>
                              <p:par>
                                <p:cTn id="10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"/>
                            </p:stCondLst>
                            <p:childTnLst>
                              <p:par>
                                <p:cTn id="1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7" grpId="0" animBg="1"/>
      <p:bldP spid="40" grpId="0"/>
      <p:bldP spid="10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ovnoramenný trojúhelník 5"/>
          <p:cNvSpPr/>
          <p:nvPr/>
        </p:nvSpPr>
        <p:spPr>
          <a:xfrm>
            <a:off x="467544" y="1628800"/>
            <a:ext cx="4320480" cy="3960440"/>
          </a:xfrm>
          <a:prstGeom prst="triangl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283968" y="98072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G</a:t>
            </a:r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50690" y="980728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g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2120" y="980728"/>
            <a:ext cx="808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m</a:t>
            </a:r>
            <a:endParaRPr lang="cs-CZ" sz="5400" dirty="0"/>
          </a:p>
        </p:txBody>
      </p:sp>
      <p:cxnSp>
        <p:nvCxnSpPr>
          <p:cNvPr id="11" name="Přímá spojnice 10"/>
          <p:cNvCxnSpPr>
            <a:stCxn id="6" idx="1"/>
            <a:endCxn id="6" idx="5"/>
          </p:cNvCxnSpPr>
          <p:nvPr/>
        </p:nvCxnSpPr>
        <p:spPr>
          <a:xfrm>
            <a:off x="1547664" y="3609020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endCxn id="6" idx="3"/>
          </p:cNvCxnSpPr>
          <p:nvPr/>
        </p:nvCxnSpPr>
        <p:spPr>
          <a:xfrm>
            <a:off x="2627784" y="3609020"/>
            <a:ext cx="0" cy="19802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6320293" y="965843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.</a:t>
            </a:r>
            <a:endParaRPr lang="cs-CZ" sz="5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4048" y="965843"/>
            <a:ext cx="5040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=</a:t>
            </a:r>
            <a:endParaRPr lang="cs-CZ" sz="54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Obdélník 15"/>
              <p:cNvSpPr/>
              <p:nvPr/>
            </p:nvSpPr>
            <p:spPr>
              <a:xfrm>
                <a:off x="6032651" y="3156526"/>
                <a:ext cx="1819344" cy="135678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4000" b="1" i="1" smtClean="0">
                          <a:solidFill>
                            <a:srgbClr val="00B05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𝑮</m:t>
                          </m:r>
                        </m:num>
                        <m:den>
                          <m:r>
                            <a:rPr lang="cs-CZ" sz="4000" b="1" i="1">
                              <a:solidFill>
                                <a:srgbClr val="00B050"/>
                              </a:solidFill>
                              <a:latin typeface="Cambria Math"/>
                            </a:rPr>
                            <m:t>𝒈</m:t>
                          </m:r>
                        </m:den>
                      </m:f>
                    </m:oMath>
                  </m:oMathPara>
                </a14:m>
                <a:endParaRPr lang="cs-CZ" sz="4000" b="1" dirty="0">
                  <a:solidFill>
                    <a:srgbClr val="00B050"/>
                  </a:solidFill>
                </a:endParaRPr>
              </a:p>
            </p:txBody>
          </p:sp>
        </mc:Choice>
        <mc:Fallback xmlns="">
          <p:sp>
            <p:nvSpPr>
              <p:cNvPr id="16" name="Obdélník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2651" y="3156526"/>
                <a:ext cx="1819344" cy="135678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Obdélník 16"/>
              <p:cNvSpPr/>
              <p:nvPr/>
            </p:nvSpPr>
            <p:spPr>
              <a:xfrm>
                <a:off x="6037460" y="4772485"/>
                <a:ext cx="1819344" cy="1248803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𝒈</m:t>
                      </m:r>
                      <m:r>
                        <a:rPr lang="cs-CZ" sz="4000" b="1" i="1" smtClean="0">
                          <a:solidFill>
                            <a:srgbClr val="00B0F0"/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40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40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𝑮</m:t>
                          </m:r>
                        </m:num>
                        <m:den>
                          <m:r>
                            <a:rPr lang="cs-CZ" sz="4000" b="1" i="1">
                              <a:solidFill>
                                <a:srgbClr val="00B0F0"/>
                              </a:solidFill>
                              <a:latin typeface="Cambria Math"/>
                            </a:rPr>
                            <m:t>𝒎</m:t>
                          </m:r>
                        </m:den>
                      </m:f>
                    </m:oMath>
                  </m:oMathPara>
                </a14:m>
                <a:endParaRPr lang="cs-CZ" sz="4000" b="1" dirty="0">
                  <a:solidFill>
                    <a:srgbClr val="00B0F0"/>
                  </a:solidFill>
                </a:endParaRPr>
              </a:p>
            </p:txBody>
          </p:sp>
        </mc:Choice>
        <mc:Fallback xmlns="">
          <p:sp>
            <p:nvSpPr>
              <p:cNvPr id="17" name="Obdélník 1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37460" y="4772485"/>
                <a:ext cx="1819344" cy="124880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Obdélník 17"/>
              <p:cNvSpPr/>
              <p:nvPr/>
            </p:nvSpPr>
            <p:spPr>
              <a:xfrm>
                <a:off x="6062145" y="2159821"/>
                <a:ext cx="2355260" cy="70788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4000" b="1" i="1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𝑮</m:t>
                      </m:r>
                      <m:r>
                        <a:rPr lang="cs-CZ" sz="4000" b="1" i="1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4000" b="1" i="1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𝒎</m:t>
                      </m:r>
                      <m:r>
                        <a:rPr lang="cs-CZ" sz="4000" b="1" i="1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.</m:t>
                      </m:r>
                      <m:r>
                        <a:rPr lang="cs-CZ" sz="4000" b="1" i="1" smtClean="0">
                          <a:solidFill>
                            <a:schemeClr val="accent6">
                              <a:lumMod val="60000"/>
                              <a:lumOff val="40000"/>
                            </a:schemeClr>
                          </a:solidFill>
                          <a:latin typeface="Cambria Math"/>
                        </a:rPr>
                        <m:t>𝒈</m:t>
                      </m:r>
                    </m:oMath>
                  </m:oMathPara>
                </a14:m>
                <a:endParaRPr lang="cs-CZ" sz="4000" b="1" dirty="0">
                  <a:solidFill>
                    <a:schemeClr val="accent6">
                      <a:lumMod val="60000"/>
                      <a:lumOff val="4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2145" y="2159821"/>
                <a:ext cx="2355260" cy="707886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0" name="Ovál 19"/>
          <p:cNvSpPr/>
          <p:nvPr/>
        </p:nvSpPr>
        <p:spPr>
          <a:xfrm>
            <a:off x="2051720" y="2492896"/>
            <a:ext cx="1152128" cy="1095256"/>
          </a:xfrm>
          <a:prstGeom prst="ellipse">
            <a:avLst/>
          </a:prstGeom>
          <a:noFill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331640" y="4005064"/>
            <a:ext cx="1224136" cy="1296144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843808" y="4005064"/>
            <a:ext cx="1224136" cy="1296144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916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L -0.11216 4.81481E-6 C -0.1625 4.81481E-6 -0.22431 0.0625 -0.22431 0.11342 L -0.22431 0.22685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15" y="11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50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5E-6 -2.22222E-6 C -0.00435 0.03449 -0.0099 0.06435 -0.01806 0.09699 C -0.02102 0.12268 -0.02709 0.14676 -0.04393 0.1618 C -0.05209 0.17824 -0.06268 0.18958 -0.07727 0.19398 C -0.08143 0.19977 -0.08508 0.2 -0.09081 0.20208 C -0.09931 0.21342 -0.09254 0.20625 -0.11668 0.21018 C -0.12935 0.21227 -0.14185 0.21458 -0.15452 0.2162 C -0.16407 0.2199 -0.17154 0.22083 -0.17865 0.23032 C -0.18473 0.23842 -0.18838 0.24861 -0.19532 0.25463 C -0.19636 0.2574 -0.19706 0.26018 -0.19845 0.26273 C -0.19966 0.26504 -0.20192 0.2662 -0.20296 0.26875 C -0.204 0.27106 -0.20383 0.2743 -0.20452 0.27685 C -0.20643 0.28356 -0.20782 0.28541 -0.2106 0.29097 C -0.21511 0.3243 -0.21858 0.35555 -0.21199 0.39004 C -0.21303 0.40347 -0.21355 0.4169 -0.21511 0.43032 C -0.21668 0.44444 -0.21841 0.44074 -0.22258 0.45254 C -0.22727 0.46574 -0.23022 0.47986 -0.23473 0.49305 C -0.23733 0.50069 -0.24115 0.50764 -0.24393 0.51528 C -0.24949 0.53102 -0.25678 0.55393 -0.26806 0.56365 C -0.27223 0.57685 -0.27223 0.57893 -0.28022 0.58588 C -0.28768 0.60532 -0.31025 0.61898 -0.3257 0.6243 C -0.3514 0.62361 -0.37727 0.62523 -0.40296 0.62222 C -0.40574 0.62199 -0.40678 0.61643 -0.40904 0.61435 C -0.41025 0.61319 -0.41199 0.61296 -0.41355 0.61227 C -0.41754 0.60694 -0.41945 0.60231 -0.42414 0.59815 C -0.42744 0.59166 -0.43056 0.58703 -0.43334 0.57986 C -0.43595 0.56088 -0.44185 0.54236 -0.44532 0.52338 C -0.44636 0.51805 -0.4474 0.5125 -0.44845 0.50717 C -0.44897 0.5044 -0.45001 0.49907 -0.45001 0.49907 C -0.44949 0.48356 -0.44845 0.45254 -0.44845 0.45254 " pathEditMode="relative" ptsTypes="fffffffffffffffffffffffffffff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000"/>
                            </p:stCondLst>
                            <p:childTnLst>
                              <p:par>
                                <p:cTn id="14" presetID="1" presetClass="exit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50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1.11111E-6 4.81481E-6 C -0.00417 0.01226 -0.00972 0.02337 -0.01371 0.03564 C -0.01736 0.04675 -0.01858 0.05949 -0.02118 0.07106 C -0.0217 0.07615 -0.02153 0.08148 -0.02274 0.08634 C -0.02448 0.09282 -0.02899 0.09837 -0.03038 0.10509 C -0.03212 0.11388 -0.0309 0.12291 -0.03194 0.13148 C -0.03403 0.1493 -0.04184 0.1662 -0.04392 0.18402 C -0.04583 0.19976 -0.04687 0.20949 -0.05451 0.22175 C -0.05903 0.24143 -0.06198 0.27592 -0.07413 0.2912 C -0.07673 0.30069 -0.08055 0.30648 -0.08628 0.31365 C -0.08785 0.31759 -0.08854 0.32175 -0.0908 0.325 C -0.09271 0.32777 -0.09618 0.32847 -0.09844 0.33055 C -0.11632 0.34814 -0.09288 0.32939 -0.11042 0.34375 C -0.11441 0.34699 -0.11927 0.34907 -0.12257 0.35324 C -0.14566 0.38217 -0.17552 0.39745 -0.20555 0.41134 C -0.21267 0.42013 -0.22309 0.4206 -0.23281 0.42245 C -0.25729 0.43287 -0.28507 0.44398 -0.31146 0.44513 C -0.33455 0.44629 -0.3809 0.44722 -0.3809 0.44722 " pathEditMode="relative" rAng="0" ptsTypes="fffffffffffffffff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045" y="22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"/>
                            </p:stCondLst>
                            <p:childTnLst>
                              <p:par>
                                <p:cTn id="4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4" grpId="0"/>
      <p:bldP spid="15" grpId="0"/>
      <p:bldP spid="16" grpId="0" animBg="1"/>
      <p:bldP spid="17" grpId="0" animBg="1"/>
      <p:bldP spid="18" grpId="0" animBg="1"/>
      <p:bldP spid="20" grpId="0" animBg="1"/>
      <p:bldP spid="23" grpId="0" animBg="1"/>
      <p:bldP spid="2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Jakou tíhou působí </a:t>
            </a:r>
            <a:r>
              <a:rPr lang="cs-CZ" sz="2800" dirty="0"/>
              <a:t>těleso o </a:t>
            </a:r>
            <a:r>
              <a:rPr lang="cs-CZ" sz="2800" dirty="0" smtClean="0"/>
              <a:t>hmotnosti 1kg na podložku?</a:t>
            </a:r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Urči</a:t>
            </a:r>
            <a:r>
              <a:rPr lang="cs-CZ" sz="2800" dirty="0"/>
              <a:t>, jak velikou </a:t>
            </a:r>
            <a:r>
              <a:rPr lang="cs-CZ" sz="2800" dirty="0" smtClean="0"/>
              <a:t>tíhou </a:t>
            </a:r>
            <a:r>
              <a:rPr lang="cs-CZ" sz="2800" dirty="0"/>
              <a:t>přitahuje Země těleso o hmotnosti 0,3 kg?</a:t>
            </a:r>
          </a:p>
          <a:p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899593" y="2780928"/>
                <a:ext cx="4961382" cy="5847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𝐺</m:t>
                      </m:r>
                      <m:r>
                        <a:rPr lang="cs-CZ" sz="3200" i="1" smtClean="0">
                          <a:latin typeface="Cambria Math"/>
                        </a:rPr>
                        <m:t>=</m:t>
                      </m:r>
                      <m:r>
                        <a:rPr lang="cs-CZ" sz="3200" i="1" smtClean="0">
                          <a:latin typeface="Cambria Math"/>
                        </a:rPr>
                        <m:t>𝑚</m:t>
                      </m:r>
                      <m:r>
                        <a:rPr lang="cs-CZ" sz="3200" b="0" i="1" smtClean="0">
                          <a:latin typeface="Cambria Math"/>
                        </a:rPr>
                        <m:t> </m:t>
                      </m:r>
                      <m:r>
                        <a:rPr lang="cs-CZ" sz="3200" i="1" smtClean="0">
                          <a:latin typeface="Cambria Math"/>
                        </a:rPr>
                        <m:t>.</m:t>
                      </m:r>
                      <m:r>
                        <a:rPr lang="cs-CZ" sz="3200" i="1">
                          <a:latin typeface="Cambria Math"/>
                        </a:rPr>
                        <m:t>𝑔</m:t>
                      </m:r>
                      <m:r>
                        <a:rPr lang="cs-CZ" sz="3200" i="1">
                          <a:latin typeface="Cambria Math"/>
                        </a:rPr>
                        <m:t>=1 . 10=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𝟏𝟎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𝐍</m:t>
                      </m:r>
                    </m:oMath>
                  </m:oMathPara>
                </a14:m>
                <a:endParaRPr lang="cs-CZ" sz="32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3" y="2780928"/>
                <a:ext cx="4961382" cy="58477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Obdélník 7"/>
              <p:cNvSpPr/>
              <p:nvPr/>
            </p:nvSpPr>
            <p:spPr>
              <a:xfrm>
                <a:off x="899593" y="5589240"/>
                <a:ext cx="4961382" cy="5847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𝐺</m:t>
                      </m:r>
                      <m:r>
                        <a:rPr lang="cs-CZ" sz="3200" i="1" smtClean="0">
                          <a:latin typeface="Cambria Math"/>
                        </a:rPr>
                        <m:t>=</m:t>
                      </m:r>
                      <m:r>
                        <a:rPr lang="cs-CZ" sz="3200" i="1" smtClean="0">
                          <a:latin typeface="Cambria Math"/>
                        </a:rPr>
                        <m:t>𝑚</m:t>
                      </m:r>
                      <m:r>
                        <a:rPr lang="cs-CZ" sz="3200" b="0" i="1" smtClean="0">
                          <a:latin typeface="Cambria Math"/>
                        </a:rPr>
                        <m:t> </m:t>
                      </m:r>
                      <m:r>
                        <a:rPr lang="cs-CZ" sz="3200" i="1" smtClean="0">
                          <a:latin typeface="Cambria Math"/>
                        </a:rPr>
                        <m:t>.</m:t>
                      </m:r>
                      <m:r>
                        <a:rPr lang="cs-CZ" sz="3200" i="1">
                          <a:latin typeface="Cambria Math"/>
                        </a:rPr>
                        <m:t>𝑔</m:t>
                      </m:r>
                      <m:r>
                        <a:rPr lang="cs-CZ" sz="3200" i="1">
                          <a:latin typeface="Cambria Math"/>
                        </a:rPr>
                        <m:t>=0,3 . 10=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𝟑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𝐍</m:t>
                      </m:r>
                    </m:oMath>
                  </m:oMathPara>
                </a14:m>
                <a:endParaRPr lang="cs-CZ" sz="32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Obdélník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3" y="5589240"/>
                <a:ext cx="4961382" cy="584775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97904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19256" cy="5712296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Které z těchto závaží je k Zemi přitahováno </a:t>
            </a:r>
            <a:r>
              <a:rPr lang="cs-CZ" sz="2800" dirty="0" smtClean="0"/>
              <a:t>tíhou 35 </a:t>
            </a:r>
            <a:r>
              <a:rPr lang="cs-CZ" sz="2800" dirty="0"/>
              <a:t>N?</a:t>
            </a:r>
          </a:p>
          <a:p>
            <a:r>
              <a:rPr lang="cs-CZ" sz="2800" dirty="0"/>
              <a:t>a)  </a:t>
            </a:r>
            <a:r>
              <a:rPr lang="cs-CZ" sz="2800" dirty="0" smtClean="0"/>
              <a:t>350g</a:t>
            </a:r>
            <a:endParaRPr lang="cs-CZ" sz="2800" dirty="0"/>
          </a:p>
          <a:p>
            <a:r>
              <a:rPr lang="cs-CZ" sz="2800" dirty="0"/>
              <a:t>b)  </a:t>
            </a:r>
            <a:r>
              <a:rPr lang="cs-CZ" sz="2800" dirty="0" smtClean="0"/>
              <a:t>35g</a:t>
            </a:r>
            <a:endParaRPr lang="cs-CZ" sz="2800" dirty="0"/>
          </a:p>
          <a:p>
            <a:r>
              <a:rPr lang="cs-CZ" sz="2800" dirty="0"/>
              <a:t>c)  </a:t>
            </a:r>
            <a:r>
              <a:rPr lang="cs-CZ" sz="2800" dirty="0" smtClean="0"/>
              <a:t>3,5kg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800" dirty="0" smtClean="0"/>
              <a:t>Jakou tíhou </a:t>
            </a:r>
            <a:r>
              <a:rPr lang="cs-CZ" sz="2800" dirty="0"/>
              <a:t>je přitahován k </a:t>
            </a:r>
            <a:r>
              <a:rPr lang="cs-CZ" sz="2800"/>
              <a:t>Zemi </a:t>
            </a:r>
            <a:r>
              <a:rPr lang="cs-CZ" sz="2800" smtClean="0"/>
              <a:t>těleso </a:t>
            </a:r>
            <a:r>
              <a:rPr lang="cs-CZ" sz="2800" dirty="0"/>
              <a:t>o hmotnosti </a:t>
            </a:r>
            <a:r>
              <a:rPr lang="cs-CZ" sz="2800" dirty="0" smtClean="0"/>
              <a:t>9 g</a:t>
            </a:r>
            <a:r>
              <a:rPr lang="cs-CZ" sz="2800" dirty="0"/>
              <a:t>?</a:t>
            </a:r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Obdélník 3"/>
              <p:cNvSpPr/>
              <p:nvPr/>
            </p:nvSpPr>
            <p:spPr>
              <a:xfrm>
                <a:off x="899592" y="5358128"/>
                <a:ext cx="6048672" cy="5847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𝐺</m:t>
                      </m:r>
                      <m:r>
                        <a:rPr lang="cs-CZ" sz="3200" i="1" smtClean="0">
                          <a:latin typeface="Cambria Math"/>
                        </a:rPr>
                        <m:t>=</m:t>
                      </m:r>
                      <m:r>
                        <a:rPr lang="cs-CZ" sz="3200" i="1" smtClean="0">
                          <a:latin typeface="Cambria Math"/>
                        </a:rPr>
                        <m:t>𝑚</m:t>
                      </m:r>
                      <m:r>
                        <a:rPr lang="cs-CZ" sz="3200" b="0" i="1" smtClean="0">
                          <a:latin typeface="Cambria Math"/>
                        </a:rPr>
                        <m:t> </m:t>
                      </m:r>
                      <m:r>
                        <a:rPr lang="cs-CZ" sz="3200" i="1" smtClean="0">
                          <a:latin typeface="Cambria Math"/>
                        </a:rPr>
                        <m:t>.</m:t>
                      </m:r>
                      <m:r>
                        <a:rPr lang="cs-CZ" sz="3200" i="1">
                          <a:latin typeface="Cambria Math"/>
                        </a:rPr>
                        <m:t>𝑔</m:t>
                      </m:r>
                      <m:r>
                        <a:rPr lang="cs-CZ" sz="3200" i="1">
                          <a:latin typeface="Cambria Math"/>
                        </a:rPr>
                        <m:t>=0,009 . 10=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𝟎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,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𝟎𝟗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3200" b="1" i="0" smtClean="0">
                          <a:solidFill>
                            <a:schemeClr val="accent3">
                              <a:lumMod val="75000"/>
                            </a:schemeClr>
                          </a:solidFill>
                          <a:latin typeface="Cambria Math"/>
                        </a:rPr>
                        <m:t>𝐍</m:t>
                      </m:r>
                    </m:oMath>
                  </m:oMathPara>
                </a14:m>
                <a:endParaRPr lang="cs-CZ" sz="32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5358128"/>
                <a:ext cx="6048672" cy="584775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31087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C4473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C4473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19256" cy="56402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Jakou hmotnost má těleso, které je k Zemi přitahováno silou 1378 N?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Vypočítejte gravitační konstantu, pokud je těleso o hmotnosti 54kg přitahováno silou 88N?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971600" y="2060848"/>
                <a:ext cx="4765985" cy="85061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i="1" smtClean="0">
                        <a:latin typeface="Cambria Math"/>
                      </a:rPr>
                      <m:t>𝑚</m:t>
                    </m:r>
                    <m:r>
                      <a:rPr lang="cs-CZ" sz="320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𝐺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𝑔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1378</m:t>
                        </m:r>
                      </m:num>
                      <m:den>
                        <m:r>
                          <a:rPr lang="cs-CZ" sz="3200" i="1">
                            <a:latin typeface="Cambria Math"/>
                          </a:rPr>
                          <m:t>10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r>
                      <a:rPr lang="cs-CZ" sz="3200" b="1" i="1" smtClean="0">
                        <a:solidFill>
                          <a:schemeClr val="accent3">
                            <a:lumMod val="75000"/>
                          </a:schemeClr>
                        </a:solidFill>
                        <a:latin typeface="Cambria Math"/>
                      </a:rPr>
                      <m:t>𝟏𝟑𝟕</m:t>
                    </m:r>
                    <m:r>
                      <a:rPr lang="cs-CZ" sz="3200" b="1" i="1" smtClean="0">
                        <a:solidFill>
                          <a:schemeClr val="accent3">
                            <a:lumMod val="75000"/>
                          </a:schemeClr>
                        </a:solidFill>
                        <a:latin typeface="Cambria Math"/>
                      </a:rPr>
                      <m:t>,</m:t>
                    </m:r>
                    <m:r>
                      <a:rPr lang="cs-CZ" sz="3200" b="1" i="1" smtClean="0">
                        <a:solidFill>
                          <a:schemeClr val="accent3">
                            <a:lumMod val="75000"/>
                          </a:schemeClr>
                        </a:solidFill>
                        <a:latin typeface="Cambria Math"/>
                      </a:rPr>
                      <m:t>𝟖</m:t>
                    </m:r>
                  </m:oMath>
                </a14:m>
                <a:r>
                  <a:rPr lang="cs-CZ" sz="32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 kg</a:t>
                </a:r>
                <a:endParaRPr lang="cs-CZ" sz="32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2060848"/>
                <a:ext cx="4765985" cy="850617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r="-2302" b="-214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971600" y="5003765"/>
                <a:ext cx="4386072" cy="79489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3200" b="0" i="1" smtClean="0">
                        <a:latin typeface="Cambria Math"/>
                      </a:rPr>
                      <m:t>𝑔</m:t>
                    </m:r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latin typeface="Cambria Math"/>
                          </a:rPr>
                          <m:t>𝐺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𝑚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86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54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r>
                      <a:rPr lang="cs-CZ" sz="3200" b="1" i="1" smtClean="0">
                        <a:solidFill>
                          <a:schemeClr val="accent3">
                            <a:lumMod val="75000"/>
                          </a:schemeClr>
                        </a:solidFill>
                        <a:latin typeface="Cambria Math"/>
                      </a:rPr>
                      <m:t>𝟏</m:t>
                    </m:r>
                    <m:r>
                      <a:rPr lang="cs-CZ" sz="3200" b="1" i="0" smtClean="0">
                        <a:solidFill>
                          <a:schemeClr val="accent3">
                            <a:lumMod val="75000"/>
                          </a:schemeClr>
                        </a:solidFill>
                        <a:latin typeface="Cambria Math"/>
                      </a:rPr>
                      <m:t>,</m:t>
                    </m:r>
                    <m:r>
                      <a:rPr lang="cs-CZ" sz="3200" b="1" i="0" smtClean="0">
                        <a:solidFill>
                          <a:schemeClr val="accent3">
                            <a:lumMod val="75000"/>
                          </a:schemeClr>
                        </a:solidFill>
                        <a:latin typeface="Cambria Math"/>
                      </a:rPr>
                      <m:t>𝟔</m:t>
                    </m:r>
                  </m:oMath>
                </a14:m>
                <a:r>
                  <a:rPr lang="cs-CZ" sz="3200" b="1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 m.s</a:t>
                </a:r>
                <a:r>
                  <a:rPr lang="cs-CZ" sz="3200" baseline="30000" dirty="0" smtClean="0">
                    <a:solidFill>
                      <a:schemeClr val="accent3">
                        <a:lumMod val="75000"/>
                      </a:schemeClr>
                    </a:solidFill>
                  </a:rPr>
                  <a:t>-2</a:t>
                </a:r>
                <a:endParaRPr lang="cs-CZ" sz="3200" b="1" dirty="0">
                  <a:solidFill>
                    <a:schemeClr val="accent3">
                      <a:lumMod val="7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1600" y="5003765"/>
                <a:ext cx="4386072" cy="79489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r="-833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03026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548680"/>
            <a:ext cx="5328592" cy="924475"/>
          </a:xfrm>
        </p:spPr>
        <p:txBody>
          <a:bodyPr/>
          <a:lstStyle/>
          <a:p>
            <a:r>
              <a:rPr lang="cs-CZ" sz="3600" dirty="0" smtClean="0"/>
              <a:t>Metodický postup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496944" cy="4896544"/>
          </a:xfrm>
        </p:spPr>
        <p:txBody>
          <a:bodyPr>
            <a:normAutofit/>
          </a:bodyPr>
          <a:lstStyle/>
          <a:p>
            <a:pPr marL="360363" indent="-360363"/>
            <a:r>
              <a:rPr lang="cs-CZ" sz="2800" dirty="0" smtClean="0"/>
              <a:t>Prezentace slouží k výkladu nové látky.</a:t>
            </a:r>
          </a:p>
          <a:p>
            <a:pPr marL="360363" indent="-360363"/>
            <a:r>
              <a:rPr lang="cs-CZ" sz="2800" dirty="0" smtClean="0"/>
              <a:t>Charakterizujeme novou </a:t>
            </a:r>
            <a:r>
              <a:rPr lang="cs-CZ" sz="2800" smtClean="0"/>
              <a:t>fyzikální veličinu - </a:t>
            </a:r>
            <a:r>
              <a:rPr lang="cs-CZ" sz="2800" dirty="0" smtClean="0"/>
              <a:t>tíhu.</a:t>
            </a:r>
          </a:p>
          <a:p>
            <a:pPr marL="360363" indent="-360363"/>
            <a:r>
              <a:rPr lang="cs-CZ" sz="2800" dirty="0" smtClean="0"/>
              <a:t>Určíme směr působení této síly.</a:t>
            </a:r>
          </a:p>
          <a:p>
            <a:pPr marL="360363" indent="-360363"/>
            <a:r>
              <a:rPr lang="cs-CZ" sz="2800" dirty="0" smtClean="0"/>
              <a:t>Uvedeme vzorec pro výpočet tíhy.</a:t>
            </a:r>
          </a:p>
          <a:p>
            <a:pPr marL="360363" indent="-360363"/>
            <a:r>
              <a:rPr lang="cs-CZ" sz="2800" dirty="0" smtClean="0"/>
              <a:t>Pojmenujeme veškeré veličiny, </a:t>
            </a:r>
            <a:r>
              <a:rPr lang="cs-CZ" sz="2800" dirty="0"/>
              <a:t>hodnoty a jednotky</a:t>
            </a:r>
            <a:r>
              <a:rPr lang="cs-CZ" sz="2800" dirty="0" smtClean="0"/>
              <a:t> ve vzorci.</a:t>
            </a:r>
          </a:p>
          <a:p>
            <a:pPr marL="360363" indent="-360363"/>
            <a:r>
              <a:rPr lang="cs-CZ" sz="2800" dirty="0" smtClean="0"/>
              <a:t>Naučíme se vyjadřovat ze vzorce pomocí trojúhelníku.</a:t>
            </a:r>
          </a:p>
          <a:p>
            <a:pPr marL="360363" indent="-360363"/>
            <a:r>
              <a:rPr lang="cs-CZ" sz="2800" dirty="0" smtClean="0"/>
              <a:t>Pro upevnění látky vypočítáme několik příkladů.</a:t>
            </a:r>
          </a:p>
          <a:p>
            <a:pPr marL="620713" indent="-620713"/>
            <a:endParaRPr lang="cs-CZ" sz="2800" dirty="0" smtClean="0"/>
          </a:p>
          <a:p>
            <a:pPr marL="620713" indent="-620713"/>
            <a:endParaRPr lang="cs-CZ" sz="2800" dirty="0" smtClean="0"/>
          </a:p>
          <a:p>
            <a:pPr marL="620713" indent="-620713"/>
            <a:endParaRPr lang="cs-CZ" sz="2800" dirty="0" smtClean="0"/>
          </a:p>
          <a:p>
            <a:pPr marL="620713" indent="-620713"/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1462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392</TotalTime>
  <Words>305</Words>
  <Application>Microsoft Office PowerPoint</Application>
  <PresentationFormat>Předvádění na obrazovce (4:3)</PresentationFormat>
  <Paragraphs>58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Přehlednost</vt:lpstr>
      <vt:lpstr>Prezentace aplikace PowerPoint</vt:lpstr>
      <vt:lpstr>Tíha</vt:lpstr>
      <vt:lpstr>Prezentace aplikace PowerPoint</vt:lpstr>
      <vt:lpstr>Prezentace aplikace PowerPoint</vt:lpstr>
      <vt:lpstr>Vypočítej</vt:lpstr>
      <vt:lpstr>Prezentace aplikace PowerPoint</vt:lpstr>
      <vt:lpstr>Prezentace aplikace PowerPoint</vt:lpstr>
      <vt:lpstr>Metodický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Terezka</dc:creator>
  <cp:lastModifiedBy>Jan Táborský</cp:lastModifiedBy>
  <cp:revision>62</cp:revision>
  <dcterms:created xsi:type="dcterms:W3CDTF">2012-03-14T17:53:57Z</dcterms:created>
  <dcterms:modified xsi:type="dcterms:W3CDTF">2012-06-19T13:40:36Z</dcterms:modified>
</cp:coreProperties>
</file>