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1" r:id="rId8"/>
    <p:sldId id="266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 cstate="print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8E3244B-59D4-4F36-8009-3456CBF445AD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11E788DF-4EB0-4EE1-8D79-3229D945D7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ilom%C4%9Br_25.png" TargetMode="External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13319" y="1260618"/>
            <a:ext cx="6581403" cy="910952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b="1" u="sng" cap="all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ANOTACE</a:t>
            </a:r>
            <a:r>
              <a:rPr lang="cs-CZ" b="1" cap="all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 </a:t>
            </a:r>
            <a:r>
              <a:rPr lang="cs-CZ" b="1" cap="all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Materiál je určen pro žáky 6. ročníku a slouží k výkladu nového učiva.</a:t>
            </a:r>
          </a:p>
          <a:p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520" y="2203117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</a:t>
            </a:r>
            <a:r>
              <a:rPr lang="cs-CZ" sz="2200" dirty="0"/>
              <a:t>VY_32_INOVACE_F.6.A.16_sila</a:t>
            </a:r>
            <a:endParaRPr lang="cs-CZ" sz="2200" dirty="0" smtClean="0"/>
          </a:p>
          <a:p>
            <a:pPr algn="ctr"/>
            <a:r>
              <a:rPr lang="cs-CZ" sz="2200" dirty="0" smtClean="0"/>
              <a:t>Název: Síla</a:t>
            </a:r>
            <a:br>
              <a:rPr lang="cs-CZ" sz="2200" dirty="0" smtClean="0"/>
            </a:br>
            <a:r>
              <a:rPr lang="cs-CZ" sz="2200" dirty="0" smtClean="0"/>
              <a:t>Číslo operačního programu: CZ.1.07/1.4.00/21.1693</a:t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příroda/Fyzika</a:t>
            </a:r>
          </a:p>
          <a:p>
            <a:pPr algn="ctr"/>
            <a:r>
              <a:rPr lang="cs-CZ" sz="2200" dirty="0" smtClean="0"/>
              <a:t>Tematický okruh/téma: S</a:t>
            </a:r>
            <a:r>
              <a:rPr lang="cs-CZ" sz="2400" dirty="0" smtClean="0"/>
              <a:t>íla a její účinky/Síla</a:t>
            </a:r>
          </a:p>
          <a:p>
            <a:pPr algn="ctr"/>
            <a:r>
              <a:rPr lang="cs-CZ" sz="2200" dirty="0" smtClean="0"/>
              <a:t>Vytvořeno: 31. 3. 2012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owDiffused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51520" y="202290"/>
            <a:ext cx="1161799" cy="994462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artisticGlowDiffused/>
                    </a14:imgEffect>
                  </a14:imgLayer>
                </a14:imgProps>
              </a:ext>
            </a:extLst>
          </a:blip>
          <a:srcRect r="12926"/>
          <a:stretch>
            <a:fillRect/>
          </a:stretch>
        </p:blipFill>
        <p:spPr bwMode="auto">
          <a:xfrm>
            <a:off x="2483768" y="188639"/>
            <a:ext cx="4104456" cy="7936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496619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3"/>
            <a:ext cx="8229600" cy="4536504"/>
          </a:xfrm>
        </p:spPr>
        <p:txBody>
          <a:bodyPr/>
          <a:lstStyle/>
          <a:p>
            <a:pPr marL="539750" indent="-469900">
              <a:spcBef>
                <a:spcPts val="1800"/>
              </a:spcBef>
            </a:pPr>
            <a:r>
              <a:rPr lang="cs-CZ" sz="4000" b="1" dirty="0" smtClean="0"/>
              <a:t>Co znamená, když řeknu, že má někdo sílu?</a:t>
            </a:r>
          </a:p>
          <a:p>
            <a:pPr marL="539750" indent="-469900">
              <a:spcBef>
                <a:spcPts val="1800"/>
              </a:spcBef>
            </a:pPr>
            <a:r>
              <a:rPr lang="cs-CZ" sz="4000" b="1" dirty="0" smtClean="0"/>
              <a:t>Co je vlastně síla?</a:t>
            </a:r>
          </a:p>
          <a:p>
            <a:pPr marL="539750" indent="-469900">
              <a:spcBef>
                <a:spcPts val="1800"/>
              </a:spcBef>
            </a:pPr>
            <a:r>
              <a:rPr lang="cs-CZ" sz="4000" b="1" dirty="0" smtClean="0"/>
              <a:t>K čemu potřebujeme sílu?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391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43808" y="332656"/>
            <a:ext cx="2662064" cy="114300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cs-CZ" sz="6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SÍLA</a:t>
            </a:r>
            <a:endParaRPr lang="cs-CZ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7918648" cy="1944216"/>
          </a:xfrm>
        </p:spPr>
        <p:txBody>
          <a:bodyPr>
            <a:normAutofit/>
          </a:bodyPr>
          <a:lstStyle/>
          <a:p>
            <a:pPr marL="539750" indent="-469900"/>
            <a:r>
              <a:rPr lang="cs-CZ" sz="3200" dirty="0" smtClean="0"/>
              <a:t>Odvozená fyzikální veličina.</a:t>
            </a:r>
          </a:p>
          <a:p>
            <a:pPr marL="539750" indent="-469900"/>
            <a:r>
              <a:rPr lang="cs-CZ" sz="3200" dirty="0" smtClean="0"/>
              <a:t>Značíme ji F.</a:t>
            </a:r>
          </a:p>
          <a:p>
            <a:pPr marL="539750" indent="-469900"/>
            <a:r>
              <a:rPr lang="cs-CZ" sz="3200" dirty="0" smtClean="0"/>
              <a:t>Jednotka </a:t>
            </a:r>
            <a:r>
              <a:rPr lang="en-US" sz="3200" dirty="0" smtClean="0"/>
              <a:t>[</a:t>
            </a:r>
            <a:r>
              <a:rPr lang="cs-CZ" sz="3200" dirty="0" smtClean="0"/>
              <a:t>N</a:t>
            </a:r>
            <a:r>
              <a:rPr lang="en-US" sz="3200" dirty="0" smtClean="0"/>
              <a:t>]</a:t>
            </a:r>
            <a:r>
              <a:rPr lang="cs-CZ" sz="3200" dirty="0" smtClean="0"/>
              <a:t> Newton (kg⋅m⋅s</a:t>
            </a:r>
            <a:r>
              <a:rPr lang="cs-CZ" sz="3200" baseline="30000" dirty="0" smtClean="0"/>
              <a:t>−2</a:t>
            </a:r>
            <a:r>
              <a:rPr lang="cs-CZ" sz="3200" dirty="0" smtClean="0"/>
              <a:t>).</a:t>
            </a:r>
          </a:p>
          <a:p>
            <a:pPr marL="539750" indent="-469900"/>
            <a:endParaRPr lang="cs-CZ" sz="28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51520" y="3934797"/>
            <a:ext cx="8640960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3600" dirty="0" smtClean="0"/>
              <a:t>Charakterizuje vzájemné působení těles.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99663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Síla </a:t>
            </a:r>
            <a:r>
              <a:rPr lang="cs-CZ" dirty="0" smtClean="0"/>
              <a:t>může působit na </a:t>
            </a:r>
            <a:r>
              <a:rPr lang="cs-CZ" dirty="0"/>
              <a:t>tělesa: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7990656" cy="3960440"/>
          </a:xfrm>
        </p:spPr>
        <p:txBody>
          <a:bodyPr>
            <a:normAutofit lnSpcReduction="10000"/>
          </a:bodyPr>
          <a:lstStyle/>
          <a:p>
            <a:pPr marL="69850" indent="0">
              <a:buNone/>
            </a:pPr>
            <a:r>
              <a:rPr lang="cs-CZ" sz="3200" i="1" dirty="0" smtClean="0"/>
              <a:t>V přímém </a:t>
            </a:r>
            <a:r>
              <a:rPr lang="cs-CZ" sz="3200" i="1" dirty="0"/>
              <a:t>styku </a:t>
            </a:r>
            <a:r>
              <a:rPr lang="cs-CZ" sz="3200" dirty="0"/>
              <a:t>- tělesa se navzájem dotýkají </a:t>
            </a:r>
          </a:p>
          <a:p>
            <a:pPr marL="442913" indent="-373063"/>
            <a:r>
              <a:rPr lang="cs-CZ" sz="3200" dirty="0" smtClean="0"/>
              <a:t>mačkání plastové lahve (člověk </a:t>
            </a:r>
            <a:r>
              <a:rPr lang="cs-CZ" sz="3200" dirty="0"/>
              <a:t>- </a:t>
            </a:r>
            <a:r>
              <a:rPr lang="cs-CZ" sz="3200" dirty="0" smtClean="0"/>
              <a:t>lahev), </a:t>
            </a:r>
            <a:r>
              <a:rPr lang="cs-CZ" sz="3200" dirty="0"/>
              <a:t>roztlačení auta (člověk - auto</a:t>
            </a:r>
            <a:r>
              <a:rPr lang="cs-CZ" sz="3200" dirty="0" smtClean="0"/>
              <a:t>)</a:t>
            </a:r>
          </a:p>
          <a:p>
            <a:pPr marL="442913" indent="-373063"/>
            <a:endParaRPr lang="cs-CZ" sz="3200" dirty="0" smtClean="0"/>
          </a:p>
          <a:p>
            <a:pPr marL="69850" indent="0">
              <a:buNone/>
            </a:pPr>
            <a:r>
              <a:rPr lang="cs-CZ" sz="3200" i="1" dirty="0" smtClean="0"/>
              <a:t>Na dálku </a:t>
            </a:r>
            <a:r>
              <a:rPr lang="cs-CZ" sz="3200" dirty="0" smtClean="0"/>
              <a:t>– (působením </a:t>
            </a:r>
            <a:r>
              <a:rPr lang="cs-CZ" sz="3200" dirty="0"/>
              <a:t>silového </a:t>
            </a:r>
            <a:r>
              <a:rPr lang="cs-CZ" sz="3200" dirty="0" smtClean="0"/>
              <a:t>pole) – tělesa se vzájemně  nedotýkají</a:t>
            </a:r>
          </a:p>
          <a:p>
            <a:pPr marL="442913" indent="-373063"/>
            <a:r>
              <a:rPr lang="cs-CZ" sz="3200" dirty="0" smtClean="0"/>
              <a:t>(</a:t>
            </a:r>
            <a:r>
              <a:rPr lang="cs-CZ" sz="3200" dirty="0"/>
              <a:t>gravitační, </a:t>
            </a:r>
            <a:r>
              <a:rPr lang="cs-CZ" sz="3200" dirty="0" smtClean="0"/>
              <a:t>magnetické, </a:t>
            </a:r>
            <a:r>
              <a:rPr lang="cs-CZ" sz="3200" dirty="0"/>
              <a:t>...)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529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/>
              <a:t>Určení síly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623888" indent="-554038"/>
            <a:r>
              <a:rPr lang="cs-CZ" sz="3600" u="sng" dirty="0" smtClean="0"/>
              <a:t>Abychom sílu zcela popsali, musíme určit:</a:t>
            </a:r>
          </a:p>
          <a:p>
            <a:pPr marL="2147888" indent="-606425">
              <a:buFont typeface="+mj-lt"/>
              <a:buAutoNum type="arabicPeriod"/>
            </a:pPr>
            <a:r>
              <a:rPr lang="cs-CZ" sz="4400" dirty="0" smtClean="0"/>
              <a:t>Působiště</a:t>
            </a:r>
          </a:p>
          <a:p>
            <a:pPr marL="2147888" indent="-606425">
              <a:buFont typeface="+mj-lt"/>
              <a:buAutoNum type="arabicPeriod"/>
            </a:pPr>
            <a:r>
              <a:rPr lang="cs-CZ" sz="4400" dirty="0" smtClean="0"/>
              <a:t>Směr</a:t>
            </a:r>
          </a:p>
          <a:p>
            <a:pPr marL="2147888" indent="-606425">
              <a:buFont typeface="+mj-lt"/>
              <a:buAutoNum type="arabicPeriod"/>
            </a:pPr>
            <a:r>
              <a:rPr lang="cs-CZ" sz="4400" dirty="0" smtClean="0"/>
              <a:t>Velikost</a:t>
            </a:r>
          </a:p>
        </p:txBody>
      </p:sp>
    </p:spTree>
    <p:extLst>
      <p:ext uri="{BB962C8B-B14F-4D97-AF65-F5344CB8AC3E}">
        <p14:creationId xmlns:p14="http://schemas.microsoft.com/office/powerpoint/2010/main" xmlns="" val="299371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23528" y="404664"/>
            <a:ext cx="7772400" cy="3733800"/>
          </a:xfrm>
        </p:spPr>
        <p:txBody>
          <a:bodyPr/>
          <a:lstStyle/>
          <a:p>
            <a:pPr marL="539750" indent="-469900"/>
            <a:r>
              <a:rPr lang="cs-CZ" sz="3200" dirty="0" smtClean="0"/>
              <a:t>Sílu znázorňujeme úsečkou se šipkou </a:t>
            </a:r>
            <a:r>
              <a:rPr lang="cs-CZ" sz="3200" dirty="0" smtClean="0">
                <a:solidFill>
                  <a:srgbClr val="FFC000"/>
                </a:solidFill>
              </a:rPr>
              <a:t>(</a:t>
            </a:r>
            <a:r>
              <a:rPr lang="cs-CZ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orientovaná úsečka)</a:t>
            </a:r>
            <a:r>
              <a:rPr lang="cs-CZ" sz="3200" dirty="0" smtClean="0"/>
              <a:t>, ve směru, kterým síla </a:t>
            </a:r>
            <a:r>
              <a:rPr lang="cs-CZ" sz="3200" dirty="0"/>
              <a:t>na těleso </a:t>
            </a:r>
            <a:r>
              <a:rPr lang="cs-CZ" sz="3200" dirty="0" smtClean="0"/>
              <a:t>působí.</a:t>
            </a:r>
          </a:p>
          <a:p>
            <a:pPr marL="539750" indent="-469900"/>
            <a:r>
              <a:rPr lang="cs-CZ" sz="3200" dirty="0" smtClean="0"/>
              <a:t>Počátek úsečky umístíme do bodu, kde síla působí na těleso - </a:t>
            </a:r>
            <a:r>
              <a:rPr lang="cs-CZ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působiště síly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39750" indent="-469900"/>
            <a:r>
              <a:rPr lang="cs-CZ" sz="3200" dirty="0" smtClean="0"/>
              <a:t>Velikost síly nám určuje délka úsečky.</a:t>
            </a:r>
          </a:p>
          <a:p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 flipV="1">
            <a:off x="3059832" y="4365105"/>
            <a:ext cx="2736304" cy="576064"/>
          </a:xfrm>
          <a:prstGeom prst="straightConnector1">
            <a:avLst/>
          </a:prstGeom>
          <a:ln w="57150">
            <a:headEnd type="oval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16200000" flipH="1">
            <a:off x="3707904" y="4725145"/>
            <a:ext cx="36004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16200000" flipH="1">
            <a:off x="4644008" y="4509121"/>
            <a:ext cx="36004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923928" y="4869161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F=3 N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6216" y="443350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1 cm=1 N</a:t>
            </a:r>
            <a:endParaRPr lang="cs-CZ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545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Měření síly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5542384" cy="373380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cs-CZ" sz="3200" i="1" u="sng" dirty="0" smtClean="0"/>
              <a:t>Mechanické </a:t>
            </a:r>
            <a:r>
              <a:rPr lang="cs-CZ" sz="3200" i="1" u="sng" dirty="0"/>
              <a:t>siloměry</a:t>
            </a:r>
            <a:r>
              <a:rPr lang="cs-CZ" sz="3200" dirty="0"/>
              <a:t> </a:t>
            </a:r>
            <a:endParaRPr lang="cs-CZ" sz="3200" dirty="0" smtClean="0"/>
          </a:p>
          <a:p>
            <a:pPr marL="539750" indent="-469900"/>
            <a:r>
              <a:rPr lang="cs-CZ" sz="3200" dirty="0" smtClean="0"/>
              <a:t>pružná deformace způsobená </a:t>
            </a:r>
            <a:r>
              <a:rPr lang="cs-CZ" sz="3200" dirty="0"/>
              <a:t>působením </a:t>
            </a:r>
            <a:r>
              <a:rPr lang="cs-CZ" sz="3200" dirty="0" smtClean="0"/>
              <a:t>síly</a:t>
            </a:r>
          </a:p>
          <a:p>
            <a:pPr marL="539750" indent="-469900"/>
            <a:endParaRPr lang="cs-CZ" sz="3200" dirty="0"/>
          </a:p>
          <a:p>
            <a:pPr marL="539750" indent="-469900">
              <a:buNone/>
            </a:pPr>
            <a:r>
              <a:rPr lang="cs-CZ" sz="3200" i="1" u="sng" dirty="0" smtClean="0"/>
              <a:t>Elektrická </a:t>
            </a:r>
            <a:r>
              <a:rPr lang="cs-CZ" sz="3200" i="1" u="sng" dirty="0"/>
              <a:t>měření</a:t>
            </a:r>
            <a:r>
              <a:rPr lang="cs-CZ" sz="3200" dirty="0"/>
              <a:t> </a:t>
            </a:r>
            <a:endParaRPr lang="cs-CZ" sz="3200" dirty="0" smtClean="0"/>
          </a:p>
          <a:p>
            <a:pPr marL="539750" indent="-469900"/>
            <a:r>
              <a:rPr lang="cs-CZ" sz="3200" dirty="0" smtClean="0"/>
              <a:t>změna </a:t>
            </a:r>
            <a:r>
              <a:rPr lang="cs-CZ" sz="3200" dirty="0"/>
              <a:t>elektrických </a:t>
            </a:r>
            <a:r>
              <a:rPr lang="cs-CZ" sz="3200" dirty="0" smtClean="0"/>
              <a:t>vlastností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6588224" y="476672"/>
            <a:ext cx="2160240" cy="5184576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9719" y="502746"/>
            <a:ext cx="857250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560871" y="4719542"/>
            <a:ext cx="21875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pružinový siloměr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(změna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délky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pružiny při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zatížení)</a:t>
            </a:r>
          </a:p>
        </p:txBody>
      </p:sp>
    </p:spTree>
    <p:extLst>
      <p:ext uri="{BB962C8B-B14F-4D97-AF65-F5344CB8AC3E}">
        <p14:creationId xmlns:p14="http://schemas.microsoft.com/office/powerpoint/2010/main" xmlns="" val="67557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064896" cy="4104456"/>
          </a:xfrm>
        </p:spPr>
        <p:txBody>
          <a:bodyPr>
            <a:normAutofit fontScale="92500" lnSpcReduction="20000"/>
          </a:bodyPr>
          <a:lstStyle/>
          <a:p>
            <a:pPr marL="442913" indent="-373063">
              <a:spcBef>
                <a:spcPts val="1200"/>
              </a:spcBef>
            </a:pPr>
            <a:r>
              <a:rPr lang="cs-CZ" sz="2800" dirty="0" smtClean="0"/>
              <a:t>Prezentace slouží k zavedení nové fyzikální veličiny.</a:t>
            </a:r>
          </a:p>
          <a:p>
            <a:pPr marL="442913" indent="-373063">
              <a:spcBef>
                <a:spcPts val="1200"/>
              </a:spcBef>
            </a:pPr>
            <a:r>
              <a:rPr lang="cs-CZ" sz="2800" dirty="0" smtClean="0"/>
              <a:t>Nejprve žáci zodpoví otázky.</a:t>
            </a:r>
          </a:p>
          <a:p>
            <a:pPr marL="442913" indent="-373063">
              <a:spcBef>
                <a:spcPts val="1200"/>
              </a:spcBef>
            </a:pPr>
            <a:r>
              <a:rPr lang="cs-CZ" sz="2800" dirty="0" smtClean="0"/>
              <a:t>Charakterizujeme sílu, její značku a jednotku.</a:t>
            </a:r>
          </a:p>
          <a:p>
            <a:pPr marL="442913" indent="-373063">
              <a:spcBef>
                <a:spcPts val="1200"/>
              </a:spcBef>
            </a:pPr>
            <a:r>
              <a:rPr lang="cs-CZ" sz="2800" dirty="0" smtClean="0"/>
              <a:t>Vysvětlíme možné působení síly.</a:t>
            </a:r>
          </a:p>
          <a:p>
            <a:pPr marL="442913" indent="-373063">
              <a:spcBef>
                <a:spcPts val="1200"/>
              </a:spcBef>
            </a:pPr>
            <a:r>
              <a:rPr lang="cs-CZ" sz="2800" dirty="0" smtClean="0"/>
              <a:t>Uvedeme, jak se zobrazuje síla a co musíme určit, abychom sílu plně popsali.</a:t>
            </a:r>
          </a:p>
          <a:p>
            <a:pPr marL="442913" indent="-373063">
              <a:spcBef>
                <a:spcPts val="1200"/>
              </a:spcBef>
            </a:pPr>
            <a:r>
              <a:rPr lang="cs-CZ" sz="2800" dirty="0" smtClean="0"/>
              <a:t>Rozdělíme měřidla síly podle principu měření.</a:t>
            </a:r>
          </a:p>
          <a:p>
            <a:pPr marL="442913" indent="-373063">
              <a:spcBef>
                <a:spcPts val="1200"/>
              </a:spcBef>
            </a:pPr>
            <a:r>
              <a:rPr lang="cs-CZ" sz="2800" smtClean="0"/>
              <a:t>Ukážeme siloměr.</a:t>
            </a:r>
            <a:endParaRPr lang="cs-CZ" sz="28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71048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1"/>
            <a:ext cx="8064896" cy="3733800"/>
          </a:xfrm>
        </p:spPr>
        <p:txBody>
          <a:bodyPr/>
          <a:lstStyle/>
          <a:p>
            <a:r>
              <a:rPr lang="cs-CZ" sz="2400" dirty="0" smtClean="0"/>
              <a:t>Kliparty Office [online]. 2012 [cit. 2012-03-31]. Dostupné z www: </a:t>
            </a:r>
            <a:r>
              <a:rPr lang="cs-CZ" sz="2400" dirty="0" smtClean="0">
                <a:hlinkClick r:id="rId2"/>
              </a:rPr>
              <a:t>http://office.microsoft.com/cs-cz/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Uvedené zdroje [cit. 2012-03-31]. Dostupné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WWW:</a:t>
            </a:r>
          </a:p>
          <a:p>
            <a:pPr marL="68580" indent="0">
              <a:buNone/>
            </a:pPr>
            <a:r>
              <a:rPr lang="cs-CZ" sz="2400" dirty="0" err="1"/>
              <a:t>Zdenet</a:t>
            </a:r>
            <a:r>
              <a:rPr lang="cs-CZ" sz="2400" dirty="0"/>
              <a:t>, </a:t>
            </a: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cs.wikipedia.org/wiki/Soubor:Silom%C4%9Br_25.png</a:t>
            </a:r>
            <a:endParaRPr lang="cs-CZ" sz="2400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266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Městská zábava</Template>
  <TotalTime>173</TotalTime>
  <Words>298</Words>
  <Application>Microsoft Office PowerPoint</Application>
  <PresentationFormat>Předvádění na obrazovce (4:3)</PresentationFormat>
  <Paragraphs>52</Paragraphs>
  <Slides>9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Urban Pop</vt:lpstr>
      <vt:lpstr>Snímek 1</vt:lpstr>
      <vt:lpstr>Snímek 2</vt:lpstr>
      <vt:lpstr>SÍLA</vt:lpstr>
      <vt:lpstr>Síla může působit na tělesa: </vt:lpstr>
      <vt:lpstr>Určení síly</vt:lpstr>
      <vt:lpstr>Snímek 6</vt:lpstr>
      <vt:lpstr>Měření síly</vt:lpstr>
      <vt:lpstr>Metodický postup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Dum</cp:lastModifiedBy>
  <cp:revision>24</cp:revision>
  <dcterms:created xsi:type="dcterms:W3CDTF">2012-04-01T16:18:55Z</dcterms:created>
  <dcterms:modified xsi:type="dcterms:W3CDTF">2012-06-19T14:45:29Z</dcterms:modified>
</cp:coreProperties>
</file>