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4" r:id="rId2"/>
    <p:sldId id="270" r:id="rId3"/>
    <p:sldId id="260" r:id="rId4"/>
    <p:sldId id="261" r:id="rId5"/>
    <p:sldId id="262" r:id="rId6"/>
    <p:sldId id="268" r:id="rId7"/>
    <p:sldId id="267" r:id="rId8"/>
    <p:sldId id="269" r:id="rId9"/>
    <p:sldId id="265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95F40-0C22-4DC5-B772-6D4A96AE48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F5993-D65D-4BA8-9C29-8609932488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95F40-0C22-4DC5-B772-6D4A96AE48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F5993-D65D-4BA8-9C29-8609932488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95F40-0C22-4DC5-B772-6D4A96AE48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6F5993-D65D-4BA8-9C29-8609932488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95F40-0C22-4DC5-B772-6D4A96AE48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F5993-D65D-4BA8-9C29-8609932488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95F40-0C22-4DC5-B772-6D4A96AE48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F5993-D65D-4BA8-9C29-8609932488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95F40-0C22-4DC5-B772-6D4A96AE48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F5993-D65D-4BA8-9C29-8609932488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95F40-0C22-4DC5-B772-6D4A96AE48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F5993-D65D-4BA8-9C29-8609932488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95F40-0C22-4DC5-B772-6D4A96AE48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F5993-D65D-4BA8-9C29-8609932488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95F40-0C22-4DC5-B772-6D4A96AE48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F5993-D65D-4BA8-9C29-8609932488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95F40-0C22-4DC5-B772-6D4A96AE48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F5993-D65D-4BA8-9C29-8609932488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1DE95F40-0C22-4DC5-B772-6D4A96AE48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D26F5993-D65D-4BA8-9C29-8609932488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95F40-0C22-4DC5-B772-6D4A96AE48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F5993-D65D-4BA8-9C29-8609932488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1DE95F40-0C22-4DC5-B772-6D4A96AE489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D26F5993-D65D-4BA8-9C29-8609932488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412776"/>
            <a:ext cx="7196336" cy="910952"/>
          </a:xfrm>
        </p:spPr>
        <p:txBody>
          <a:bodyPr>
            <a:normAutofit fontScale="85000" lnSpcReduction="10000"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u="sng" cap="all" dirty="0" smtClean="0">
                <a:ln/>
                <a:solidFill>
                  <a:schemeClr val="accent1">
                    <a:lumMod val="50000"/>
                  </a:schemeClr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ANOTACE</a:t>
            </a:r>
            <a:r>
              <a:rPr lang="cs-CZ" b="1" cap="all" dirty="0" smtClean="0">
                <a:ln/>
                <a:solidFill>
                  <a:schemeClr val="accent1">
                    <a:lumMod val="50000"/>
                  </a:schemeClr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: </a:t>
            </a:r>
            <a:r>
              <a:rPr lang="cs-CZ" b="1" cap="all" dirty="0" smtClean="0">
                <a:ln/>
                <a:solidFill>
                  <a:schemeClr val="accent1">
                    <a:lumMod val="50000"/>
                  </a:schemeClr>
                </a:solidFill>
                <a:effectLst>
                  <a:reflection blurRad="10000" stA="55000" endPos="48000" dist="500" dir="5400000" sy="-100000" algn="bl" rotWithShape="0"/>
                </a:effectLst>
              </a:rPr>
              <a:t>Materiál je určen pro žáky 6. ročníku a slouží k výkladu nového učiva.</a:t>
            </a:r>
          </a:p>
          <a:p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68313" y="2564904"/>
            <a:ext cx="8380151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Název školy: ZŠ Štětí, Ostrovní 300</a:t>
            </a:r>
            <a:br>
              <a:rPr lang="cs-CZ" sz="2800" dirty="0" smtClean="0"/>
            </a:br>
            <a:r>
              <a:rPr lang="cs-CZ" sz="2800" dirty="0" smtClean="0"/>
              <a:t>Autor: Mgr. Tereza Hrabkovská</a:t>
            </a:r>
            <a:br>
              <a:rPr lang="cs-CZ" sz="2800" dirty="0" smtClean="0"/>
            </a:br>
            <a:r>
              <a:rPr lang="cs-CZ" sz="2800" dirty="0" smtClean="0"/>
              <a:t>Název materiálu: </a:t>
            </a:r>
            <a:r>
              <a:rPr lang="cs-CZ" sz="2800" dirty="0"/>
              <a:t>VY_32_INOVACE_F.6.A.17_ucinky_sily</a:t>
            </a:r>
            <a:endParaRPr lang="cs-CZ" sz="2800" dirty="0" smtClean="0"/>
          </a:p>
          <a:p>
            <a:pPr algn="ctr"/>
            <a:r>
              <a:rPr lang="cs-CZ" sz="2800" dirty="0" smtClean="0"/>
              <a:t>Název: </a:t>
            </a:r>
            <a:r>
              <a:rPr lang="cs-CZ" sz="2800" dirty="0"/>
              <a:t>Účinky síly</a:t>
            </a:r>
          </a:p>
          <a:p>
            <a:pPr algn="ctr"/>
            <a:r>
              <a:rPr lang="cs-CZ" sz="2800" dirty="0" smtClean="0"/>
              <a:t>Číslo operačního programu: CZ.1.07/1.4.00/21.1693</a:t>
            </a:r>
            <a:br>
              <a:rPr lang="cs-CZ" sz="2800" dirty="0" smtClean="0"/>
            </a:br>
            <a:r>
              <a:rPr lang="cs-CZ" sz="2800" dirty="0" smtClean="0"/>
              <a:t>Název projektu: PRIMA ŠKOLA</a:t>
            </a:r>
          </a:p>
          <a:p>
            <a:pPr algn="ctr"/>
            <a:r>
              <a:rPr lang="cs-CZ" sz="2800" dirty="0" smtClean="0"/>
              <a:t>Vzdělávací oblast/obor: Člověk a příroda/Fyzika</a:t>
            </a:r>
          </a:p>
          <a:p>
            <a:pPr algn="ctr"/>
            <a:r>
              <a:rPr lang="cs-CZ" sz="2800" dirty="0" smtClean="0"/>
              <a:t>Tematický okruh/téma: Síla a její účinky/Účinky síly</a:t>
            </a:r>
          </a:p>
          <a:p>
            <a:pPr algn="ctr"/>
            <a:r>
              <a:rPr lang="cs-CZ" sz="2800" dirty="0" smtClean="0"/>
              <a:t>Vytvořeno: </a:t>
            </a:r>
            <a:r>
              <a:rPr lang="cs-CZ" sz="2800" dirty="0"/>
              <a:t>9</a:t>
            </a:r>
            <a:r>
              <a:rPr lang="cs-CZ" sz="2800" dirty="0" smtClean="0"/>
              <a:t>. 4. 2012</a:t>
            </a:r>
            <a:endParaRPr lang="cs-CZ" sz="2800" dirty="0"/>
          </a:p>
        </p:txBody>
      </p:sp>
      <p:pic>
        <p:nvPicPr>
          <p:cNvPr id="1026" name="Picture 2" descr="logo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395536" y="424409"/>
            <a:ext cx="1154679" cy="988367"/>
          </a:xfrm>
          <a:prstGeom prst="rect">
            <a:avLst/>
          </a:prstGeom>
          <a:noFill/>
        </p:spPr>
      </p:pic>
      <p:pic>
        <p:nvPicPr>
          <p:cNvPr id="10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4" cstate="print">
            <a:extLst/>
          </a:blip>
          <a:srcRect r="12926"/>
          <a:stretch>
            <a:fillRect/>
          </a:stretch>
        </p:blipFill>
        <p:spPr bwMode="auto">
          <a:xfrm>
            <a:off x="2417582" y="418727"/>
            <a:ext cx="4281611" cy="82793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4812529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291264" cy="5433467"/>
          </a:xfrm>
        </p:spPr>
        <p:txBody>
          <a:bodyPr>
            <a:noAutofit/>
          </a:bodyPr>
          <a:lstStyle/>
          <a:p>
            <a:pPr marL="536575" indent="-536575">
              <a:spcBef>
                <a:spcPts val="1800"/>
              </a:spcBef>
            </a:pPr>
            <a:r>
              <a:rPr lang="cs-CZ" sz="3600" dirty="0" smtClean="0">
                <a:solidFill>
                  <a:schemeClr val="tx1"/>
                </a:solidFill>
              </a:rPr>
              <a:t>Vezmeme plastovou lahev a zatlačíme na ni rukama z obou stran. </a:t>
            </a:r>
          </a:p>
          <a:p>
            <a:pPr marL="536575" indent="-536575">
              <a:spcBef>
                <a:spcPts val="1800"/>
              </a:spcBef>
            </a:pPr>
            <a:r>
              <a:rPr lang="cs-CZ" sz="3600" dirty="0" smtClean="0">
                <a:solidFill>
                  <a:schemeClr val="tx1"/>
                </a:solidFill>
              </a:rPr>
              <a:t>Co se stalo?</a:t>
            </a:r>
          </a:p>
          <a:p>
            <a:pPr marL="536575" indent="-536575">
              <a:spcBef>
                <a:spcPts val="1800"/>
              </a:spcBef>
            </a:pPr>
            <a:r>
              <a:rPr lang="cs-CZ" sz="3600" dirty="0" smtClean="0">
                <a:solidFill>
                  <a:schemeClr val="tx1"/>
                </a:solidFill>
              </a:rPr>
              <a:t>Budeme působit silou na oba konce drátku.</a:t>
            </a:r>
          </a:p>
          <a:p>
            <a:pPr marL="536575" indent="-536575">
              <a:spcBef>
                <a:spcPts val="1800"/>
              </a:spcBef>
            </a:pPr>
            <a:r>
              <a:rPr lang="cs-CZ" sz="3600" dirty="0" smtClean="0">
                <a:solidFill>
                  <a:schemeClr val="tx1"/>
                </a:solidFill>
              </a:rPr>
              <a:t>Co se stane?</a:t>
            </a:r>
          </a:p>
          <a:p>
            <a:pPr marL="536575" indent="-536575">
              <a:spcBef>
                <a:spcPts val="1800"/>
              </a:spcBef>
            </a:pPr>
            <a:r>
              <a:rPr lang="cs-CZ" sz="3600" dirty="0" smtClean="0">
                <a:solidFill>
                  <a:schemeClr val="tx1"/>
                </a:solidFill>
              </a:rPr>
              <a:t>Co pozorujeme, budeme-li různě mačkat kousek plastelíny?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9610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548681"/>
            <a:ext cx="8363272" cy="3024336"/>
          </a:xfrm>
        </p:spPr>
        <p:txBody>
          <a:bodyPr/>
          <a:lstStyle/>
          <a:p>
            <a:pPr>
              <a:tabLst>
                <a:tab pos="442913" algn="l"/>
              </a:tabLst>
            </a:pPr>
            <a:r>
              <a:rPr lang="cs-CZ" dirty="0" smtClean="0">
                <a:solidFill>
                  <a:schemeClr val="tx1"/>
                </a:solidFill>
              </a:rPr>
              <a:t>Plastová lahev změnila svůj tvar (zdeformovala se). </a:t>
            </a:r>
          </a:p>
          <a:p>
            <a:pPr>
              <a:tabLst>
                <a:tab pos="442913" algn="l"/>
              </a:tabLst>
            </a:pPr>
            <a:r>
              <a:rPr lang="cs-CZ" dirty="0" smtClean="0">
                <a:solidFill>
                  <a:schemeClr val="tx1"/>
                </a:solidFill>
              </a:rPr>
              <a:t>Drátek se ohnul (zdeformoval se).</a:t>
            </a:r>
          </a:p>
          <a:p>
            <a:pPr>
              <a:tabLst>
                <a:tab pos="442913" algn="l"/>
              </a:tabLst>
            </a:pPr>
            <a:r>
              <a:rPr lang="cs-CZ" dirty="0" smtClean="0">
                <a:solidFill>
                  <a:schemeClr val="tx1"/>
                </a:solidFill>
              </a:rPr>
              <a:t>I plastelína měnila tvar podle toho, jak jsme jí mačkali (zdeformovala se).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9552" y="3933056"/>
            <a:ext cx="7488832" cy="175432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3600" b="1" dirty="0" smtClean="0"/>
              <a:t>Ve všech případech jsem na těleso působili silou a došlo ke změně tvaru – deformaci</a:t>
            </a:r>
            <a:r>
              <a:rPr lang="cs-CZ" sz="3600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548680"/>
            <a:ext cx="8291264" cy="5577483"/>
          </a:xfrm>
        </p:spPr>
        <p:txBody>
          <a:bodyPr/>
          <a:lstStyle/>
          <a:p>
            <a:pPr marL="442913" indent="-442913">
              <a:spcBef>
                <a:spcPts val="1800"/>
              </a:spcBef>
            </a:pPr>
            <a:r>
              <a:rPr lang="cs-CZ" sz="3300" dirty="0" smtClean="0">
                <a:solidFill>
                  <a:schemeClr val="tx1"/>
                </a:solidFill>
              </a:rPr>
              <a:t>Všechna tělesa zároveň působila silou na nás (kladla odpor proti deformaci).</a:t>
            </a:r>
          </a:p>
          <a:p>
            <a:pPr marL="442913" indent="-442913">
              <a:spcBef>
                <a:spcPts val="1800"/>
              </a:spcBef>
            </a:pPr>
            <a:r>
              <a:rPr lang="cs-CZ" sz="3300" dirty="0" smtClean="0">
                <a:solidFill>
                  <a:schemeClr val="tx1"/>
                </a:solidFill>
              </a:rPr>
              <a:t>Působení síly mezi tělesy je vzájemné</a:t>
            </a:r>
            <a:r>
              <a:rPr lang="cs-CZ" sz="3300" dirty="0" smtClean="0"/>
              <a:t>.</a:t>
            </a:r>
          </a:p>
          <a:p>
            <a:pPr marL="442913" indent="-442913">
              <a:spcBef>
                <a:spcPts val="1800"/>
              </a:spcBef>
            </a:pPr>
            <a:endParaRPr lang="cs-CZ" dirty="0" smtClean="0"/>
          </a:p>
          <a:p>
            <a:pPr marL="722313" indent="-442913">
              <a:spcBef>
                <a:spcPts val="1800"/>
              </a:spcBef>
            </a:pPr>
            <a:r>
              <a:rPr lang="cs-CZ" sz="3600" b="1" dirty="0" smtClean="0">
                <a:solidFill>
                  <a:schemeClr val="tx1"/>
                </a:solidFill>
              </a:rPr>
              <a:t>Pokud síla svým působením změní tvar tělesa, mluvíme o účinku </a:t>
            </a:r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deformačním</a:t>
            </a:r>
            <a:r>
              <a:rPr lang="cs-CZ" sz="3600" dirty="0" smtClean="0">
                <a:solidFill>
                  <a:schemeClr val="tx1"/>
                </a:solidFill>
              </a:rPr>
              <a:t>.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7"/>
            <a:ext cx="8229600" cy="1440160"/>
          </a:xfrm>
        </p:spPr>
        <p:txBody>
          <a:bodyPr/>
          <a:lstStyle/>
          <a:p>
            <a:pPr marL="442913" indent="-442913"/>
            <a:r>
              <a:rPr lang="cs-CZ" dirty="0" smtClean="0">
                <a:solidFill>
                  <a:schemeClr val="tx1"/>
                </a:solidFill>
              </a:rPr>
              <a:t>Co se stane když na těleso v klidu začne působit síla?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611560" y="3212976"/>
            <a:ext cx="784887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" name="Obdélník 4"/>
          <p:cNvSpPr/>
          <p:nvPr/>
        </p:nvSpPr>
        <p:spPr>
          <a:xfrm>
            <a:off x="3707904" y="2348880"/>
            <a:ext cx="1944216" cy="8599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123728" y="2778832"/>
            <a:ext cx="144016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2771800" y="231716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F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1475656" y="4005064"/>
            <a:ext cx="6840760" cy="1440160"/>
          </a:xfrm>
          <a:prstGeom prst="rect">
            <a:avLst/>
          </a:prstGeom>
        </p:spPr>
        <p:txBody>
          <a:bodyPr vert="horz" rtlCol="0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"/>
              <a:buChar char="n"/>
              <a:defRPr kumimoji="1" sz="3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tx2">
                  <a:shade val="75000"/>
                </a:schemeClr>
              </a:buClr>
              <a:buSzPct val="85000"/>
              <a:buFont typeface="Wingdings"/>
              <a:buChar char="n"/>
              <a:defRPr kumimoji="1" sz="28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4">
                  <a:shade val="50000"/>
                </a:schemeClr>
              </a:buClr>
              <a:buSzPct val="75000"/>
              <a:buFont typeface="Wingdings"/>
              <a:buChar char="n"/>
              <a:defRPr kumimoji="1" sz="24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6">
                  <a:shade val="50000"/>
                </a:schemeClr>
              </a:buClr>
              <a:buSzPct val="75000"/>
              <a:buFont typeface="Wingdings"/>
              <a:buChar char="n"/>
              <a:defRPr kumimoji="1" sz="20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3">
                  <a:shade val="50000"/>
                </a:schemeClr>
              </a:buClr>
              <a:buSzPct val="70000"/>
              <a:buFont typeface="Wingdings"/>
              <a:buChar char="n"/>
              <a:defRPr kumimoji="1" sz="20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>
                  <a:shade val="50000"/>
                </a:schemeClr>
              </a:buClr>
              <a:buSzPct val="60000"/>
              <a:buFont typeface="Wingdings"/>
              <a:buChar char="n"/>
              <a:defRPr kumimoji="1" sz="20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2">
                  <a:shade val="50000"/>
                </a:schemeClr>
              </a:buClr>
              <a:buSzPct val="60000"/>
              <a:buFont typeface="Wingdings"/>
              <a:buChar char="n"/>
              <a:defRPr kumimoji="1" sz="20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5">
                  <a:shade val="50000"/>
                </a:schemeClr>
              </a:buClr>
              <a:buSzPct val="60000"/>
              <a:buFont typeface="Wingdings"/>
              <a:buChar char="n"/>
              <a:defRPr kumimoji="1" sz="20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50000"/>
              <a:buFont typeface="Wingdings"/>
              <a:buChar char="n"/>
              <a:defRPr kumimoji="1" sz="20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42913" indent="-442913"/>
            <a:r>
              <a:rPr lang="cs-CZ" dirty="0" smtClean="0">
                <a:solidFill>
                  <a:schemeClr val="tx1"/>
                </a:solidFill>
              </a:rPr>
              <a:t>Těleso se začne pohybovat ve směru, kterým působí síla.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5148064" y="2772900"/>
            <a:ext cx="1152128" cy="5932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7"/>
            <a:ext cx="8229600" cy="1440160"/>
          </a:xfrm>
        </p:spPr>
        <p:txBody>
          <a:bodyPr/>
          <a:lstStyle/>
          <a:p>
            <a:pPr marL="442913" indent="-442913"/>
            <a:r>
              <a:rPr lang="cs-CZ" dirty="0" smtClean="0">
                <a:solidFill>
                  <a:schemeClr val="tx1"/>
                </a:solidFill>
              </a:rPr>
              <a:t>Co se stane když budeme působit na těleso v pohybu silou ve směru pohybu?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611560" y="3212976"/>
            <a:ext cx="784887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" name="Obdélník 4"/>
          <p:cNvSpPr/>
          <p:nvPr/>
        </p:nvSpPr>
        <p:spPr>
          <a:xfrm>
            <a:off x="3707904" y="2348880"/>
            <a:ext cx="1944216" cy="8599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123728" y="2778832"/>
            <a:ext cx="144016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2771800" y="231716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F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1475656" y="4005064"/>
            <a:ext cx="6840760" cy="1440160"/>
          </a:xfrm>
          <a:prstGeom prst="rect">
            <a:avLst/>
          </a:prstGeom>
        </p:spPr>
        <p:txBody>
          <a:bodyPr vert="horz" rtlCol="0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"/>
              <a:buChar char="n"/>
              <a:defRPr kumimoji="1" sz="3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tx2">
                  <a:shade val="75000"/>
                </a:schemeClr>
              </a:buClr>
              <a:buSzPct val="85000"/>
              <a:buFont typeface="Wingdings"/>
              <a:buChar char="n"/>
              <a:defRPr kumimoji="1" sz="28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4">
                  <a:shade val="50000"/>
                </a:schemeClr>
              </a:buClr>
              <a:buSzPct val="75000"/>
              <a:buFont typeface="Wingdings"/>
              <a:buChar char="n"/>
              <a:defRPr kumimoji="1" sz="24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6">
                  <a:shade val="50000"/>
                </a:schemeClr>
              </a:buClr>
              <a:buSzPct val="75000"/>
              <a:buFont typeface="Wingdings"/>
              <a:buChar char="n"/>
              <a:defRPr kumimoji="1" sz="20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3">
                  <a:shade val="50000"/>
                </a:schemeClr>
              </a:buClr>
              <a:buSzPct val="70000"/>
              <a:buFont typeface="Wingdings"/>
              <a:buChar char="n"/>
              <a:defRPr kumimoji="1" sz="20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>
                  <a:shade val="50000"/>
                </a:schemeClr>
              </a:buClr>
              <a:buSzPct val="60000"/>
              <a:buFont typeface="Wingdings"/>
              <a:buChar char="n"/>
              <a:defRPr kumimoji="1" sz="20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2">
                  <a:shade val="50000"/>
                </a:schemeClr>
              </a:buClr>
              <a:buSzPct val="60000"/>
              <a:buFont typeface="Wingdings"/>
              <a:buChar char="n"/>
              <a:defRPr kumimoji="1" sz="20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5">
                  <a:shade val="50000"/>
                </a:schemeClr>
              </a:buClr>
              <a:buSzPct val="60000"/>
              <a:buFont typeface="Wingdings"/>
              <a:buChar char="n"/>
              <a:defRPr kumimoji="1" sz="20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50000"/>
              <a:buFont typeface="Wingdings"/>
              <a:buChar char="n"/>
              <a:defRPr kumimoji="1" sz="20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42913" indent="-442913"/>
            <a:r>
              <a:rPr lang="cs-CZ" dirty="0" smtClean="0">
                <a:solidFill>
                  <a:schemeClr val="tx1"/>
                </a:solidFill>
              </a:rPr>
              <a:t>Těleso se začne pohybovat větší rychlostí.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5148064" y="2772900"/>
            <a:ext cx="1152128" cy="59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se šipkou 9"/>
          <p:cNvCxnSpPr/>
          <p:nvPr/>
        </p:nvCxnSpPr>
        <p:spPr>
          <a:xfrm flipV="1">
            <a:off x="5220072" y="2780928"/>
            <a:ext cx="2223864" cy="356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995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7"/>
            <a:ext cx="8229600" cy="1440160"/>
          </a:xfrm>
        </p:spPr>
        <p:txBody>
          <a:bodyPr>
            <a:normAutofit lnSpcReduction="10000"/>
          </a:bodyPr>
          <a:lstStyle/>
          <a:p>
            <a:pPr marL="442913" indent="-442913"/>
            <a:r>
              <a:rPr lang="cs-CZ" dirty="0">
                <a:solidFill>
                  <a:schemeClr val="tx1"/>
                </a:solidFill>
              </a:rPr>
              <a:t>Co se stane když budeme působit na těleso v pohybu silou ve směru </a:t>
            </a:r>
            <a:r>
              <a:rPr lang="cs-CZ" dirty="0" smtClean="0">
                <a:solidFill>
                  <a:schemeClr val="tx1"/>
                </a:solidFill>
              </a:rPr>
              <a:t>opačném než je směr pohybu?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611560" y="3212976"/>
            <a:ext cx="784887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" name="Obdélník 4"/>
          <p:cNvSpPr/>
          <p:nvPr/>
        </p:nvSpPr>
        <p:spPr>
          <a:xfrm>
            <a:off x="3707904" y="2348880"/>
            <a:ext cx="1944216" cy="8599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123728" y="2778832"/>
            <a:ext cx="144016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2771800" y="231716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F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5148064" y="2772900"/>
            <a:ext cx="1152128" cy="59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1259632" y="3789040"/>
            <a:ext cx="6840760" cy="1440160"/>
          </a:xfrm>
          <a:prstGeom prst="rect">
            <a:avLst/>
          </a:prstGeom>
        </p:spPr>
        <p:txBody>
          <a:bodyPr vert="horz" rtlCol="0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"/>
              <a:buChar char="n"/>
              <a:defRPr kumimoji="1" sz="3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tx2">
                  <a:shade val="75000"/>
                </a:schemeClr>
              </a:buClr>
              <a:buSzPct val="85000"/>
              <a:buFont typeface="Wingdings"/>
              <a:buChar char="n"/>
              <a:defRPr kumimoji="1" sz="28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4">
                  <a:shade val="50000"/>
                </a:schemeClr>
              </a:buClr>
              <a:buSzPct val="75000"/>
              <a:buFont typeface="Wingdings"/>
              <a:buChar char="n"/>
              <a:defRPr kumimoji="1" sz="24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6">
                  <a:shade val="50000"/>
                </a:schemeClr>
              </a:buClr>
              <a:buSzPct val="75000"/>
              <a:buFont typeface="Wingdings"/>
              <a:buChar char="n"/>
              <a:defRPr kumimoji="1" sz="20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3">
                  <a:shade val="50000"/>
                </a:schemeClr>
              </a:buClr>
              <a:buSzPct val="70000"/>
              <a:buFont typeface="Wingdings"/>
              <a:buChar char="n"/>
              <a:defRPr kumimoji="1" sz="20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>
                  <a:shade val="50000"/>
                </a:schemeClr>
              </a:buClr>
              <a:buSzPct val="60000"/>
              <a:buFont typeface="Wingdings"/>
              <a:buChar char="n"/>
              <a:defRPr kumimoji="1" sz="20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2">
                  <a:shade val="50000"/>
                </a:schemeClr>
              </a:buClr>
              <a:buSzPct val="60000"/>
              <a:buFont typeface="Wingdings"/>
              <a:buChar char="n"/>
              <a:defRPr kumimoji="1" sz="20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5">
                  <a:shade val="50000"/>
                </a:schemeClr>
              </a:buClr>
              <a:buSzPct val="60000"/>
              <a:buFont typeface="Wingdings"/>
              <a:buChar char="n"/>
              <a:defRPr kumimoji="1" sz="20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50000"/>
              <a:buFont typeface="Wingdings"/>
              <a:buChar char="n"/>
              <a:defRPr kumimoji="1" sz="20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42913" indent="-442913"/>
            <a:r>
              <a:rPr lang="cs-CZ" dirty="0" smtClean="0">
                <a:solidFill>
                  <a:schemeClr val="tx1"/>
                </a:solidFill>
              </a:rPr>
              <a:t>Těleso se začne pohybovat menší rychlostí nebo úplně zastaví.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2" name="Přímá spojnice se šipkou 9"/>
          <p:cNvCxnSpPr/>
          <p:nvPr/>
        </p:nvCxnSpPr>
        <p:spPr>
          <a:xfrm flipH="1" flipV="1">
            <a:off x="5796136" y="2780928"/>
            <a:ext cx="512440" cy="356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995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8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7"/>
            <a:ext cx="8229600" cy="1440160"/>
          </a:xfrm>
        </p:spPr>
        <p:txBody>
          <a:bodyPr>
            <a:normAutofit lnSpcReduction="10000"/>
          </a:bodyPr>
          <a:lstStyle/>
          <a:p>
            <a:pPr marL="442913" indent="-442913"/>
            <a:r>
              <a:rPr lang="cs-CZ" dirty="0">
                <a:solidFill>
                  <a:schemeClr val="tx1"/>
                </a:solidFill>
              </a:rPr>
              <a:t>Co se stane když budeme působit na těleso v pohybu silou ve směru </a:t>
            </a:r>
            <a:r>
              <a:rPr lang="cs-CZ" dirty="0" smtClean="0">
                <a:solidFill>
                  <a:schemeClr val="tx1"/>
                </a:solidFill>
              </a:rPr>
              <a:t>jiném než je směr pohybu?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987824" y="2780928"/>
            <a:ext cx="1944216" cy="8599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2339752" y="3717032"/>
            <a:ext cx="648072" cy="7200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2699792" y="3861048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F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4427984" y="3276956"/>
            <a:ext cx="1152128" cy="59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1907704" y="4581128"/>
            <a:ext cx="6840760" cy="936104"/>
          </a:xfrm>
          <a:prstGeom prst="rect">
            <a:avLst/>
          </a:prstGeom>
        </p:spPr>
        <p:txBody>
          <a:bodyPr vert="horz" rtlCol="0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"/>
              <a:buChar char="n"/>
              <a:defRPr kumimoji="1" sz="3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tx2">
                  <a:shade val="75000"/>
                </a:schemeClr>
              </a:buClr>
              <a:buSzPct val="85000"/>
              <a:buFont typeface="Wingdings"/>
              <a:buChar char="n"/>
              <a:defRPr kumimoji="1" sz="28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4">
                  <a:shade val="50000"/>
                </a:schemeClr>
              </a:buClr>
              <a:buSzPct val="75000"/>
              <a:buFont typeface="Wingdings"/>
              <a:buChar char="n"/>
              <a:defRPr kumimoji="1" sz="24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6">
                  <a:shade val="50000"/>
                </a:schemeClr>
              </a:buClr>
              <a:buSzPct val="75000"/>
              <a:buFont typeface="Wingdings"/>
              <a:buChar char="n"/>
              <a:defRPr kumimoji="1" sz="20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3">
                  <a:shade val="50000"/>
                </a:schemeClr>
              </a:buClr>
              <a:buSzPct val="70000"/>
              <a:buFont typeface="Wingdings"/>
              <a:buChar char="n"/>
              <a:defRPr kumimoji="1" sz="20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>
                  <a:shade val="50000"/>
                </a:schemeClr>
              </a:buClr>
              <a:buSzPct val="60000"/>
              <a:buFont typeface="Wingdings"/>
              <a:buChar char="n"/>
              <a:defRPr kumimoji="1" sz="20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2">
                  <a:shade val="50000"/>
                </a:schemeClr>
              </a:buClr>
              <a:buSzPct val="60000"/>
              <a:buFont typeface="Wingdings"/>
              <a:buChar char="n"/>
              <a:defRPr kumimoji="1" sz="20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5">
                  <a:shade val="50000"/>
                </a:schemeClr>
              </a:buClr>
              <a:buSzPct val="60000"/>
              <a:buFont typeface="Wingdings"/>
              <a:buChar char="n"/>
              <a:defRPr kumimoji="1" sz="20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50000"/>
              <a:buFont typeface="Wingdings"/>
              <a:buChar char="n"/>
              <a:defRPr kumimoji="1" sz="20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42913" indent="-442913"/>
            <a:r>
              <a:rPr lang="cs-CZ" dirty="0" smtClean="0">
                <a:solidFill>
                  <a:schemeClr val="tx1"/>
                </a:solidFill>
              </a:rPr>
              <a:t>Těleso změní směr pohybu.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4" name="Přímá spojnice se šipkou 9"/>
          <p:cNvCxnSpPr/>
          <p:nvPr/>
        </p:nvCxnSpPr>
        <p:spPr>
          <a:xfrm flipV="1">
            <a:off x="4572000" y="2564904"/>
            <a:ext cx="936104" cy="504056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995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8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Účinky síly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147248" cy="4713387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Podle důsledku působení síly rozdělujeme :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Deformační účinek </a:t>
            </a:r>
            <a:r>
              <a:rPr lang="cs-CZ" b="1" dirty="0" smtClean="0">
                <a:solidFill>
                  <a:schemeClr val="tx1"/>
                </a:solidFill>
              </a:rPr>
              <a:t>- síla svým působením změní tvar tělesa.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Pohybový účinek </a:t>
            </a:r>
            <a:r>
              <a:rPr lang="cs-CZ" b="1" dirty="0" smtClean="0">
                <a:solidFill>
                  <a:schemeClr val="tx1"/>
                </a:solidFill>
              </a:rPr>
              <a:t>– síla uvádí těleso do pohybu, mění rychlost  nebo směr pohybu.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postup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Prezentace slouží k výkladu nové látky.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Žáci nejprve zodpoví otázky v úvodu prezentace.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Z otázek vyvodíme, že všechna tělesa se působením síly deformovala-zavedeme pojem deformační účinek.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Ukážeme si několik příkladů působení síly na těleso v klidu či pohybu.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Vyvodíme pohybový účinek síly.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Zopakujeme probranou látku a rozdělíme účinky síly na těleso.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Vlastní 10">
      <a:dk1>
        <a:sysClr val="windowText" lastClr="000000"/>
      </a:dk1>
      <a:lt1>
        <a:sysClr val="window" lastClr="FFFFFF"/>
      </a:lt1>
      <a:dk2>
        <a:srgbClr val="999772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457</TotalTime>
  <Words>337</Words>
  <Application>Microsoft Office PowerPoint</Application>
  <PresentationFormat>Předvádění na obrazovce (4:3)</PresentationFormat>
  <Paragraphs>46</Paragraphs>
  <Slides>10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YamatoPainting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Účinky síly</vt:lpstr>
      <vt:lpstr>Metodický postup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Francová</dc:creator>
  <cp:lastModifiedBy>Jan Táborský</cp:lastModifiedBy>
  <cp:revision>28</cp:revision>
  <dcterms:created xsi:type="dcterms:W3CDTF">2012-04-10T05:52:46Z</dcterms:created>
  <dcterms:modified xsi:type="dcterms:W3CDTF">2012-06-19T13:42:40Z</dcterms:modified>
</cp:coreProperties>
</file>