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64" r:id="rId2"/>
    <p:sldId id="265" r:id="rId3"/>
    <p:sldId id="266" r:id="rId4"/>
    <p:sldId id="267" r:id="rId5"/>
    <p:sldId id="271" r:id="rId6"/>
    <p:sldId id="272" r:id="rId7"/>
    <p:sldId id="273" r:id="rId8"/>
    <p:sldId id="27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60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803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917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815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006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695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051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198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64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23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692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F0EBD5"/>
            </a:gs>
            <a:gs pos="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232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41984"/>
            <a:ext cx="7196336" cy="910952"/>
          </a:xfrm>
        </p:spPr>
        <p:txBody>
          <a:bodyPr>
            <a:normAutofit fontScale="85000" lnSpcReduction="100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u="sng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ANOTACE</a:t>
            </a:r>
            <a:r>
              <a:rPr lang="cs-CZ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: </a:t>
            </a:r>
            <a:r>
              <a:rPr lang="cs-CZ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reflection blurRad="10000" stA="55000" endPos="48000" dist="500" dir="5400000" sy="-100000" algn="bl" rotWithShape="0"/>
                </a:effectLst>
              </a:rPr>
              <a:t>Materiál je určen pro žáky 6. ročníku a slouží k výkladu nového učiva.</a:t>
            </a:r>
          </a:p>
          <a:p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8313" y="3109024"/>
            <a:ext cx="838015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Štětí,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/>
              <a:t>VY_32_INOVACE_F.6.A.18_skladani_sil</a:t>
            </a:r>
            <a:endParaRPr lang="cs-CZ" sz="2400" dirty="0" smtClean="0"/>
          </a:p>
          <a:p>
            <a:pPr algn="ctr"/>
            <a:r>
              <a:rPr lang="cs-CZ" sz="2400" dirty="0" smtClean="0"/>
              <a:t>Název: </a:t>
            </a:r>
            <a:r>
              <a:rPr lang="cs-CZ" sz="2400" dirty="0"/>
              <a:t>Účinky síly</a:t>
            </a:r>
          </a:p>
          <a:p>
            <a:pPr algn="ctr"/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 smtClean="0"/>
              <a:t>Vzdělávací oblast/obor: Člověk a příroda/Fyzika</a:t>
            </a:r>
          </a:p>
          <a:p>
            <a:pPr algn="ctr"/>
            <a:r>
              <a:rPr lang="cs-CZ" sz="2400" dirty="0" smtClean="0"/>
              <a:t>Tematický okruh/téma: Síla a její účinky/Účinky síly</a:t>
            </a:r>
          </a:p>
          <a:p>
            <a:pPr algn="ctr"/>
            <a:r>
              <a:rPr lang="cs-CZ" sz="2400" dirty="0" smtClean="0"/>
              <a:t>Vytvořeno: </a:t>
            </a:r>
            <a:r>
              <a:rPr lang="cs-CZ" sz="2400" dirty="0"/>
              <a:t>9</a:t>
            </a:r>
            <a:r>
              <a:rPr lang="cs-CZ" sz="2400" dirty="0" smtClean="0"/>
              <a:t>. 4. 2012</a:t>
            </a:r>
            <a:endParaRPr lang="cs-CZ" sz="24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51683" y="260648"/>
            <a:ext cx="1177746" cy="1008112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 r="12926"/>
          <a:stretch>
            <a:fillRect/>
          </a:stretch>
        </p:blipFill>
        <p:spPr bwMode="auto">
          <a:xfrm>
            <a:off x="2268593" y="548680"/>
            <a:ext cx="4538253" cy="8775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81252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Zopakujeme si zobrazení sil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820687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Jak zobrazujeme ve fyzice sílu?</a:t>
            </a:r>
            <a:endParaRPr lang="cs-CZ" sz="3600" b="1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446856" y="3544416"/>
            <a:ext cx="8229600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600" b="1" dirty="0" smtClean="0"/>
              <a:t>Co musíme určit u síly, abychom jí plně popsali?</a:t>
            </a:r>
            <a:endParaRPr lang="cs-CZ" sz="3600" b="1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395536" y="2377479"/>
            <a:ext cx="2448272" cy="82068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</a:t>
            </a:r>
            <a:r>
              <a:rPr lang="cs-CZ" dirty="0" smtClean="0"/>
              <a:t>rientovanou úsečkou</a:t>
            </a:r>
            <a:endParaRPr lang="cs-CZ" dirty="0"/>
          </a:p>
        </p:txBody>
      </p:sp>
      <p:sp>
        <p:nvSpPr>
          <p:cNvPr id="8" name="Zástupný symbol pro obsah 4"/>
          <p:cNvSpPr txBox="1">
            <a:spLocks/>
          </p:cNvSpPr>
          <p:nvPr/>
        </p:nvSpPr>
        <p:spPr>
          <a:xfrm>
            <a:off x="3203848" y="2305471"/>
            <a:ext cx="2744688" cy="82068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trojúhelníkem</a:t>
            </a:r>
            <a:endParaRPr lang="cs-CZ" dirty="0"/>
          </a:p>
        </p:txBody>
      </p:sp>
      <p:sp>
        <p:nvSpPr>
          <p:cNvPr id="9" name="Zástupný symbol pro obsah 4"/>
          <p:cNvSpPr txBox="1">
            <a:spLocks/>
          </p:cNvSpPr>
          <p:nvPr/>
        </p:nvSpPr>
        <p:spPr>
          <a:xfrm>
            <a:off x="6228184" y="2305471"/>
            <a:ext cx="2448272" cy="820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tečkou</a:t>
            </a:r>
            <a:endParaRPr lang="cs-CZ" dirty="0"/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>
          <a:xfrm>
            <a:off x="5948536" y="4950428"/>
            <a:ext cx="2448272" cy="149076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působiště</a:t>
            </a:r>
          </a:p>
          <a:p>
            <a:r>
              <a:rPr lang="cs-CZ" dirty="0" smtClean="0"/>
              <a:t>směr</a:t>
            </a:r>
          </a:p>
          <a:p>
            <a:r>
              <a:rPr lang="cs-CZ" dirty="0" smtClean="0"/>
              <a:t>velikost</a:t>
            </a:r>
            <a:endParaRPr lang="cs-CZ" dirty="0"/>
          </a:p>
        </p:txBody>
      </p:sp>
      <p:sp>
        <p:nvSpPr>
          <p:cNvPr id="11" name="Zástupný symbol pro obsah 4"/>
          <p:cNvSpPr txBox="1">
            <a:spLocks/>
          </p:cNvSpPr>
          <p:nvPr/>
        </p:nvSpPr>
        <p:spPr>
          <a:xfrm>
            <a:off x="3500264" y="4950428"/>
            <a:ext cx="2448272" cy="149076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působiště</a:t>
            </a:r>
          </a:p>
          <a:p>
            <a:r>
              <a:rPr lang="cs-CZ" dirty="0" smtClean="0"/>
              <a:t>jméno</a:t>
            </a:r>
          </a:p>
          <a:p>
            <a:r>
              <a:rPr lang="cs-CZ" dirty="0" smtClean="0"/>
              <a:t>tvar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Zástupný symbol pro obsah 4"/>
          <p:cNvSpPr txBox="1">
            <a:spLocks/>
          </p:cNvSpPr>
          <p:nvPr/>
        </p:nvSpPr>
        <p:spPr>
          <a:xfrm>
            <a:off x="539552" y="4961430"/>
            <a:ext cx="2448272" cy="146875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směr</a:t>
            </a:r>
          </a:p>
          <a:p>
            <a:r>
              <a:rPr lang="cs-CZ" dirty="0" smtClean="0"/>
              <a:t>tloušťku</a:t>
            </a:r>
          </a:p>
          <a:p>
            <a:r>
              <a:rPr lang="cs-CZ" dirty="0" smtClean="0"/>
              <a:t>zakončení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228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1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Skládání sil</a:t>
            </a:r>
            <a:endParaRPr lang="cs-CZ" sz="6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Cílem je nalézt jedinou sílu s účinky několika sil.</a:t>
            </a:r>
          </a:p>
          <a:p>
            <a:r>
              <a:rPr lang="cs-CZ" sz="3600" dirty="0" smtClean="0"/>
              <a:t>Taková síla se nazývá </a:t>
            </a:r>
            <a:r>
              <a:rPr lang="cs-CZ" sz="3600" b="1" dirty="0" smtClean="0"/>
              <a:t>výslednice sil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19417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1152127"/>
          </a:xfrm>
        </p:spPr>
        <p:txBody>
          <a:bodyPr/>
          <a:lstStyle/>
          <a:p>
            <a:r>
              <a:rPr lang="cs-CZ" dirty="0" smtClean="0"/>
              <a:t>Síly působí </a:t>
            </a:r>
            <a:r>
              <a:rPr lang="cs-CZ" b="1" u="sng" dirty="0" smtClean="0"/>
              <a:t>stejným směrem </a:t>
            </a:r>
            <a:r>
              <a:rPr lang="cs-CZ" dirty="0" smtClean="0"/>
              <a:t>a jsou </a:t>
            </a:r>
            <a:r>
              <a:rPr lang="cs-CZ" b="1" dirty="0" smtClean="0"/>
              <a:t>rovnoběžné.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923928" y="1628800"/>
            <a:ext cx="2016224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923928" y="2132856"/>
            <a:ext cx="3384376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115616" y="3717032"/>
            <a:ext cx="63001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Výslednice sil bude dána </a:t>
            </a:r>
            <a:r>
              <a:rPr lang="cs-CZ" sz="3200" b="1" dirty="0" smtClean="0"/>
              <a:t>součtem</a:t>
            </a:r>
            <a:r>
              <a:rPr lang="cs-CZ" sz="3200" dirty="0" smtClean="0"/>
              <a:t> velikostí těchto sil.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170080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1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48264" y="2276872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2</a:t>
            </a:r>
            <a:endParaRPr lang="cs-CZ" sz="20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683568" y="3068960"/>
            <a:ext cx="7632848" cy="0"/>
          </a:xfrm>
          <a:prstGeom prst="line">
            <a:avLst/>
          </a:prstGeom>
          <a:ln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4"/>
          <p:cNvCxnSpPr/>
          <p:nvPr/>
        </p:nvCxnSpPr>
        <p:spPr>
          <a:xfrm>
            <a:off x="1115616" y="3068960"/>
            <a:ext cx="2016224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6"/>
          <p:cNvCxnSpPr/>
          <p:nvPr/>
        </p:nvCxnSpPr>
        <p:spPr>
          <a:xfrm>
            <a:off x="3131840" y="3068960"/>
            <a:ext cx="3384376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852192" y="3131676"/>
            <a:ext cx="6396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1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3068960"/>
            <a:ext cx="6396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2</a:t>
            </a:r>
            <a:endParaRPr lang="cs-CZ" sz="2000" b="1" dirty="0"/>
          </a:p>
        </p:txBody>
      </p:sp>
      <p:cxnSp>
        <p:nvCxnSpPr>
          <p:cNvPr id="16" name="Přímá spojnice se šipkou 6"/>
          <p:cNvCxnSpPr/>
          <p:nvPr/>
        </p:nvCxnSpPr>
        <p:spPr>
          <a:xfrm>
            <a:off x="1115616" y="3068960"/>
            <a:ext cx="5436000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372200" y="263691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F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60032" y="4509120"/>
            <a:ext cx="26642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F = F</a:t>
            </a:r>
            <a:r>
              <a:rPr lang="cs-CZ" sz="4800" b="1" baseline="-25000" dirty="0" smtClean="0">
                <a:solidFill>
                  <a:schemeClr val="accent2">
                    <a:lumMod val="75000"/>
                  </a:schemeClr>
                </a:solidFill>
              </a:rPr>
              <a:t>1 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+ F</a:t>
            </a:r>
            <a:r>
              <a:rPr lang="cs-CZ" sz="4800" b="1" baseline="-250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7544" y="5805264"/>
            <a:ext cx="82809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Příkladem je pohádka O veliké řepě.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8987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4" grpId="0"/>
      <p:bldP spid="15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1152127"/>
          </a:xfrm>
        </p:spPr>
        <p:txBody>
          <a:bodyPr/>
          <a:lstStyle/>
          <a:p>
            <a:r>
              <a:rPr lang="cs-CZ" dirty="0" smtClean="0"/>
              <a:t>Síly působí </a:t>
            </a:r>
            <a:r>
              <a:rPr lang="cs-CZ" b="1" u="sng" dirty="0" smtClean="0"/>
              <a:t>opačným směrem </a:t>
            </a:r>
            <a:r>
              <a:rPr lang="cs-CZ" dirty="0" smtClean="0"/>
              <a:t>a jsou </a:t>
            </a:r>
            <a:r>
              <a:rPr lang="cs-CZ" b="1" dirty="0" smtClean="0"/>
              <a:t>rovnoběžné.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851920" y="1700808"/>
            <a:ext cx="2016224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923928" y="2132856"/>
            <a:ext cx="3384376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683568" y="3717032"/>
            <a:ext cx="748883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Výslednice sil bude dána </a:t>
            </a:r>
            <a:r>
              <a:rPr lang="cs-CZ" sz="3200" b="1" dirty="0" smtClean="0"/>
              <a:t>rozdílem </a:t>
            </a:r>
            <a:r>
              <a:rPr lang="cs-CZ" sz="3200" dirty="0" smtClean="0"/>
              <a:t>velikostí těchto sil a bude orientována podle směru větší síly.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170080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1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7164288" y="2204864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2</a:t>
            </a:r>
            <a:endParaRPr lang="cs-CZ" sz="20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683568" y="3068960"/>
            <a:ext cx="7632848" cy="0"/>
          </a:xfrm>
          <a:prstGeom prst="line">
            <a:avLst/>
          </a:prstGeom>
          <a:ln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4"/>
          <p:cNvCxnSpPr/>
          <p:nvPr/>
        </p:nvCxnSpPr>
        <p:spPr>
          <a:xfrm flipH="1">
            <a:off x="1115616" y="3068960"/>
            <a:ext cx="2016224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6"/>
          <p:cNvCxnSpPr/>
          <p:nvPr/>
        </p:nvCxnSpPr>
        <p:spPr>
          <a:xfrm>
            <a:off x="3131840" y="3068960"/>
            <a:ext cx="3384376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27584" y="3068960"/>
            <a:ext cx="6396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1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3068960"/>
            <a:ext cx="6396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2</a:t>
            </a:r>
            <a:endParaRPr lang="cs-CZ" sz="2000" b="1" dirty="0"/>
          </a:p>
        </p:txBody>
      </p:sp>
      <p:cxnSp>
        <p:nvCxnSpPr>
          <p:cNvPr id="16" name="Přímá spojnice se šipkou 6"/>
          <p:cNvCxnSpPr/>
          <p:nvPr/>
        </p:nvCxnSpPr>
        <p:spPr>
          <a:xfrm>
            <a:off x="3131840" y="3212976"/>
            <a:ext cx="1404000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283968" y="32129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F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004048" y="4797152"/>
            <a:ext cx="26642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F = F</a:t>
            </a:r>
            <a:r>
              <a:rPr lang="cs-CZ" sz="4800" b="1" baseline="-25000" dirty="0" smtClean="0">
                <a:solidFill>
                  <a:schemeClr val="accent2">
                    <a:lumMod val="75000"/>
                  </a:schemeClr>
                </a:solidFill>
              </a:rPr>
              <a:t>2 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– F</a:t>
            </a:r>
            <a:r>
              <a:rPr lang="cs-CZ" sz="4800" b="1" baseline="-250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7544" y="5805264"/>
            <a:ext cx="44644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Příkladem je přetahování.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8987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4" grpId="0"/>
      <p:bldP spid="15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792087"/>
          </a:xfrm>
        </p:spPr>
        <p:txBody>
          <a:bodyPr/>
          <a:lstStyle/>
          <a:p>
            <a:r>
              <a:rPr lang="cs-CZ" dirty="0" smtClean="0"/>
              <a:t>Síly působí </a:t>
            </a:r>
            <a:r>
              <a:rPr lang="cs-CZ" b="1" u="sng" dirty="0" smtClean="0"/>
              <a:t>různými směry.</a:t>
            </a:r>
            <a:endParaRPr lang="cs-CZ" u="sng" dirty="0" smtClean="0"/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699792" y="1556792"/>
            <a:ext cx="1152128" cy="1152128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699792" y="2708920"/>
            <a:ext cx="2952000" cy="1152128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827584" y="4293096"/>
            <a:ext cx="7056784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cs-CZ" sz="3200" dirty="0" smtClean="0"/>
              <a:t>Výslednice sil bude dána úhlopříčkou rovnoběžníku. </a:t>
            </a:r>
          </a:p>
          <a:p>
            <a:pPr>
              <a:spcBef>
                <a:spcPts val="1200"/>
              </a:spcBef>
            </a:pPr>
            <a:r>
              <a:rPr lang="cs-CZ" sz="3200" dirty="0" smtClean="0"/>
              <a:t>Velikost síly je dána délkou výslednice.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1268760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1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5220072" y="386104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2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274899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F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19" name="Přímá spojnice se šipkou 6"/>
          <p:cNvCxnSpPr/>
          <p:nvPr/>
        </p:nvCxnSpPr>
        <p:spPr>
          <a:xfrm>
            <a:off x="3851920" y="1596862"/>
            <a:ext cx="2952000" cy="1152128"/>
          </a:xfrm>
          <a:prstGeom prst="straightConnector1">
            <a:avLst/>
          </a:prstGeom>
          <a:ln>
            <a:prstDash val="sysDot"/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4"/>
          <p:cNvCxnSpPr/>
          <p:nvPr/>
        </p:nvCxnSpPr>
        <p:spPr>
          <a:xfrm flipV="1">
            <a:off x="5652120" y="2748990"/>
            <a:ext cx="1152000" cy="1080120"/>
          </a:xfrm>
          <a:prstGeom prst="straightConnector1">
            <a:avLst/>
          </a:prstGeom>
          <a:ln>
            <a:prstDash val="sysDot"/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6"/>
          <p:cNvCxnSpPr/>
          <p:nvPr/>
        </p:nvCxnSpPr>
        <p:spPr>
          <a:xfrm>
            <a:off x="2699792" y="2676982"/>
            <a:ext cx="4104456" cy="72008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87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2746648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436" y="836712"/>
            <a:ext cx="8568952" cy="12241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Urči graficky i matematicky výslednici sil síly F</a:t>
            </a:r>
            <a:r>
              <a:rPr lang="cs-CZ" baseline="-25000" dirty="0" smtClean="0"/>
              <a:t>1</a:t>
            </a:r>
            <a:r>
              <a:rPr lang="cs-CZ" dirty="0" smtClean="0"/>
              <a:t>= 100 N a síly F</a:t>
            </a:r>
            <a:r>
              <a:rPr lang="cs-CZ" baseline="-25000" dirty="0" smtClean="0"/>
              <a:t>2</a:t>
            </a:r>
            <a:r>
              <a:rPr lang="cs-CZ" dirty="0" smtClean="0"/>
              <a:t>= 70 N. Síly jsou rovnoběžné a působí stejným směrem.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3861048"/>
            <a:ext cx="8568952" cy="122413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Urči graficky i matematicky výslednici sil síly F</a:t>
            </a:r>
            <a:r>
              <a:rPr kumimoji="0" lang="cs-CZ" sz="32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= 1200 N a síly F</a:t>
            </a:r>
            <a:r>
              <a:rPr lang="cs-CZ" sz="3200" baseline="-25000" dirty="0" smtClean="0"/>
              <a:t>2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= 750 N. Síly jsou rovnoběžné a působí opačným směrem. Měřítko 1cm=100 N.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55848" y="2492896"/>
            <a:ext cx="1512000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se šipkou 6"/>
          <p:cNvCxnSpPr/>
          <p:nvPr/>
        </p:nvCxnSpPr>
        <p:spPr>
          <a:xfrm>
            <a:off x="3131840" y="2492896"/>
            <a:ext cx="2088000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83568" y="2492896"/>
            <a:ext cx="7632848" cy="0"/>
          </a:xfrm>
          <a:prstGeom prst="line">
            <a:avLst/>
          </a:prstGeom>
          <a:ln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051720" y="2384904"/>
            <a:ext cx="0" cy="180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835696" y="2384904"/>
            <a:ext cx="0" cy="180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483768" y="2384904"/>
            <a:ext cx="0" cy="180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267744" y="2384904"/>
            <a:ext cx="0" cy="180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15816" y="2384904"/>
            <a:ext cx="0" cy="180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699792" y="2384904"/>
            <a:ext cx="0" cy="180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491880" y="2384904"/>
            <a:ext cx="0" cy="180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275856" y="2384904"/>
            <a:ext cx="0" cy="180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923928" y="2384904"/>
            <a:ext cx="0" cy="180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707904" y="2384904"/>
            <a:ext cx="0" cy="180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355976" y="2384904"/>
            <a:ext cx="0" cy="180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139952" y="2384904"/>
            <a:ext cx="0" cy="180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788024" y="2384904"/>
            <a:ext cx="0" cy="180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572000" y="2384904"/>
            <a:ext cx="0" cy="180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004048" y="2384904"/>
            <a:ext cx="0" cy="180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6"/>
          <p:cNvCxnSpPr/>
          <p:nvPr/>
        </p:nvCxnSpPr>
        <p:spPr>
          <a:xfrm flipV="1">
            <a:off x="1691680" y="2492896"/>
            <a:ext cx="3528000" cy="1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004048" y="198884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F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007608" y="2852936"/>
            <a:ext cx="43204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F = F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+ F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70 + 100 = 170 N </a:t>
            </a:r>
            <a:r>
              <a:rPr lang="cs-CZ" sz="2800" baseline="-25000" dirty="0" smtClean="0"/>
              <a:t> </a:t>
            </a:r>
            <a:endParaRPr lang="cs-CZ" sz="2800" dirty="0"/>
          </a:p>
        </p:txBody>
      </p:sp>
      <p:cxnSp>
        <p:nvCxnSpPr>
          <p:cNvPr id="37" name="Přímá spojnice se šipkou 4"/>
          <p:cNvCxnSpPr/>
          <p:nvPr/>
        </p:nvCxnSpPr>
        <p:spPr>
          <a:xfrm flipH="1">
            <a:off x="1044088" y="5661247"/>
            <a:ext cx="4320000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se šipkou 6"/>
          <p:cNvCxnSpPr/>
          <p:nvPr/>
        </p:nvCxnSpPr>
        <p:spPr>
          <a:xfrm>
            <a:off x="5364088" y="5661247"/>
            <a:ext cx="2700000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431992" y="5661248"/>
            <a:ext cx="8136000" cy="0"/>
          </a:xfrm>
          <a:prstGeom prst="line">
            <a:avLst/>
          </a:prstGeom>
          <a:ln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6"/>
          <p:cNvCxnSpPr/>
          <p:nvPr/>
        </p:nvCxnSpPr>
        <p:spPr>
          <a:xfrm flipH="1" flipV="1">
            <a:off x="3707904" y="5661247"/>
            <a:ext cx="1620000" cy="1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3635896" y="511480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F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899592" y="5930116"/>
            <a:ext cx="63367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F = F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+ F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1200 - 750 =  450 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32" grpId="0"/>
      <p:bldP spid="36" grpId="0"/>
      <p:bldP spid="56" grpId="0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5"/>
            <a:ext cx="8640960" cy="1152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Urči velikost výslednice sil. </a:t>
            </a:r>
            <a:r>
              <a:rPr lang="cs-CZ" dirty="0"/>
              <a:t>F</a:t>
            </a:r>
            <a:r>
              <a:rPr lang="cs-CZ" baseline="-25000" dirty="0"/>
              <a:t>1</a:t>
            </a:r>
            <a:r>
              <a:rPr lang="cs-CZ" dirty="0"/>
              <a:t>= </a:t>
            </a:r>
            <a:r>
              <a:rPr lang="cs-CZ" dirty="0" smtClean="0"/>
              <a:t>20 N </a:t>
            </a:r>
            <a:r>
              <a:rPr lang="cs-CZ" dirty="0"/>
              <a:t>a síly F</a:t>
            </a:r>
            <a:r>
              <a:rPr lang="cs-CZ" baseline="-25000" dirty="0"/>
              <a:t>2</a:t>
            </a:r>
            <a:r>
              <a:rPr lang="cs-CZ" dirty="0"/>
              <a:t>= </a:t>
            </a:r>
            <a:r>
              <a:rPr lang="cs-CZ" dirty="0" smtClean="0"/>
              <a:t>45 N</a:t>
            </a:r>
            <a:r>
              <a:rPr lang="cs-CZ" dirty="0"/>
              <a:t>. Síly </a:t>
            </a:r>
            <a:r>
              <a:rPr lang="cs-CZ" dirty="0" smtClean="0"/>
              <a:t>svírají úhel 90°.</a:t>
            </a:r>
            <a:endParaRPr lang="cs-CZ" dirty="0"/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rot="5400000" flipH="1">
            <a:off x="2664008" y="2060888"/>
            <a:ext cx="720000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se šipkou 6"/>
          <p:cNvCxnSpPr/>
          <p:nvPr/>
        </p:nvCxnSpPr>
        <p:spPr>
          <a:xfrm>
            <a:off x="3024008" y="2420888"/>
            <a:ext cx="1620000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6"/>
          <p:cNvCxnSpPr/>
          <p:nvPr/>
        </p:nvCxnSpPr>
        <p:spPr>
          <a:xfrm>
            <a:off x="3024008" y="1772816"/>
            <a:ext cx="1620000" cy="0"/>
          </a:xfrm>
          <a:prstGeom prst="straightConnector1">
            <a:avLst/>
          </a:prstGeom>
          <a:ln>
            <a:prstDash val="sysDot"/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rot="5400000" flipH="1">
            <a:off x="4284183" y="2096888"/>
            <a:ext cx="648000" cy="0"/>
          </a:xfrm>
          <a:prstGeom prst="straightConnector1">
            <a:avLst/>
          </a:prstGeom>
          <a:ln>
            <a:prstDash val="sysDot"/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6"/>
          <p:cNvCxnSpPr/>
          <p:nvPr/>
        </p:nvCxnSpPr>
        <p:spPr>
          <a:xfrm flipV="1">
            <a:off x="3024008" y="1772816"/>
            <a:ext cx="1584175" cy="648074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179512" y="2924944"/>
            <a:ext cx="8640960" cy="1152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Urči velikost výslednice sil. F</a:t>
            </a:r>
            <a:r>
              <a:rPr lang="cs-CZ" baseline="-25000" dirty="0" smtClean="0"/>
              <a:t>1</a:t>
            </a:r>
            <a:r>
              <a:rPr lang="cs-CZ" dirty="0" smtClean="0"/>
              <a:t>= 35 N a síly F</a:t>
            </a:r>
            <a:r>
              <a:rPr lang="cs-CZ" baseline="-25000" dirty="0" smtClean="0"/>
              <a:t>2</a:t>
            </a:r>
            <a:r>
              <a:rPr lang="cs-CZ" dirty="0" smtClean="0"/>
              <a:t>= 60N. Síly svírají úhel 45°.</a:t>
            </a:r>
          </a:p>
          <a:p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rot="5400000" flipH="1">
            <a:off x="3509952" y="5953120"/>
            <a:ext cx="1260000" cy="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6"/>
          <p:cNvCxnSpPr/>
          <p:nvPr/>
        </p:nvCxnSpPr>
        <p:spPr>
          <a:xfrm flipV="1">
            <a:off x="4139952" y="5220474"/>
            <a:ext cx="1368152" cy="1357170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6"/>
          <p:cNvCxnSpPr/>
          <p:nvPr/>
        </p:nvCxnSpPr>
        <p:spPr>
          <a:xfrm flipV="1">
            <a:off x="4139952" y="4016046"/>
            <a:ext cx="1368000" cy="1368000"/>
          </a:xfrm>
          <a:prstGeom prst="straightConnector1">
            <a:avLst/>
          </a:prstGeom>
          <a:ln>
            <a:prstDash val="sysDot"/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rot="5400000" flipH="1">
            <a:off x="4878104" y="4590474"/>
            <a:ext cx="1260000" cy="0"/>
          </a:xfrm>
          <a:prstGeom prst="straightConnector1">
            <a:avLst/>
          </a:prstGeom>
          <a:ln>
            <a:prstDash val="sysDot"/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6"/>
          <p:cNvCxnSpPr/>
          <p:nvPr/>
        </p:nvCxnSpPr>
        <p:spPr>
          <a:xfrm flipV="1">
            <a:off x="4139952" y="3960474"/>
            <a:ext cx="1368152" cy="2600582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Prezentace slouží k výkladu nové látky.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nejprve zodpoví otázky v úvodu prezentace.</a:t>
            </a:r>
          </a:p>
          <a:p>
            <a:r>
              <a:rPr lang="cs-CZ" dirty="0" smtClean="0"/>
              <a:t>Řekneme si, co je cílem skládání sil.</a:t>
            </a:r>
          </a:p>
          <a:p>
            <a:r>
              <a:rPr lang="cs-CZ" dirty="0" smtClean="0"/>
              <a:t>Vysvětlíme krok za krokem postup při skládání sil rovnoběžných (působících stejným i opačným směrem) a sil působících různými směry.</a:t>
            </a:r>
          </a:p>
          <a:p>
            <a:r>
              <a:rPr lang="cs-CZ" dirty="0" smtClean="0"/>
              <a:t>Na závěr si probranou látku upevníme na několika příkladech.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793</TotalTime>
  <Words>355</Words>
  <Application>Microsoft Office PowerPoint</Application>
  <PresentationFormat>Předvádění na obrazovce (4:3)</PresentationFormat>
  <Paragraphs>66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Zopakujeme si zobrazení sil</vt:lpstr>
      <vt:lpstr>Skládání sil</vt:lpstr>
      <vt:lpstr>Prezentace aplikace PowerPoint</vt:lpstr>
      <vt:lpstr>Prezentace aplikace PowerPoint</vt:lpstr>
      <vt:lpstr>Prezentace aplikace PowerPoint</vt:lpstr>
      <vt:lpstr>Příklady:</vt:lpstr>
      <vt:lpstr>Prezentace aplikace PowerPoint</vt:lpstr>
      <vt:lpstr>Metodický postup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Jan Táborský</cp:lastModifiedBy>
  <cp:revision>52</cp:revision>
  <dcterms:created xsi:type="dcterms:W3CDTF">2012-04-10T05:52:46Z</dcterms:created>
  <dcterms:modified xsi:type="dcterms:W3CDTF">2012-06-19T13:43:47Z</dcterms:modified>
</cp:coreProperties>
</file>