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322" r:id="rId4"/>
    <p:sldId id="323" r:id="rId5"/>
    <p:sldId id="325" r:id="rId6"/>
    <p:sldId id="314" r:id="rId7"/>
    <p:sldId id="320" r:id="rId8"/>
    <p:sldId id="293" r:id="rId9"/>
    <p:sldId id="29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E0ED0"/>
    <a:srgbClr val="B2B2B2"/>
    <a:srgbClr val="EE951E"/>
    <a:srgbClr val="00FF00"/>
    <a:srgbClr val="CCECFF"/>
    <a:srgbClr val="FF9900"/>
    <a:srgbClr val="FF6600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445" autoAdjust="0"/>
    <p:restoredTop sz="37455" autoAdjust="0"/>
  </p:normalViewPr>
  <p:slideViewPr>
    <p:cSldViewPr>
      <p:cViewPr>
        <p:scale>
          <a:sx n="66" d="100"/>
          <a:sy n="66" d="100"/>
        </p:scale>
        <p:origin x="-1458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19_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PRŮMYSL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900" custScaleY="61587" custLinFactY="19788" custLinFactNeighborX="867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43082" y="0"/>
          <a:ext cx="4714907" cy="4714907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803437" y="473558"/>
          <a:ext cx="5892081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VY_32_ INOVACE_ 17_ VLASTIVĚDA 4</a:t>
          </a:r>
          <a:endParaRPr lang="cs-CZ" sz="2800" kern="1200" dirty="0"/>
        </a:p>
      </dsp:txBody>
      <dsp:txXfrm>
        <a:off x="1864934" y="535055"/>
        <a:ext cx="5769087" cy="1136770"/>
      </dsp:txXfrm>
    </dsp:sp>
    <dsp:sp modelId="{ED2230FF-1096-48BA-B691-CB70E3195D4E}">
      <dsp:nvSpPr>
        <dsp:cNvPr id="0" name=""/>
        <dsp:cNvSpPr/>
      </dsp:nvSpPr>
      <dsp:spPr>
        <a:xfrm>
          <a:off x="1786076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Základní škola a Mateřská škola, Potštejn, okres Rychnov nad Kněžnou</a:t>
          </a:r>
          <a:endParaRPr lang="cs-CZ" sz="2800" kern="1200" dirty="0"/>
        </a:p>
      </dsp:txBody>
      <dsp:txXfrm>
        <a:off x="1847573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458324" y="3678751"/>
          <a:ext cx="2542466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ZEMĚDĚLSTVÍ </a:t>
          </a:r>
          <a:endParaRPr lang="cs-CZ" sz="2800" b="1" kern="1200" dirty="0"/>
        </a:p>
      </dsp:txBody>
      <dsp:txXfrm>
        <a:off x="3496198" y="3716625"/>
        <a:ext cx="2466718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12.12.2011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přírodnina, surovina, výrobek, průmysl, průmyslová odvětví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opakuje, jak vzniká výrobek. Seznamuje žáky s pojmem průmysl, s průmyslovými továrnami v našem okolí i s jednotlivými průmyslovými odvětvími.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vzniká výrobek?</a:t>
            </a:r>
            <a:endParaRPr lang="cs-CZ" b="1" dirty="0"/>
          </a:p>
        </p:txBody>
      </p:sp>
      <p:pic>
        <p:nvPicPr>
          <p:cNvPr id="4" name="Zástupný symbol pro obsah 3" descr="Krkonoše 07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1214422"/>
            <a:ext cx="2023067" cy="30432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Krkonoše 08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28926" y="2000240"/>
            <a:ext cx="3067528" cy="20392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Krkonoše 13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86512" y="1357298"/>
            <a:ext cx="1852111" cy="27860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Vodorovný svitek 6"/>
          <p:cNvSpPr/>
          <p:nvPr/>
        </p:nvSpPr>
        <p:spPr>
          <a:xfrm>
            <a:off x="642910" y="4357694"/>
            <a:ext cx="1857388" cy="642942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přírodniny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3500430" y="4357694"/>
            <a:ext cx="1857388" cy="642942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suroviny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429388" y="4286256"/>
            <a:ext cx="1857388" cy="642942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výrobky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šipka 10"/>
          <p:cNvCxnSpPr>
            <a:stCxn id="7" idx="3"/>
          </p:cNvCxnSpPr>
          <p:nvPr/>
        </p:nvCxnSpPr>
        <p:spPr>
          <a:xfrm>
            <a:off x="2500298" y="4679165"/>
            <a:ext cx="928694" cy="158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357818" y="4643446"/>
            <a:ext cx="928694" cy="158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642910" y="5357826"/>
            <a:ext cx="7786742" cy="8572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 přírodniny a výrobky z těchto surovin: mouka, mléko, bavlna, železo, cement, porcelán.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4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Čím se zabývá průmysl?</a:t>
            </a:r>
            <a:endParaRPr lang="cs-CZ" b="1" dirty="0"/>
          </a:p>
        </p:txBody>
      </p:sp>
      <p:pic>
        <p:nvPicPr>
          <p:cNvPr id="4" name="Zástupný symbol pro obsah 3" descr="Krkonoše 13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1214422"/>
            <a:ext cx="7858180" cy="5223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Vodorovný svitek 4"/>
          <p:cNvSpPr/>
          <p:nvPr/>
        </p:nvSpPr>
        <p:spPr>
          <a:xfrm>
            <a:off x="500034" y="1142984"/>
            <a:ext cx="3429024" cy="107157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Dříve si lidé tkali látky doma sami.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00034" y="1142984"/>
            <a:ext cx="4000528" cy="107157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Dnes se látky vyrábí za pomocí strojů  v továrnách.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572000" y="5500702"/>
            <a:ext cx="4000528" cy="1071570"/>
          </a:xfrm>
          <a:prstGeom prst="horizontalScroll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Průmysl se zabývá výrobou a prodejem výrobků.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 V NAŠEM OKOLÍ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85778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Ve Vamberku můžeme najít např. továrny těchto firem: ESAB, PEWAG, ŘETĚZY VAMBERK. Zabývají se _____________ výrobou.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 V </a:t>
            </a:r>
            <a:r>
              <a:rPr lang="cs-CZ" b="1" dirty="0" err="1" smtClean="0"/>
              <a:t>Kvasinách</a:t>
            </a:r>
            <a:r>
              <a:rPr lang="cs-CZ" b="1" dirty="0" smtClean="0"/>
              <a:t> se vyrábějí 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 </a:t>
            </a:r>
            <a:r>
              <a:rPr lang="cs-CZ" b="1" dirty="0" err="1" smtClean="0"/>
              <a:t>Častolovicích</a:t>
            </a:r>
            <a:r>
              <a:rPr lang="cs-CZ" b="1" dirty="0" smtClean="0"/>
              <a:t> se firma ISOVER věnuje výrobě izolačních materiálů pro _____________.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 naší obci se v minulosti nacházela _______ manufaktura. ______________ nebylo příliš úspěšné.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5857892"/>
            <a:ext cx="1714512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strojírenskou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072066" y="5857892"/>
            <a:ext cx="1357322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keramická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643174" y="5857892"/>
            <a:ext cx="928694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talíře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143108" y="6215082"/>
            <a:ext cx="157163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automobily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71868" y="5857892"/>
            <a:ext cx="1500198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stavebnictví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072066" y="6215082"/>
            <a:ext cx="1357322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plátenická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928662" y="6215082"/>
            <a:ext cx="121444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sklářskou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3643306" y="6215082"/>
            <a:ext cx="1428760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oděvnictví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429388" y="5857892"/>
            <a:ext cx="1928826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Hedvábnictví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429388" y="6215082"/>
            <a:ext cx="1857388" cy="428628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Potravinářství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58261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Jaké výrobky vyrábějí tato průmyslová odvětví?</a:t>
            </a:r>
            <a:endParaRPr lang="cs-CZ" sz="3200" b="1" dirty="0"/>
          </a:p>
        </p:txBody>
      </p:sp>
      <p:sp>
        <p:nvSpPr>
          <p:cNvPr id="4" name="Zkosené hrany 3"/>
          <p:cNvSpPr/>
          <p:nvPr/>
        </p:nvSpPr>
        <p:spPr>
          <a:xfrm>
            <a:off x="500034" y="857232"/>
            <a:ext cx="2286016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potravinářský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786050" y="3286124"/>
            <a:ext cx="185738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kabelka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6715140" y="5500702"/>
            <a:ext cx="1857388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keramický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 a sklářský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2214546" y="5500702"/>
            <a:ext cx="1928826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strojírenský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571472" y="5500702"/>
            <a:ext cx="1643074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chemický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6286512" y="857232"/>
            <a:ext cx="2286016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dřevozpracující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4500562" y="857232"/>
            <a:ext cx="1785950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kožedělný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2786050" y="857232"/>
            <a:ext cx="1714512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textilní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 oděvní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5572132" y="5500702"/>
            <a:ext cx="1143008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hutní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4071934" y="5500702"/>
            <a:ext cx="1500198" cy="78581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stavební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2428860" y="3286124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ocel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4429124" y="3571876"/>
            <a:ext cx="1981216" cy="838208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hudební nástroj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4000496" y="3143248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sklo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5214942" y="3357562"/>
            <a:ext cx="196216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oblečení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3857620" y="3643314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stroj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6000760" y="3643314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lžíce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3428992" y="3214686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léky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4857752" y="3214686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cihly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5072066" y="3714752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obuv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4071934" y="3286124"/>
            <a:ext cx="185738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nábytek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Mrak 34"/>
          <p:cNvSpPr/>
          <p:nvPr/>
        </p:nvSpPr>
        <p:spPr>
          <a:xfrm>
            <a:off x="5143504" y="3429000"/>
            <a:ext cx="160974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utěrka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Mrak 35"/>
          <p:cNvSpPr/>
          <p:nvPr/>
        </p:nvSpPr>
        <p:spPr>
          <a:xfrm>
            <a:off x="3786182" y="3357562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rohlík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2571736" y="3714752"/>
            <a:ext cx="1519262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bunda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Mrak 37"/>
          <p:cNvSpPr/>
          <p:nvPr/>
        </p:nvSpPr>
        <p:spPr>
          <a:xfrm>
            <a:off x="3286116" y="3429000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talíř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Mrak 38"/>
          <p:cNvSpPr/>
          <p:nvPr/>
        </p:nvSpPr>
        <p:spPr>
          <a:xfrm>
            <a:off x="2857488" y="3429000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mléko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0" name="Mrak 39"/>
          <p:cNvSpPr/>
          <p:nvPr/>
        </p:nvSpPr>
        <p:spPr>
          <a:xfrm>
            <a:off x="3143240" y="3429000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mléko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1" name="Mrak 40"/>
          <p:cNvSpPr/>
          <p:nvPr/>
        </p:nvSpPr>
        <p:spPr>
          <a:xfrm>
            <a:off x="1928794" y="3429000"/>
            <a:ext cx="1500198" cy="642942"/>
          </a:xfrm>
          <a:prstGeom prst="cloud">
            <a:avLst/>
          </a:prstGeom>
          <a:solidFill>
            <a:srgbClr val="66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barvy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12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2" grpId="0" build="allAtOnce" animBg="1"/>
      <p:bldP spid="23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357166"/>
            <a:ext cx="840105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Dokresli na mapu nejprůmyslovější oblasti:</a:t>
            </a:r>
            <a:endParaRPr lang="cs-CZ" sz="40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PRŮMYSL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501122" cy="507209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zabývá se výrobou a prodejem výrobků</a:t>
            </a:r>
          </a:p>
          <a:p>
            <a:pPr>
              <a:buFontTx/>
              <a:buChar char="-"/>
            </a:pPr>
            <a:r>
              <a:rPr lang="cs-CZ" sz="3600" dirty="0" smtClean="0"/>
              <a:t>výrobky jsou vyráběny v průmyslových závodech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u="sng" dirty="0" smtClean="0"/>
              <a:t>Průmyslová odvětví:</a:t>
            </a:r>
          </a:p>
          <a:p>
            <a:pPr>
              <a:buNone/>
            </a:pPr>
            <a:r>
              <a:rPr lang="cs-CZ" sz="3600" dirty="0" smtClean="0"/>
              <a:t>- potravinářský, textilní a oděvní, kožedělný, chemický, dřevozpracující, stavební, hutní, strojírenský, keramický a sklářský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</a:t>
            </a:r>
            <a:r>
              <a:rPr lang="cs-CZ" dirty="0" smtClean="0"/>
              <a:t>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2211</TotalTime>
  <Words>313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PRŮMYSL</vt:lpstr>
      <vt:lpstr>Jak vzniká výrobek?</vt:lpstr>
      <vt:lpstr>Čím se zabývá průmysl?</vt:lpstr>
      <vt:lpstr>PRŮMYSL V NAŠEM OKOLÍ</vt:lpstr>
      <vt:lpstr>Jaké výrobky vyrábějí tato průmyslová odvětví?</vt:lpstr>
      <vt:lpstr>Dokresli na mapu nejprůmyslovější oblasti:</vt:lpstr>
      <vt:lpstr>PRŮMYSL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45</cp:revision>
  <dcterms:created xsi:type="dcterms:W3CDTF">2011-07-24T08:19:55Z</dcterms:created>
  <dcterms:modified xsi:type="dcterms:W3CDTF">2012-01-25T22:32:11Z</dcterms:modified>
</cp:coreProperties>
</file>