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A86CA6-6B35-423B-8D8C-335C744A887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4C540B-8ECF-428E-BBBA-13CC467A89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0169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4C540B-8ECF-428E-BBBA-13CC467A898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73AC5DC3-04E8-42D1-83C6-8E0171DF91CA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8678DFD9-5A89-47FC-A2B3-93619139D9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73AC5DC3-04E8-42D1-83C6-8E0171DF91CA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8DFD9-5A89-47FC-A2B3-93619139D9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73AC5DC3-04E8-42D1-83C6-8E0171DF91CA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8678DFD9-5A89-47FC-A2B3-93619139D9C0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73AC5DC3-04E8-42D1-83C6-8E0171DF91CA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678DFD9-5A89-47FC-A2B3-93619139D9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73AC5DC3-04E8-42D1-83C6-8E0171DF91CA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8678DFD9-5A89-47FC-A2B3-93619139D9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C5DC3-04E8-42D1-83C6-8E0171DF91CA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8DFD9-5A89-47FC-A2B3-93619139D9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73AC5DC3-04E8-42D1-83C6-8E0171DF91CA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678DFD9-5A89-47FC-A2B3-93619139D9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73AC5DC3-04E8-42D1-83C6-8E0171DF91CA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8678DFD9-5A89-47FC-A2B3-93619139D9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73AC5DC3-04E8-42D1-83C6-8E0171DF91CA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8678DFD9-5A89-47FC-A2B3-93619139D9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C5DC3-04E8-42D1-83C6-8E0171DF91CA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8DFD9-5A89-47FC-A2B3-93619139D9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C5DC3-04E8-42D1-83C6-8E0171DF91CA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8DFD9-5A89-47FC-A2B3-93619139D9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73AC5DC3-04E8-42D1-83C6-8E0171DF91CA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8678DFD9-5A89-47FC-A2B3-93619139D9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 rot="60000">
            <a:off x="908561" y="5435335"/>
            <a:ext cx="7128096" cy="1089926"/>
          </a:xfrm>
        </p:spPr>
        <p:txBody>
          <a:bodyPr>
            <a:normAutofit fontScale="85000" lnSpcReduction="20000"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u="sng" cap="all" dirty="0" smtClean="0">
                <a:ln/>
                <a:solidFill>
                  <a:schemeClr val="accent1">
                    <a:lumMod val="50000"/>
                  </a:schemeClr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ANOTACE</a:t>
            </a:r>
            <a:r>
              <a:rPr lang="cs-CZ" b="1" cap="all" dirty="0" smtClean="0">
                <a:ln/>
                <a:solidFill>
                  <a:schemeClr val="accent1">
                    <a:lumMod val="50000"/>
                  </a:schemeClr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: </a:t>
            </a:r>
            <a:r>
              <a:rPr lang="cs-CZ" b="1" cap="all" dirty="0" smtClean="0">
                <a:ln/>
                <a:solidFill>
                  <a:schemeClr val="accent1">
                    <a:lumMod val="50000"/>
                  </a:schemeClr>
                </a:solidFill>
                <a:effectLst>
                  <a:reflection blurRad="10000" stA="55000" endPos="48000" dist="500" dir="5400000" sy="-100000" algn="bl" rotWithShape="0"/>
                </a:effectLst>
              </a:rPr>
              <a:t>Materiál je určen pro žáky 6. ročníku a slouží k opakování probraného učiva.</a:t>
            </a:r>
          </a:p>
          <a:p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1525429"/>
            <a:ext cx="7560840" cy="36317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300" dirty="0" smtClean="0"/>
              <a:t>Název školy: ZŠ Štětí, Ostrovní 300</a:t>
            </a:r>
            <a:br>
              <a:rPr lang="cs-CZ" sz="2300" dirty="0" smtClean="0"/>
            </a:br>
            <a:r>
              <a:rPr lang="cs-CZ" sz="2300" dirty="0" smtClean="0"/>
              <a:t>Autor: Mgr. Tereza Hrabkovská</a:t>
            </a:r>
            <a:br>
              <a:rPr lang="cs-CZ" sz="2300" dirty="0" smtClean="0"/>
            </a:br>
            <a:r>
              <a:rPr lang="cs-CZ" sz="2300" dirty="0" smtClean="0"/>
              <a:t>Název materiálu: </a:t>
            </a:r>
            <a:r>
              <a:rPr lang="cs-CZ" sz="2300" dirty="0"/>
              <a:t>VY_32_INOVACE_F.6.A.20_cas_opakovani</a:t>
            </a:r>
            <a:endParaRPr lang="cs-CZ" sz="2200" dirty="0" smtClean="0"/>
          </a:p>
          <a:p>
            <a:pPr algn="ctr"/>
            <a:r>
              <a:rPr lang="cs-CZ" sz="2300" dirty="0" smtClean="0"/>
              <a:t>Název: Opakování fyzikálních veličin</a:t>
            </a:r>
            <a:endParaRPr lang="cs-CZ" sz="2300" dirty="0"/>
          </a:p>
          <a:p>
            <a:pPr algn="ctr"/>
            <a:r>
              <a:rPr lang="cs-CZ" sz="2300" dirty="0" smtClean="0"/>
              <a:t>Číslo operačního programu: CZ.1.07/1.4.00/21.1693</a:t>
            </a:r>
            <a:br>
              <a:rPr lang="cs-CZ" sz="2300" dirty="0" smtClean="0"/>
            </a:br>
            <a:r>
              <a:rPr lang="cs-CZ" sz="2300" dirty="0" smtClean="0"/>
              <a:t>Název projektu: PRIMA ŠKOLA</a:t>
            </a:r>
          </a:p>
          <a:p>
            <a:pPr algn="ctr"/>
            <a:r>
              <a:rPr lang="cs-CZ" sz="2300" dirty="0" smtClean="0"/>
              <a:t>Vzdělávací oblast/obor: Člověk a příroda/Fyzika</a:t>
            </a:r>
          </a:p>
          <a:p>
            <a:pPr algn="ctr"/>
            <a:r>
              <a:rPr lang="cs-CZ" sz="2300" dirty="0" smtClean="0"/>
              <a:t>Tematický okruh/téma: Fyzikální veličiny/Opakování</a:t>
            </a:r>
          </a:p>
          <a:p>
            <a:pPr algn="ctr"/>
            <a:r>
              <a:rPr lang="cs-CZ" sz="2300" dirty="0" smtClean="0"/>
              <a:t>Vytvořeno: 10. 6. 2012</a:t>
            </a:r>
            <a:endParaRPr lang="cs-CZ" sz="2300" dirty="0"/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1108314" cy="948680"/>
          </a:xfrm>
          <a:prstGeom prst="rect">
            <a:avLst/>
          </a:prstGeom>
          <a:noFill/>
        </p:spPr>
      </p:pic>
      <p:pic>
        <p:nvPicPr>
          <p:cNvPr id="10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 r="12926"/>
          <a:stretch>
            <a:fillRect/>
          </a:stretch>
        </p:blipFill>
        <p:spPr bwMode="auto">
          <a:xfrm>
            <a:off x="2195736" y="481996"/>
            <a:ext cx="4906040" cy="94868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4812529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ČAS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040560"/>
          </a:xfrm>
        </p:spPr>
        <p:txBody>
          <a:bodyPr/>
          <a:lstStyle/>
          <a:p>
            <a:r>
              <a:rPr lang="cs-CZ" sz="3200" b="1" dirty="0" smtClean="0"/>
              <a:t>Jak by si popsal veličinu ČAS?</a:t>
            </a:r>
          </a:p>
          <a:p>
            <a:pPr>
              <a:buNone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		základní fyzikální veličina, značí se t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/>
          </a:p>
          <a:p>
            <a:r>
              <a:rPr lang="cs-CZ" sz="3200" b="1" dirty="0" smtClean="0"/>
              <a:t>Čím měříme čas?</a:t>
            </a:r>
          </a:p>
          <a:p>
            <a:pPr>
              <a:buNone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		pomocí hodin</a:t>
            </a:r>
          </a:p>
          <a:p>
            <a:pPr>
              <a:buNone/>
            </a:pPr>
            <a:endParaRPr lang="cs-CZ" dirty="0" smtClean="0"/>
          </a:p>
          <a:p>
            <a:r>
              <a:rPr lang="cs-CZ" sz="3200" b="1" dirty="0" smtClean="0"/>
              <a:t>Jaké jsou jednotky času?</a:t>
            </a:r>
          </a:p>
          <a:p>
            <a:pPr lvl="1">
              <a:buNone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	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	hodina, minuta, sekunda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832648"/>
          </a:xfrm>
        </p:spPr>
        <p:txBody>
          <a:bodyPr/>
          <a:lstStyle/>
          <a:p>
            <a:r>
              <a:rPr lang="cs-CZ" sz="3200" b="1" dirty="0" smtClean="0"/>
              <a:t>Jaké druhy hodin znáš?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sz="3200" b="1" dirty="0" smtClean="0"/>
              <a:t>Jaké hodiny patří k nejstarším?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		sluneční, přesýpací</a:t>
            </a:r>
          </a:p>
          <a:p>
            <a:endParaRPr lang="cs-CZ" dirty="0"/>
          </a:p>
        </p:txBody>
      </p:sp>
      <p:pic>
        <p:nvPicPr>
          <p:cNvPr id="1026" name="Picture 2" descr="C:\Documents and Settings\Administrator\Local Settings\Temporary Internet Files\Content.IE5\QROK7ZC1\MP900430959[1].jpg"/>
          <p:cNvPicPr>
            <a:picLocks noChangeAspect="1" noChangeArrowheads="1"/>
          </p:cNvPicPr>
          <p:nvPr/>
        </p:nvPicPr>
        <p:blipFill>
          <a:blip r:embed="rId2" cstate="print"/>
          <a:srcRect l="17975" t="8800" r="19112" b="11996"/>
          <a:stretch>
            <a:fillRect/>
          </a:stretch>
        </p:blipFill>
        <p:spPr bwMode="auto">
          <a:xfrm>
            <a:off x="467544" y="1556792"/>
            <a:ext cx="1512168" cy="2592288"/>
          </a:xfrm>
          <a:prstGeom prst="rect">
            <a:avLst/>
          </a:prstGeom>
          <a:noFill/>
        </p:spPr>
      </p:pic>
      <p:pic>
        <p:nvPicPr>
          <p:cNvPr id="1029" name="Picture 5" descr="C:\Documents and Settings\Administrator\Local Settings\Temporary Internet Files\Content.IE5\EGI1YFPB\MP900430829[1].jpg"/>
          <p:cNvPicPr>
            <a:picLocks noChangeAspect="1" noChangeArrowheads="1"/>
          </p:cNvPicPr>
          <p:nvPr/>
        </p:nvPicPr>
        <p:blipFill>
          <a:blip r:embed="rId3" cstate="print"/>
          <a:srcRect l="1963" t="13281" r="50000" b="14466"/>
          <a:stretch>
            <a:fillRect/>
          </a:stretch>
        </p:blipFill>
        <p:spPr bwMode="auto">
          <a:xfrm>
            <a:off x="2339752" y="1628800"/>
            <a:ext cx="2520280" cy="2520280"/>
          </a:xfrm>
          <a:prstGeom prst="rect">
            <a:avLst/>
          </a:prstGeom>
          <a:noFill/>
        </p:spPr>
      </p:pic>
      <p:pic>
        <p:nvPicPr>
          <p:cNvPr id="1030" name="Picture 6" descr="C:\Documents and Settings\Administrator\Local Settings\Temporary Internet Files\Content.IE5\V2ZQOZBJ\MP90040309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260648"/>
            <a:ext cx="2448156" cy="1637928"/>
          </a:xfrm>
          <a:prstGeom prst="rect">
            <a:avLst/>
          </a:prstGeom>
          <a:noFill/>
        </p:spPr>
      </p:pic>
      <p:pic>
        <p:nvPicPr>
          <p:cNvPr id="1032" name="Picture 8" descr="C:\Documents and Settings\Administrator\Local Settings\Temporary Internet Files\Content.IE5\CJW57AQR\MP90038795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2132856"/>
            <a:ext cx="2952328" cy="21059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76664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Kolik hodin má jeden den?</a:t>
            </a:r>
          </a:p>
          <a:p>
            <a:pPr>
              <a:buNone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		24 hodin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3200" dirty="0" smtClean="0"/>
          </a:p>
          <a:p>
            <a:r>
              <a:rPr lang="cs-CZ" sz="3200" b="1" dirty="0" smtClean="0"/>
              <a:t>Podle čeho se jako první určovali časové úseky?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	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	podle pohybu měsíce a slunce</a:t>
            </a:r>
          </a:p>
          <a:p>
            <a:endParaRPr lang="cs-CZ" sz="3200" dirty="0"/>
          </a:p>
          <a:p>
            <a:r>
              <a:rPr lang="cs-CZ" sz="3200" b="1" dirty="0" smtClean="0"/>
              <a:t>Co nám pomáhá rozvrhnou si čas do delších časových úseků?</a:t>
            </a:r>
          </a:p>
          <a:p>
            <a:pPr>
              <a:buNone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		kalendář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616624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Kolik dní má rok?</a:t>
            </a:r>
          </a:p>
          <a:p>
            <a:pPr>
              <a:buNone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		365 a čtvrt dne</a:t>
            </a:r>
          </a:p>
          <a:p>
            <a:endParaRPr lang="cs-CZ" sz="3200" dirty="0"/>
          </a:p>
          <a:p>
            <a:r>
              <a:rPr lang="cs-CZ" sz="3200" b="1" dirty="0" smtClean="0"/>
              <a:t>Co je to přestupný rok?</a:t>
            </a:r>
          </a:p>
          <a:p>
            <a:pPr>
              <a:buNone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	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	jednou za 4 roky, má 366 dní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3200" dirty="0" smtClean="0"/>
          </a:p>
          <a:p>
            <a:r>
              <a:rPr lang="cs-CZ" sz="3200" b="1" dirty="0" smtClean="0"/>
              <a:t>Kdy je nejdelší den?</a:t>
            </a:r>
          </a:p>
          <a:p>
            <a:pPr>
              <a:buNone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		21. června – letní slunovrat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048672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Je všude na Zemi stejný čas?</a:t>
            </a:r>
          </a:p>
          <a:p>
            <a:pPr>
              <a:buNone/>
            </a:pPr>
            <a:r>
              <a:rPr lang="cs-CZ" sz="3600" dirty="0"/>
              <a:t>	</a:t>
            </a:r>
            <a:r>
              <a:rPr lang="cs-CZ" sz="3600" dirty="0" smtClean="0"/>
              <a:t>	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ne liší se podle časového pásma</a:t>
            </a:r>
            <a:endParaRPr lang="cs-CZ" sz="36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endParaRPr lang="cs-CZ" sz="3600" dirty="0"/>
          </a:p>
          <a:p>
            <a:r>
              <a:rPr lang="cs-CZ" sz="3200" b="1" dirty="0" smtClean="0"/>
              <a:t>Podle čeho jsou rozdělena časová pásma?</a:t>
            </a:r>
          </a:p>
          <a:p>
            <a:pPr>
              <a:buNone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	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	15° zeměpisné délky odpovídá </a:t>
            </a:r>
          </a:p>
          <a:p>
            <a:pPr>
              <a:buNone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		1 hodině</a:t>
            </a:r>
          </a:p>
          <a:p>
            <a:pPr>
              <a:buNone/>
            </a:pPr>
            <a:endParaRPr lang="cs-CZ" sz="3600" dirty="0" smtClean="0"/>
          </a:p>
          <a:p>
            <a:r>
              <a:rPr lang="cs-CZ" sz="3200" b="1" dirty="0" smtClean="0"/>
              <a:t>Kolik je časových pásem?</a:t>
            </a:r>
          </a:p>
          <a:p>
            <a:pPr>
              <a:buNone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		24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832648"/>
          </a:xfrm>
        </p:spPr>
        <p:txBody>
          <a:bodyPr/>
          <a:lstStyle/>
          <a:p>
            <a:r>
              <a:rPr lang="cs-CZ" sz="3200" b="1" dirty="0" smtClean="0"/>
              <a:t>Jaký poledník prochází ČR?</a:t>
            </a:r>
          </a:p>
          <a:p>
            <a:pPr>
              <a:buNone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		15° v.</a:t>
            </a:r>
            <a:r>
              <a:rPr lang="cs-CZ" sz="3200" dirty="0" err="1" smtClean="0">
                <a:solidFill>
                  <a:schemeClr val="accent1">
                    <a:lumMod val="75000"/>
                  </a:schemeClr>
                </a:solidFill>
              </a:rPr>
              <a:t>d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pPr>
              <a:buNone/>
            </a:pPr>
            <a:endParaRPr lang="cs-CZ" sz="32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3200" b="1" dirty="0" smtClean="0"/>
              <a:t>Kde by jsme našli nultý poledník?</a:t>
            </a:r>
          </a:p>
          <a:p>
            <a:pPr>
              <a:buNone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		Greenwich poblíž Londýna</a:t>
            </a:r>
          </a:p>
          <a:p>
            <a:pPr>
              <a:buNone/>
            </a:pPr>
            <a:endParaRPr lang="cs-CZ" sz="32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3200" b="1" dirty="0" smtClean="0"/>
              <a:t>Kolik hodin je u nás, když v Londýně je 13:00?</a:t>
            </a:r>
          </a:p>
          <a:p>
            <a:pPr>
              <a:buNone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		14:00</a:t>
            </a:r>
          </a:p>
          <a:p>
            <a:pPr>
              <a:buNone/>
            </a:pPr>
            <a:endParaRPr lang="cs-CZ" sz="32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32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Převody času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628800"/>
            <a:ext cx="6480720" cy="496855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4000" dirty="0" smtClean="0"/>
              <a:t>		   3 d =			h</a:t>
            </a:r>
          </a:p>
          <a:p>
            <a:pPr>
              <a:buNone/>
            </a:pPr>
            <a:r>
              <a:rPr lang="cs-CZ" sz="4000" dirty="0" smtClean="0"/>
              <a:t>	0,6 min =			s</a:t>
            </a:r>
          </a:p>
          <a:p>
            <a:pPr>
              <a:buNone/>
            </a:pPr>
            <a:r>
              <a:rPr lang="cs-CZ" sz="4000" dirty="0" smtClean="0"/>
              <a:t>		 480 s =			min</a:t>
            </a:r>
          </a:p>
          <a:p>
            <a:pPr>
              <a:buNone/>
            </a:pPr>
            <a:r>
              <a:rPr lang="cs-CZ" sz="4000" dirty="0" smtClean="0"/>
              <a:t>4200 min = 		h</a:t>
            </a:r>
          </a:p>
          <a:p>
            <a:pPr>
              <a:buNone/>
            </a:pPr>
            <a:r>
              <a:rPr lang="cs-CZ" sz="4000" dirty="0" smtClean="0"/>
              <a:t>		     </a:t>
            </a:r>
            <a:r>
              <a:rPr lang="cs-CZ" sz="3600" dirty="0" smtClean="0"/>
              <a:t>2 h =			s</a:t>
            </a:r>
          </a:p>
          <a:p>
            <a:pPr>
              <a:buNone/>
            </a:pPr>
            <a:r>
              <a:rPr lang="cs-CZ" sz="4000" dirty="0" smtClean="0"/>
              <a:t> 		 1,5 d =			h</a:t>
            </a:r>
          </a:p>
          <a:p>
            <a:pPr>
              <a:buNone/>
            </a:pPr>
            <a:r>
              <a:rPr lang="cs-CZ" sz="4000" dirty="0" smtClean="0"/>
              <a:t>4h 20min =			min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23928" y="1548081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72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23928" y="2276872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36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23928" y="2924944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8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23928" y="3573016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70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23928" y="4221088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7200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23928" y="4941168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36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23928" y="5661248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260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allAtOnce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závěrečnému opakování fyzikální veličiny ČAS.</a:t>
            </a:r>
          </a:p>
          <a:p>
            <a:r>
              <a:rPr lang="cs-CZ" dirty="0" smtClean="0"/>
              <a:t>Žáci odpovídají na otázky, snaží se odpovídat přesně.</a:t>
            </a:r>
          </a:p>
          <a:p>
            <a:r>
              <a:rPr lang="cs-CZ" dirty="0" smtClean="0"/>
              <a:t>K jednotlivým odpovědím se můžeme více vyjádřit.</a:t>
            </a:r>
          </a:p>
          <a:p>
            <a:r>
              <a:rPr lang="cs-CZ" dirty="0" smtClean="0"/>
              <a:t>V posledním </a:t>
            </a:r>
            <a:r>
              <a:rPr lang="cs-CZ" dirty="0" err="1" smtClean="0"/>
              <a:t>slidu</a:t>
            </a:r>
            <a:r>
              <a:rPr lang="cs-CZ" dirty="0" smtClean="0"/>
              <a:t> si děti zopakují převody jednotek času.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Kliparty Office [online]. 2012 [cit. 2012-06-10]. </a:t>
            </a:r>
          </a:p>
          <a:p>
            <a:pPr>
              <a:buNone/>
            </a:pPr>
            <a:r>
              <a:rPr lang="cs-CZ" dirty="0" smtClean="0"/>
              <a:t>Dostupné z www: </a:t>
            </a:r>
            <a:r>
              <a:rPr lang="en-US" dirty="0" smtClean="0"/>
              <a:t>&lt;</a:t>
            </a:r>
            <a:r>
              <a:rPr lang="cs-CZ" dirty="0" smtClean="0"/>
              <a:t>http://office.microsoft.com/cs-cz/</a:t>
            </a:r>
            <a:r>
              <a:rPr lang="en-US" dirty="0" smtClean="0"/>
              <a:t>&gt;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5">
      <a:dk1>
        <a:sysClr val="windowText" lastClr="000000"/>
      </a:dk1>
      <a:lt1>
        <a:sysClr val="window" lastClr="FFFFFF"/>
      </a:lt1>
      <a:dk2>
        <a:srgbClr val="FAC08F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120</TotalTime>
  <Words>139</Words>
  <Application>Microsoft Office PowerPoint</Application>
  <PresentationFormat>Předvádění na obrazovce (4:3)</PresentationFormat>
  <Paragraphs>84</Paragraphs>
  <Slides>10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Talent</vt:lpstr>
      <vt:lpstr>Prezentace aplikace PowerPoint</vt:lpstr>
      <vt:lpstr>ČAS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Převody času</vt:lpstr>
      <vt:lpstr>Metodický postup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Francová</dc:creator>
  <cp:lastModifiedBy>Jan Táborský</cp:lastModifiedBy>
  <cp:revision>16</cp:revision>
  <dcterms:created xsi:type="dcterms:W3CDTF">2012-06-12T06:14:01Z</dcterms:created>
  <dcterms:modified xsi:type="dcterms:W3CDTF">2012-06-19T13:46:49Z</dcterms:modified>
</cp:coreProperties>
</file>