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9" r:id="rId5"/>
    <p:sldId id="260" r:id="rId6"/>
    <p:sldId id="258" r:id="rId7"/>
    <p:sldId id="261" r:id="rId8"/>
    <p:sldId id="262" r:id="rId9"/>
    <p:sldId id="263" r:id="rId10"/>
    <p:sldId id="264" r:id="rId11"/>
    <p:sldId id="266" r:id="rId12"/>
    <p:sldId id="265" r:id="rId13"/>
    <p:sldId id="268" r:id="rId14"/>
    <p:sldId id="269" r:id="rId15"/>
    <p:sldId id="270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8" autoAdjust="0"/>
    <p:restoredTop sz="86387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12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</a:t>
          </a:r>
          <a:r>
            <a:rPr lang="cs-CZ" sz="1500" b="1" smtClean="0"/>
            <a:t>:</a:t>
          </a:r>
          <a:r>
            <a:rPr lang="cs-CZ" sz="1500" b="1" baseline="0" smtClean="0"/>
            <a:t> VY_52_INOVACE_28_ </a:t>
          </a:r>
          <a:r>
            <a:rPr lang="cs-CZ" sz="1500" b="1" baseline="0" dirty="0" smtClean="0"/>
            <a:t>fyzikální veličiny</a:t>
          </a:r>
          <a:r>
            <a:rPr lang="cs-CZ" sz="1700" baseline="0" dirty="0" smtClean="0"/>
            <a:t> </a:t>
          </a:r>
          <a:endParaRPr lang="cs-CZ" sz="17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 Vztlaková síla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919A34-BDB2-47B2-8803-D89ACD3D2F56}" type="presOf" srcId="{D8197B8C-B260-4A16-BDF4-0947B075E274}" destId="{25B08C86-7E15-44DC-BE7F-FFB55DD49D12}" srcOrd="0" destOrd="0" presId="urn:microsoft.com/office/officeart/2005/8/layout/target3"/>
    <dgm:cxn modelId="{00C51BA7-00E1-4A1A-B5DF-27291B5480F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6C008D-663F-40AC-AD7D-799549029CAC}" type="presOf" srcId="{D8197B8C-B260-4A16-BDF4-0947B075E274}" destId="{5A5FFA88-C948-4069-8E93-59FA12366E83}" srcOrd="1" destOrd="0" presId="urn:microsoft.com/office/officeart/2005/8/layout/target3"/>
    <dgm:cxn modelId="{ED1DA0FE-6F6A-4D41-892E-E8A3758CC0AC}" type="presOf" srcId="{D1B46980-6531-4606-95E6-44980827E919}" destId="{6140AFEC-043D-4C43-A2F9-D0F5331DF3A3}" srcOrd="0" destOrd="0" presId="urn:microsoft.com/office/officeart/2005/8/layout/target3"/>
    <dgm:cxn modelId="{77E3F2B1-4ED1-4897-96F7-1C108726A43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6675046-85DC-4ABE-A2A8-D3D2603BC2D9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9C04A54-CDF1-476E-A85B-DC8F9245ACA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C24017-2C97-4CE1-86A0-BE1D063A3654}" type="presOf" srcId="{B651F6E3-6281-48DB-9319-2AEAFDAE7572}" destId="{6BB5E863-4638-4E1D-BFDE-399D028AC4ED}" srcOrd="1" destOrd="0" presId="urn:microsoft.com/office/officeart/2005/8/layout/target3"/>
    <dgm:cxn modelId="{5A5668B7-34CE-4470-88DF-5D209D0283A1}" type="presOf" srcId="{4C35D32F-0EAB-4CD7-82EE-45574DC2A586}" destId="{890E4F0B-2866-4A3F-A3C7-2A14B1797930}" srcOrd="1" destOrd="0" presId="urn:microsoft.com/office/officeart/2005/8/layout/target3"/>
    <dgm:cxn modelId="{F9999BEB-D143-4939-A0FE-997651A51E46}" type="presOf" srcId="{4C35D32F-0EAB-4CD7-82EE-45574DC2A586}" destId="{8BEBB6EC-1DAA-4CAC-8A25-BC0FCBD5DBD5}" srcOrd="0" destOrd="0" presId="urn:microsoft.com/office/officeart/2005/8/layout/target3"/>
    <dgm:cxn modelId="{07132387-52CD-4BF5-B5CC-67645479E18E}" type="presOf" srcId="{757F3AB3-0718-4624-B441-E567A8F0AB56}" destId="{333A1088-737F-45CB-B68E-254E46348037}" srcOrd="0" destOrd="0" presId="urn:microsoft.com/office/officeart/2005/8/layout/target3"/>
    <dgm:cxn modelId="{BF00C543-C224-48EA-BBD0-24210C0F0474}" type="presParOf" srcId="{333A1088-737F-45CB-B68E-254E46348037}" destId="{F5ABB229-8D3B-4694-996A-96F23CF14429}" srcOrd="0" destOrd="0" presId="urn:microsoft.com/office/officeart/2005/8/layout/target3"/>
    <dgm:cxn modelId="{B0CB1A89-A9DC-48FE-8EC1-8C1DA6A22E86}" type="presParOf" srcId="{333A1088-737F-45CB-B68E-254E46348037}" destId="{F41139FD-01EE-4571-8B17-4FB00FC51163}" srcOrd="1" destOrd="0" presId="urn:microsoft.com/office/officeart/2005/8/layout/target3"/>
    <dgm:cxn modelId="{DD98A203-A1A8-4FC7-AF6C-EFE5EC36EA5A}" type="presParOf" srcId="{333A1088-737F-45CB-B68E-254E46348037}" destId="{D005CE8C-CC26-4C3E-AC11-E15060ECD759}" srcOrd="2" destOrd="0" presId="urn:microsoft.com/office/officeart/2005/8/layout/target3"/>
    <dgm:cxn modelId="{EBE07E34-1483-49D0-9594-ACB7A6C92F28}" type="presParOf" srcId="{333A1088-737F-45CB-B68E-254E46348037}" destId="{2C702D82-9B77-49B7-9568-BB8EB47C3372}" srcOrd="3" destOrd="0" presId="urn:microsoft.com/office/officeart/2005/8/layout/target3"/>
    <dgm:cxn modelId="{A7C0911F-BF97-4E6F-A850-47EE64A3454C}" type="presParOf" srcId="{333A1088-737F-45CB-B68E-254E46348037}" destId="{A52A0455-90FF-4808-ABD0-F02540D31D5A}" srcOrd="4" destOrd="0" presId="urn:microsoft.com/office/officeart/2005/8/layout/target3"/>
    <dgm:cxn modelId="{B52C6108-F783-4823-B12A-4BD5BA97AF57}" type="presParOf" srcId="{333A1088-737F-45CB-B68E-254E46348037}" destId="{6140AFEC-043D-4C43-A2F9-D0F5331DF3A3}" srcOrd="5" destOrd="0" presId="urn:microsoft.com/office/officeart/2005/8/layout/target3"/>
    <dgm:cxn modelId="{08531D7B-4596-4A80-8976-241F441D70A3}" type="presParOf" srcId="{333A1088-737F-45CB-B68E-254E46348037}" destId="{9358AC05-5D7D-4327-9F80-1AD486AEA664}" srcOrd="6" destOrd="0" presId="urn:microsoft.com/office/officeart/2005/8/layout/target3"/>
    <dgm:cxn modelId="{0B4C85F9-AB32-4BB5-95BE-52D4F762DC86}" type="presParOf" srcId="{333A1088-737F-45CB-B68E-254E46348037}" destId="{313FC574-E1CD-4FB4-B054-0B805CE0447D}" srcOrd="7" destOrd="0" presId="urn:microsoft.com/office/officeart/2005/8/layout/target3"/>
    <dgm:cxn modelId="{1FF2DD13-FD87-48ED-A4C9-8C3D2C8A7E39}" type="presParOf" srcId="{333A1088-737F-45CB-B68E-254E46348037}" destId="{619D679B-A015-4ECF-8348-D1034C574F40}" srcOrd="8" destOrd="0" presId="urn:microsoft.com/office/officeart/2005/8/layout/target3"/>
    <dgm:cxn modelId="{AF10F9B3-2FA2-4DA4-8BE0-69982B22E23D}" type="presParOf" srcId="{333A1088-737F-45CB-B68E-254E46348037}" destId="{322283A8-4A27-4CDA-BAE3-F381106A9174}" srcOrd="9" destOrd="0" presId="urn:microsoft.com/office/officeart/2005/8/layout/target3"/>
    <dgm:cxn modelId="{DEE6FA9B-0224-403C-A83A-E67E57CB2168}" type="presParOf" srcId="{333A1088-737F-45CB-B68E-254E46348037}" destId="{FFC9F71D-1B4F-4AD9-A4A6-86ADEFC8AF5C}" srcOrd="10" destOrd="0" presId="urn:microsoft.com/office/officeart/2005/8/layout/target3"/>
    <dgm:cxn modelId="{8CB2874D-3607-4B13-BE11-F8F2FA0D2BF8}" type="presParOf" srcId="{333A1088-737F-45CB-B68E-254E46348037}" destId="{25B08C86-7E15-44DC-BE7F-FFB55DD49D12}" srcOrd="11" destOrd="0" presId="urn:microsoft.com/office/officeart/2005/8/layout/target3"/>
    <dgm:cxn modelId="{A1DA8B2D-26C5-454A-AD04-B2C2FD51EAFA}" type="presParOf" srcId="{333A1088-737F-45CB-B68E-254E46348037}" destId="{76644BE8-9D7C-4C09-B250-3D10AF48CBB7}" srcOrd="12" destOrd="0" presId="urn:microsoft.com/office/officeart/2005/8/layout/target3"/>
    <dgm:cxn modelId="{1707A0D0-369C-4CF9-B0CF-A2290D4A9469}" type="presParOf" srcId="{333A1088-737F-45CB-B68E-254E46348037}" destId="{EE85B701-7295-41C0-BA7A-34D3756A2AE6}" srcOrd="13" destOrd="0" presId="urn:microsoft.com/office/officeart/2005/8/layout/target3"/>
    <dgm:cxn modelId="{5F9026F4-985D-4C78-AA88-9C6087CB309E}" type="presParOf" srcId="{333A1088-737F-45CB-B68E-254E46348037}" destId="{8BEBB6EC-1DAA-4CAC-8A25-BC0FCBD5DBD5}" srcOrd="14" destOrd="0" presId="urn:microsoft.com/office/officeart/2005/8/layout/target3"/>
    <dgm:cxn modelId="{766B6F21-AD51-4C9E-948A-E99820FDF800}" type="presParOf" srcId="{333A1088-737F-45CB-B68E-254E46348037}" destId="{AED2198E-93D5-4001-81B4-73124B309672}" srcOrd="15" destOrd="0" presId="urn:microsoft.com/office/officeart/2005/8/layout/target3"/>
    <dgm:cxn modelId="{4C41A093-A5E9-47B0-9484-8439FFFF6085}" type="presParOf" srcId="{333A1088-737F-45CB-B68E-254E46348037}" destId="{2BE915AB-18AA-4053-B92C-3BFC9ED204BB}" srcOrd="16" destOrd="0" presId="urn:microsoft.com/office/officeart/2005/8/layout/target3"/>
    <dgm:cxn modelId="{641CAE3A-222B-4297-9B30-39F739F7E18D}" type="presParOf" srcId="{333A1088-737F-45CB-B68E-254E46348037}" destId="{6BB5E863-4638-4E1D-BFDE-399D028AC4ED}" srcOrd="17" destOrd="0" presId="urn:microsoft.com/office/officeart/2005/8/layout/target3"/>
    <dgm:cxn modelId="{874FC5F8-6EB8-4A35-A256-6BFDD63D6DDC}" type="presParOf" srcId="{333A1088-737F-45CB-B68E-254E46348037}" destId="{5A5FFA88-C948-4069-8E93-59FA12366E83}" srcOrd="18" destOrd="0" presId="urn:microsoft.com/office/officeart/2005/8/layout/target3"/>
    <dgm:cxn modelId="{A4996D6D-ABD1-441C-9B3F-7EC22E2DB1D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</a:t>
          </a:r>
          <a:r>
            <a:rPr lang="cs-CZ" sz="1500" b="1" kern="1200" smtClean="0"/>
            <a:t>:</a:t>
          </a:r>
          <a:r>
            <a:rPr lang="cs-CZ" sz="1500" b="1" kern="1200" baseline="0" smtClean="0"/>
            <a:t> VY_52_INOVACE_28_ </a:t>
          </a:r>
          <a:r>
            <a:rPr lang="cs-CZ" sz="1500" b="1" kern="1200" baseline="0" dirty="0" smtClean="0"/>
            <a:t>fyzikální veličiny</a:t>
          </a:r>
          <a:r>
            <a:rPr lang="cs-CZ" sz="1700" kern="1200" baseline="0" dirty="0" smtClean="0"/>
            <a:t> 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 Vztlaková síla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770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1433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5179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907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134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0261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6012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312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4687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2327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8776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E4FDE-251D-4249-B494-E1D1422839D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38A1A-3F62-44BE-9818-151710DCD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0618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chimedes_naples_statue.jpg" TargetMode="Externa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Dead_sea_newspaper.jpg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GodfreyKneller-IsaacNewton-1689.jpg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chimedes_naples_statue.jpg" TargetMode="External"/><Relationship Id="rId2" Type="http://schemas.openxmlformats.org/officeDocument/2006/relationships/hyperlink" Target="http://cs.wikipedia.org/wiki/Archimede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VZTLAKOVÁ SÍLA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565039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5365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VZTLAKOVÁ SÍLA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5800093"/>
              </p:ext>
            </p:extLst>
          </p:nvPr>
        </p:nvGraphicFramePr>
        <p:xfrm>
          <a:off x="457200" y="1600200"/>
          <a:ext cx="8363272" cy="3340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1636"/>
                <a:gridCol w="4181636"/>
              </a:tblGrid>
              <a:tr h="49987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BŘEZEN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49987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234122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se vztlakovou silou, kde </a:t>
                      </a:r>
                      <a:r>
                        <a:rPr lang="cs-CZ" sz="1800" dirty="0" smtClean="0"/>
                        <a:t>    a </a:t>
                      </a:r>
                      <a:r>
                        <a:rPr lang="cs-CZ" sz="1800" dirty="0" smtClean="0"/>
                        <a:t>jak </a:t>
                      </a:r>
                      <a:r>
                        <a:rPr lang="cs-CZ" sz="1800" dirty="0" smtClean="0"/>
                        <a:t>působí, </a:t>
                      </a:r>
                      <a:r>
                        <a:rPr lang="cs-CZ" sz="1800" dirty="0" smtClean="0"/>
                        <a:t>kdo vysvětlil existenci vztlakové síly,  na čem závisí, Archimédův zákon, jak se využívá, jak se vypočítá, kdy těleso plave, vznáší se, potopí se, jednotky.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3301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působí vztlaková síla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Vztlaková síla působí na tělesa, ponořená </a:t>
            </a:r>
          </a:p>
          <a:p>
            <a:pPr marL="0" indent="0">
              <a:buNone/>
            </a:pPr>
            <a:r>
              <a:rPr lang="cs-CZ" dirty="0" smtClean="0"/>
              <a:t>   v kapalinách a v plynech.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U9TIWNMA\MP9004304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29000"/>
            <a:ext cx="2183331" cy="220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udent\Local Settings\Temporary Internet Files\Content.IE5\U9TIWNMA\MP9004312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29000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95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vysvětlil existenci vztlakové síly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Archimédes ze </a:t>
            </a:r>
            <a:r>
              <a:rPr lang="cs-CZ" dirty="0" smtClean="0"/>
              <a:t>Syrakus</a:t>
            </a:r>
            <a:endParaRPr lang="cs-CZ" dirty="0"/>
          </a:p>
        </p:txBody>
      </p:sp>
      <p:pic>
        <p:nvPicPr>
          <p:cNvPr id="2050" name="Picture 2" descr="C:\Documents and Settings\Student\Local Settings\Temporary Internet Files\Content.IE5\N5PIK6OH\MC90019796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32893" y="3933056"/>
            <a:ext cx="1940459" cy="230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/>
              <a:t>Αρχιμήδης</a:t>
            </a:r>
            <a:r>
              <a:rPr lang="cs-CZ" dirty="0"/>
              <a:t>,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 </a:t>
            </a:r>
            <a:r>
              <a:rPr lang="cs-CZ" dirty="0" smtClean="0"/>
              <a:t>NAROZEN</a:t>
            </a:r>
            <a:r>
              <a:rPr lang="cs-CZ" dirty="0"/>
              <a:t>: 	287 př.n.l.  Syrakus, Sicílie, Řecko</a:t>
            </a:r>
          </a:p>
          <a:p>
            <a:r>
              <a:rPr lang="cs-CZ" dirty="0"/>
              <a:t>ZEMŘEL :	212 př.n.l.  Syrakus, Sicílie, Řecko</a:t>
            </a:r>
          </a:p>
          <a:p>
            <a:r>
              <a:rPr lang="cs-CZ" dirty="0"/>
              <a:t>PŘÍČINA ÚMRTÍ </a:t>
            </a:r>
            <a:r>
              <a:rPr lang="cs-CZ" dirty="0" smtClean="0"/>
              <a:t>: zabit </a:t>
            </a:r>
            <a:r>
              <a:rPr lang="cs-CZ" dirty="0" smtClean="0"/>
              <a:t>              při </a:t>
            </a:r>
            <a:r>
              <a:rPr lang="cs-CZ" dirty="0"/>
              <a:t>obraně Syrakus</a:t>
            </a:r>
          </a:p>
          <a:p>
            <a:r>
              <a:rPr lang="cs-CZ" dirty="0"/>
              <a:t>ZNÁMÝ </a:t>
            </a:r>
            <a:r>
              <a:rPr lang="cs-CZ" dirty="0" smtClean="0"/>
              <a:t>DÍKY: </a:t>
            </a:r>
            <a:r>
              <a:rPr lang="cs-CZ" dirty="0" smtClean="0"/>
              <a:t>Archimédovu </a:t>
            </a:r>
            <a:r>
              <a:rPr lang="cs-CZ" dirty="0"/>
              <a:t>zákonu, dalším pracím v </a:t>
            </a:r>
            <a:r>
              <a:rPr lang="cs-CZ" dirty="0" smtClean="0"/>
              <a:t>hydrostatice, principu </a:t>
            </a:r>
            <a:r>
              <a:rPr lang="cs-CZ" dirty="0"/>
              <a:t>páky</a:t>
            </a:r>
          </a:p>
          <a:p>
            <a:endParaRPr lang="cs-CZ" dirty="0"/>
          </a:p>
        </p:txBody>
      </p:sp>
      <p:pic>
        <p:nvPicPr>
          <p:cNvPr id="7" name="Obrázek 6" descr="Archimédova busta ze 3. století př. n. l.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3352" y="2420888"/>
            <a:ext cx="1217295" cy="1352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2109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Archimédův zákon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i="1" dirty="0" smtClean="0">
                <a:solidFill>
                  <a:srgbClr val="0000FF"/>
                </a:solidFill>
              </a:rPr>
              <a:t>Těleso ponořené </a:t>
            </a:r>
            <a:r>
              <a:rPr lang="cs-CZ" b="1" i="1" dirty="0" smtClean="0">
                <a:solidFill>
                  <a:srgbClr val="0000FF"/>
                </a:solidFill>
              </a:rPr>
              <a:t>                     do </a:t>
            </a:r>
            <a:r>
              <a:rPr lang="cs-CZ" b="1" i="1" dirty="0" smtClean="0">
                <a:solidFill>
                  <a:srgbClr val="0000FF"/>
                </a:solidFill>
              </a:rPr>
              <a:t>kapaliny </a:t>
            </a:r>
            <a:r>
              <a:rPr lang="cs-CZ" b="1" i="1" dirty="0">
                <a:solidFill>
                  <a:srgbClr val="0000FF"/>
                </a:solidFill>
              </a:rPr>
              <a:t>je nadlehčováno </a:t>
            </a:r>
            <a:r>
              <a:rPr lang="cs-CZ" b="1" i="1" dirty="0" smtClean="0">
                <a:solidFill>
                  <a:srgbClr val="0000FF"/>
                </a:solidFill>
              </a:rPr>
              <a:t>silou, </a:t>
            </a:r>
            <a:r>
              <a:rPr lang="cs-CZ" b="1" i="1" dirty="0">
                <a:solidFill>
                  <a:srgbClr val="0000FF"/>
                </a:solidFill>
              </a:rPr>
              <a:t>rovnající se </a:t>
            </a:r>
            <a:r>
              <a:rPr lang="cs-CZ" b="1" i="1" dirty="0" smtClean="0">
                <a:solidFill>
                  <a:srgbClr val="0000FF"/>
                </a:solidFill>
              </a:rPr>
              <a:t>tíze kapaliny </a:t>
            </a:r>
            <a:r>
              <a:rPr lang="cs-CZ" b="1" i="1" dirty="0">
                <a:solidFill>
                  <a:srgbClr val="0000FF"/>
                </a:solidFill>
              </a:rPr>
              <a:t>stejného </a:t>
            </a:r>
            <a:r>
              <a:rPr lang="cs-CZ" b="1" i="1" dirty="0" smtClean="0">
                <a:solidFill>
                  <a:srgbClr val="0000FF"/>
                </a:solidFill>
              </a:rPr>
              <a:t>objemu </a:t>
            </a:r>
            <a:r>
              <a:rPr lang="cs-CZ" b="1" i="1" dirty="0">
                <a:solidFill>
                  <a:srgbClr val="0000FF"/>
                </a:solidFill>
              </a:rPr>
              <a:t>jako je ponořená část tělesa</a:t>
            </a:r>
            <a:r>
              <a:rPr lang="cs-CZ" i="1" dirty="0"/>
              <a:t>.</a:t>
            </a:r>
            <a:endParaRPr lang="cs-CZ" dirty="0"/>
          </a:p>
          <a:p>
            <a:r>
              <a:rPr lang="cs-CZ" dirty="0"/>
              <a:t>Archimédův zákon platí nejen pro </a:t>
            </a:r>
            <a:r>
              <a:rPr lang="cs-CZ" dirty="0" smtClean="0"/>
              <a:t>kapaliny, </a:t>
            </a:r>
            <a:r>
              <a:rPr lang="cs-CZ" dirty="0"/>
              <a:t>ale </a:t>
            </a:r>
            <a:r>
              <a:rPr lang="cs-CZ" dirty="0" smtClean="0"/>
              <a:t>                     i </a:t>
            </a:r>
            <a:r>
              <a:rPr lang="cs-CZ" dirty="0"/>
              <a:t>pro </a:t>
            </a:r>
            <a:r>
              <a:rPr lang="cs-CZ" dirty="0" smtClean="0"/>
              <a:t>plyny.</a:t>
            </a:r>
            <a:endParaRPr lang="cs-CZ" dirty="0"/>
          </a:p>
          <a:p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" name="Zástupný symbol pro obsah 10" descr="http://upload.wikimedia.org/wikipedia/commons/thumb/7/7a/Dead_sea_newspaper.jpg/220px-Dead_sea_newspaper.jpg">
            <a:hlinkClick r:id="rId2"/>
          </p:cNvPr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2664296" cy="21602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2234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čem závisí vztlaková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na hustotě kapaliny</a:t>
            </a:r>
          </a:p>
          <a:p>
            <a:r>
              <a:rPr lang="cs-CZ" dirty="0" smtClean="0"/>
              <a:t>- na objemu ponořené části tělesa</a:t>
            </a:r>
          </a:p>
          <a:p>
            <a:r>
              <a:rPr lang="cs-CZ" dirty="0" smtClean="0"/>
              <a:t>- na poměru gravitační síly a hmotnosti 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589519" y="3098297"/>
            <a:ext cx="2404110" cy="3081655"/>
            <a:chOff x="0" y="0"/>
            <a:chExt cx="2404533" cy="3081731"/>
          </a:xfrm>
        </p:grpSpPr>
        <p:sp>
          <p:nvSpPr>
            <p:cNvPr id="6" name="Obdélník 5"/>
            <p:cNvSpPr/>
            <p:nvPr/>
          </p:nvSpPr>
          <p:spPr>
            <a:xfrm>
              <a:off x="0" y="1100667"/>
              <a:ext cx="2404110" cy="1981064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                       </a:t>
              </a:r>
              <a:endParaRPr lang="cs-CZ" sz="1100">
                <a:effectLst/>
                <a:ea typeface="Calibri"/>
                <a:cs typeface="Times New Roman"/>
              </a:endParaRPr>
            </a:p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>
                <a:effectLst/>
                <a:ea typeface="Calibri"/>
                <a:cs typeface="Times New Roman"/>
              </a:endParaRPr>
            </a:p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                    </a:t>
              </a:r>
              <a:r>
                <a:rPr lang="cs-CZ" sz="220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F</a:t>
              </a:r>
              <a:r>
                <a:rPr lang="cs-CZ" sz="2200" baseline="-2500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vz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 flipV="1">
              <a:off x="0" y="651933"/>
              <a:ext cx="0" cy="44870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2404533" y="694267"/>
              <a:ext cx="0" cy="44870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" name="Obdélník 8"/>
            <p:cNvSpPr/>
            <p:nvPr/>
          </p:nvSpPr>
          <p:spPr>
            <a:xfrm>
              <a:off x="787400" y="770467"/>
              <a:ext cx="846517" cy="948202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>
              <a:off x="1210733" y="76200"/>
              <a:ext cx="0" cy="694007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1210733" y="1718733"/>
              <a:ext cx="0" cy="99053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Zaoblený obdélník 11"/>
            <p:cNvSpPr/>
            <p:nvPr/>
          </p:nvSpPr>
          <p:spPr>
            <a:xfrm>
              <a:off x="1286933" y="0"/>
              <a:ext cx="549813" cy="541618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F</a:t>
              </a:r>
              <a:r>
                <a:rPr lang="cs-CZ" sz="2400" baseline="-2500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g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 flipV="1">
              <a:off x="787400" y="1100667"/>
              <a:ext cx="846306" cy="42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938100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ak se vypočítá vztlaková síla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VZOREC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7544" y="2204864"/>
            <a:ext cx="2448272" cy="1224136"/>
          </a:xfrm>
          <a:ln>
            <a:solidFill>
              <a:schemeClr val="accent2"/>
            </a:solidFill>
          </a:ln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b="1" dirty="0" smtClean="0"/>
              <a:t>    F </a:t>
            </a:r>
            <a:r>
              <a:rPr lang="cs-CZ" sz="2800" b="1" baseline="-25000" dirty="0" err="1"/>
              <a:t>vz</a:t>
            </a:r>
            <a:r>
              <a:rPr lang="cs-CZ" sz="2800" b="1" dirty="0"/>
              <a:t>= V . ρ . g</a:t>
            </a:r>
          </a:p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3131840" y="2174875"/>
            <a:ext cx="5554961" cy="3951288"/>
          </a:xfrm>
        </p:spPr>
        <p:txBody>
          <a:bodyPr/>
          <a:lstStyle/>
          <a:p>
            <a:r>
              <a:rPr lang="cs-CZ" dirty="0"/>
              <a:t>F </a:t>
            </a:r>
            <a:r>
              <a:rPr lang="cs-CZ" baseline="-25000" dirty="0" err="1" smtClean="0"/>
              <a:t>vz</a:t>
            </a:r>
            <a:r>
              <a:rPr lang="cs-CZ" baseline="-25000" dirty="0" smtClean="0"/>
              <a:t> =  </a:t>
            </a:r>
            <a:r>
              <a:rPr lang="cs-CZ" dirty="0"/>
              <a:t>vztlaková síla</a:t>
            </a:r>
          </a:p>
          <a:p>
            <a:endParaRPr lang="cs-CZ" baseline="-25000" dirty="0"/>
          </a:p>
          <a:p>
            <a:r>
              <a:rPr lang="cs-CZ" dirty="0"/>
              <a:t>ρ </a:t>
            </a:r>
            <a:r>
              <a:rPr lang="cs-CZ" dirty="0" smtClean="0"/>
              <a:t>(ró) = hustota  kapaliny</a:t>
            </a:r>
          </a:p>
          <a:p>
            <a:endParaRPr lang="cs-CZ" dirty="0" smtClean="0"/>
          </a:p>
          <a:p>
            <a:r>
              <a:rPr lang="cs-CZ" dirty="0" smtClean="0"/>
              <a:t>g = gravitační konstanta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338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je hlavní jednotka vztlakové síly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Hlavní jednotka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 N</a:t>
            </a:r>
          </a:p>
          <a:p>
            <a:r>
              <a:rPr lang="cs-CZ" dirty="0" smtClean="0"/>
              <a:t>1 Newton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Vedlejší jednotky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1hN = </a:t>
            </a:r>
            <a:r>
              <a:rPr lang="cs-CZ" dirty="0" err="1" smtClean="0"/>
              <a:t>hektonewton</a:t>
            </a:r>
            <a:endParaRPr lang="cs-CZ" dirty="0" smtClean="0"/>
          </a:p>
          <a:p>
            <a:r>
              <a:rPr lang="cs-CZ" dirty="0" smtClean="0"/>
              <a:t>1kN = </a:t>
            </a:r>
            <a:r>
              <a:rPr lang="cs-CZ" dirty="0" err="1" smtClean="0"/>
              <a:t>kilonewton</a:t>
            </a:r>
            <a:endParaRPr lang="cs-CZ" dirty="0" smtClean="0"/>
          </a:p>
          <a:p>
            <a:r>
              <a:rPr lang="cs-CZ" dirty="0" smtClean="0"/>
              <a:t>1MN = </a:t>
            </a:r>
            <a:r>
              <a:rPr lang="cs-CZ" dirty="0" err="1" smtClean="0"/>
              <a:t>meganewton</a:t>
            </a:r>
            <a:endParaRPr lang="cs-CZ" dirty="0"/>
          </a:p>
        </p:txBody>
      </p:sp>
      <p:pic>
        <p:nvPicPr>
          <p:cNvPr id="12" name="Obrázek 11" descr="Portrét Isaaca Newtona od Godfreye Knellera (1689)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1584176" cy="20162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813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vztlakové síly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kapalinách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plování těles</a:t>
            </a:r>
          </a:p>
          <a:p>
            <a:r>
              <a:rPr lang="cs-CZ" dirty="0" smtClean="0"/>
              <a:t>r</a:t>
            </a:r>
            <a:r>
              <a:rPr lang="cs-CZ" dirty="0" smtClean="0"/>
              <a:t>yby </a:t>
            </a:r>
            <a:r>
              <a:rPr lang="cs-CZ" dirty="0" smtClean="0"/>
              <a:t>mohou řídit svůj pohyb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 plynech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Létání letadel lehčích než vzduch = aerostaty , například balony, vzducholodě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N5PIK6OH\MP9004231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9147" y="3789040"/>
            <a:ext cx="2650065" cy="2564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udent\Local Settings\Temporary Internet Files\Content.IE5\N5PIK6OH\MC9003119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09311"/>
            <a:ext cx="2891901" cy="195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862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těleso plave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těleso plave, když jeho hustota je menší </a:t>
            </a:r>
            <a:r>
              <a:rPr lang="cs-CZ" dirty="0" smtClean="0"/>
              <a:t>             než </a:t>
            </a:r>
            <a:r>
              <a:rPr lang="cs-CZ" dirty="0" smtClean="0"/>
              <a:t>hustota kapaliny</a:t>
            </a:r>
            <a:endParaRPr lang="cs-CZ" dirty="0"/>
          </a:p>
        </p:txBody>
      </p:sp>
      <p:pic>
        <p:nvPicPr>
          <p:cNvPr id="2050" name="Picture 2" descr="C:\Documents and Settings\Student\Local Settings\Temporary Internet Files\Content.IE5\3RNLJFTX\MP900412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12976"/>
            <a:ext cx="3992488" cy="285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458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dy se těleso vznáší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těleso se vznáší, když jeho hustota je stejná, jako hustota kapaliny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4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se těleso potopí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těleso se potopí, když jeho hmotnost je větší než hmotnost  tělesa</a:t>
            </a:r>
            <a:endParaRPr lang="cs-CZ" dirty="0"/>
          </a:p>
        </p:txBody>
      </p:sp>
      <p:pic>
        <p:nvPicPr>
          <p:cNvPr id="3076" name="Picture 4" descr="C:\Documents and Settings\Student\Local Settings\Temporary Internet Files\Content.IE5\TTIYBR1Q\MC900308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0349" y="3008899"/>
            <a:ext cx="2833859" cy="240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760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Archimédův zákon a plyny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Archimédův zákon platí i pro plyny, těleso se </a:t>
            </a:r>
            <a:r>
              <a:rPr lang="cs-CZ" dirty="0" smtClean="0"/>
              <a:t>          v </a:t>
            </a:r>
            <a:r>
              <a:rPr lang="cs-CZ" dirty="0" smtClean="0"/>
              <a:t>plynu vznáší, když má stejnou hustotu jako plyn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6588" y="3081338"/>
            <a:ext cx="2884525" cy="19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495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těleso se v plynu potopí, když jeho hustota je větší než hustota plynu – to je u většiny pevných těles, tedy i u člověka, který se pohybuje v moři vzduchu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Documents and Settings\Student\Local Settings\Temporary Internet Files\Content.IE5\N5PIK6OH\MP9003028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91035"/>
            <a:ext cx="1376552" cy="192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145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VÍME O VZTLAKOVÉ SÍLE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r>
              <a:rPr lang="cs-CZ" dirty="0" smtClean="0"/>
              <a:t>- působí v kapalinách a plynech</a:t>
            </a:r>
          </a:p>
          <a:p>
            <a:r>
              <a:rPr lang="cs-CZ" dirty="0" smtClean="0"/>
              <a:t>- působí směrem vzhůru</a:t>
            </a:r>
          </a:p>
          <a:p>
            <a:r>
              <a:rPr lang="cs-CZ" dirty="0" smtClean="0"/>
              <a:t>- značka </a:t>
            </a:r>
            <a:r>
              <a:rPr lang="cs-CZ" dirty="0"/>
              <a:t>F </a:t>
            </a:r>
            <a:r>
              <a:rPr lang="cs-CZ" baseline="-25000" dirty="0" err="1"/>
              <a:t>vz</a:t>
            </a:r>
            <a:r>
              <a:rPr lang="cs-CZ" baseline="-25000" dirty="0"/>
              <a:t> </a:t>
            </a:r>
            <a:endParaRPr lang="cs-CZ" dirty="0" smtClean="0"/>
          </a:p>
          <a:p>
            <a:r>
              <a:rPr lang="cs-CZ" dirty="0" smtClean="0"/>
              <a:t>- vzorec  F</a:t>
            </a:r>
            <a:r>
              <a:rPr lang="cs-CZ" baseline="-25000" dirty="0"/>
              <a:t> </a:t>
            </a:r>
            <a:r>
              <a:rPr lang="cs-CZ" baseline="-25000" dirty="0" err="1" smtClean="0"/>
              <a:t>vz</a:t>
            </a:r>
            <a:r>
              <a:rPr lang="cs-CZ" baseline="-25000" dirty="0" smtClean="0"/>
              <a:t> = </a:t>
            </a:r>
            <a:r>
              <a:rPr lang="cs-CZ" dirty="0"/>
              <a:t>V . ρ . </a:t>
            </a:r>
            <a:r>
              <a:rPr lang="cs-CZ" dirty="0" smtClean="0"/>
              <a:t>g</a:t>
            </a:r>
          </a:p>
          <a:p>
            <a:r>
              <a:rPr lang="cs-CZ" dirty="0" smtClean="0"/>
              <a:t>- jednotka hlavní 1N</a:t>
            </a:r>
          </a:p>
          <a:p>
            <a:r>
              <a:rPr lang="cs-CZ" dirty="0" smtClean="0"/>
              <a:t>- jednotky vedlejší 1hN, 1kN, 1MN</a:t>
            </a:r>
            <a:endParaRPr lang="cs-CZ" dirty="0"/>
          </a:p>
        </p:txBody>
      </p:sp>
      <p:sp>
        <p:nvSpPr>
          <p:cNvPr id="4" name="Zástupný symbol pro obsah 7"/>
          <p:cNvSpPr txBox="1">
            <a:spLocks/>
          </p:cNvSpPr>
          <p:nvPr/>
        </p:nvSpPr>
        <p:spPr>
          <a:xfrm>
            <a:off x="3707904" y="2702304"/>
            <a:ext cx="2448272" cy="1224136"/>
          </a:xfrm>
          <a:prstGeom prst="rect">
            <a:avLst/>
          </a:prstGeom>
          <a:ln>
            <a:noFill/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698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</a:t>
            </a:r>
            <a:r>
              <a:rPr lang="cs-CZ" dirty="0" smtClean="0"/>
              <a:t>PREZENTACE</a:t>
            </a:r>
            <a:endParaRPr lang="cs-CZ" dirty="0"/>
          </a:p>
        </p:txBody>
      </p:sp>
      <p:sp>
        <p:nvSpPr>
          <p:cNvPr id="8" name="Podnadpis 7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872808" cy="175260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POUŽITÉ ZDROJE</a:t>
            </a:r>
          </a:p>
          <a:p>
            <a:r>
              <a:rPr lang="cs-CZ" sz="1800" dirty="0" smtClean="0"/>
              <a:t>Klipart MS Office 2012</a:t>
            </a:r>
          </a:p>
          <a:p>
            <a:r>
              <a:rPr lang="fr-FR" sz="1800" dirty="0" smtClean="0"/>
              <a:t> </a:t>
            </a:r>
            <a:r>
              <a:rPr lang="fr-FR" sz="1800" dirty="0" smtClean="0">
                <a:hlinkClick r:id="rId2"/>
              </a:rPr>
              <a:t>http</a:t>
            </a:r>
            <a:r>
              <a:rPr lang="fr-FR" sz="1800" dirty="0">
                <a:hlinkClick r:id="rId2"/>
              </a:rPr>
              <a:t>://</a:t>
            </a:r>
            <a:r>
              <a:rPr lang="fr-FR" sz="1800" dirty="0" smtClean="0">
                <a:hlinkClick r:id="rId2"/>
              </a:rPr>
              <a:t>cs.wikipedia.org/wiki/Archimedes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</a:t>
            </a:r>
            <a:r>
              <a:rPr lang="cs-CZ" sz="1800">
                <a:hlinkClick r:id="rId3"/>
              </a:rPr>
              <a:t>://</a:t>
            </a:r>
            <a:r>
              <a:rPr lang="cs-CZ" sz="1800" smtClean="0">
                <a:hlinkClick r:id="rId3"/>
              </a:rPr>
              <a:t>cs.wikipedia.org/wiki/Soubor:Archimedes_naples_statue.jpg</a:t>
            </a:r>
            <a:endParaRPr lang="cs-CZ" sz="1800" dirty="0" smtClean="0"/>
          </a:p>
          <a:p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47662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420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VZTLAKOVÁ SÍLA</vt:lpstr>
      <vt:lpstr>Kde působí vztlaková síla</vt:lpstr>
      <vt:lpstr>Kdo vysvětlil existenci vztlakové síly</vt:lpstr>
      <vt:lpstr>Archimédův zákon</vt:lpstr>
      <vt:lpstr>Na čem závisí vztlaková síla</vt:lpstr>
      <vt:lpstr>Jak se vypočítá vztlaková síla</vt:lpstr>
      <vt:lpstr>Jaká je hlavní jednotka vztlakové síly</vt:lpstr>
      <vt:lpstr>Využití vztlakové síly</vt:lpstr>
      <vt:lpstr>Kdy těleso plave</vt:lpstr>
      <vt:lpstr>Kdy se těleso vznáší</vt:lpstr>
      <vt:lpstr>Kdy se těleso potopí</vt:lpstr>
      <vt:lpstr>Archimédův zákon a plyny</vt:lpstr>
      <vt:lpstr>Snímek 14</vt:lpstr>
      <vt:lpstr>CO VÍME O VZTLAKOVÉ SÍLE</vt:lpstr>
      <vt:lpstr>KONEC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VZTLAKOVÁ SÍLA</dc:title>
  <dc:creator>XXX</dc:creator>
  <cp:lastModifiedBy>Dum</cp:lastModifiedBy>
  <cp:revision>39</cp:revision>
  <dcterms:created xsi:type="dcterms:W3CDTF">2011-11-03T19:24:45Z</dcterms:created>
  <dcterms:modified xsi:type="dcterms:W3CDTF">2012-06-19T15:49:49Z</dcterms:modified>
</cp:coreProperties>
</file>