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70" r:id="rId2"/>
    <p:sldId id="269" r:id="rId3"/>
    <p:sldId id="260" r:id="rId4"/>
    <p:sldId id="258" r:id="rId5"/>
    <p:sldId id="259" r:id="rId6"/>
    <p:sldId id="261" r:id="rId7"/>
    <p:sldId id="264" r:id="rId8"/>
    <p:sldId id="266" r:id="rId9"/>
    <p:sldId id="263" r:id="rId10"/>
    <p:sldId id="265" r:id="rId11"/>
    <p:sldId id="267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10A823B1-11FE-40E4-B7E0-4A50C44EAF4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26B1F78-3BA7-4D85-BFFB-629BE73263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823B1-11FE-40E4-B7E0-4A50C44EAF4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26B1F78-3BA7-4D85-BFFB-629BE73263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823B1-11FE-40E4-B7E0-4A50C44EAF4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326B1F78-3BA7-4D85-BFFB-629BE73263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0A823B1-11FE-40E4-B7E0-4A50C44EAF4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326B1F78-3BA7-4D85-BFFB-629BE73263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0A823B1-11FE-40E4-B7E0-4A50C44EAF4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326B1F78-3BA7-4D85-BFFB-629BE73263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823B1-11FE-40E4-B7E0-4A50C44EAF4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26B1F78-3BA7-4D85-BFFB-629BE73263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823B1-11FE-40E4-B7E0-4A50C44EAF4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26B1F78-3BA7-4D85-BFFB-629BE73263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823B1-11FE-40E4-B7E0-4A50C44EAF4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26B1F78-3BA7-4D85-BFFB-629BE73263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10A823B1-11FE-40E4-B7E0-4A50C44EAF4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326B1F78-3BA7-4D85-BFFB-629BE73263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823B1-11FE-40E4-B7E0-4A50C44EAF4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B1F78-3BA7-4D85-BFFB-629BE73263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10A823B1-11FE-40E4-B7E0-4A50C44EAF4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326B1F78-3BA7-4D85-BFFB-629BE73263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0A823B1-11FE-40E4-B7E0-4A50C44EAF4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26B1F78-3BA7-4D85-BFFB-629BE732637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Honza\Plocha\Nová složka\dětská práva 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8" y="354013"/>
            <a:ext cx="8201025" cy="61499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556793"/>
            <a:ext cx="7772400" cy="936104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C00000"/>
                </a:solidFill>
              </a:rPr>
              <a:t>Děti z </a:t>
            </a:r>
            <a:r>
              <a:rPr lang="cs-CZ" sz="4800" b="1" dirty="0" err="1" smtClean="0">
                <a:solidFill>
                  <a:srgbClr val="C00000"/>
                </a:solidFill>
              </a:rPr>
              <a:t>bullerbynu</a:t>
            </a:r>
            <a:r>
              <a:rPr lang="cs-CZ" sz="4800" b="1" dirty="0" smtClean="0">
                <a:solidFill>
                  <a:srgbClr val="C00000"/>
                </a:solidFill>
              </a:rPr>
              <a:t> 1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564904"/>
            <a:ext cx="7486680" cy="3435864"/>
          </a:xfrm>
        </p:spPr>
        <p:txBody>
          <a:bodyPr>
            <a:normAutofit fontScale="25000" lnSpcReduction="20000"/>
          </a:bodyPr>
          <a:lstStyle/>
          <a:p>
            <a:pPr algn="l"/>
            <a:r>
              <a:rPr lang="cs-CZ" sz="4800" dirty="0" smtClean="0">
                <a:solidFill>
                  <a:schemeClr val="tx1"/>
                </a:solidFill>
              </a:rPr>
              <a:t>Autor: Mgr. Marcela </a:t>
            </a:r>
            <a:r>
              <a:rPr lang="cs-CZ" sz="4800" dirty="0" err="1" smtClean="0">
                <a:solidFill>
                  <a:schemeClr val="tx1"/>
                </a:solidFill>
              </a:rPr>
              <a:t>Vrubelová</a:t>
            </a:r>
            <a:endParaRPr lang="cs-CZ" sz="4800" dirty="0" smtClean="0">
              <a:solidFill>
                <a:schemeClr val="tx1"/>
              </a:solidFill>
            </a:endParaRPr>
          </a:p>
          <a:p>
            <a:pPr algn="l"/>
            <a:r>
              <a:rPr lang="cs-CZ" sz="4800" dirty="0" smtClean="0">
                <a:solidFill>
                  <a:schemeClr val="tx1"/>
                </a:solidFill>
              </a:rPr>
              <a:t>Vytvořeno: říjen 2011</a:t>
            </a:r>
          </a:p>
          <a:p>
            <a:pPr algn="l"/>
            <a:r>
              <a:rPr lang="cs-CZ" sz="4800" dirty="0" smtClean="0">
                <a:solidFill>
                  <a:schemeClr val="tx1"/>
                </a:solidFill>
              </a:rPr>
              <a:t>Ročník: 3. ročník ZŠ</a:t>
            </a:r>
          </a:p>
          <a:p>
            <a:pPr algn="l"/>
            <a:r>
              <a:rPr lang="cs-CZ" sz="4800" dirty="0" smtClean="0">
                <a:solidFill>
                  <a:schemeClr val="tx1"/>
                </a:solidFill>
              </a:rPr>
              <a:t>Vzdělávací oblast: jazykové a komunikační dovednosti</a:t>
            </a:r>
          </a:p>
          <a:p>
            <a:pPr algn="l"/>
            <a:r>
              <a:rPr lang="cs-CZ" sz="4800" dirty="0" smtClean="0">
                <a:solidFill>
                  <a:schemeClr val="tx1"/>
                </a:solidFill>
              </a:rPr>
              <a:t>Vzdělávací obor: český jazyk a literatura</a:t>
            </a:r>
          </a:p>
          <a:p>
            <a:r>
              <a:rPr lang="cs-CZ" sz="4800" dirty="0" smtClean="0">
                <a:solidFill>
                  <a:schemeClr val="tx1"/>
                </a:solidFill>
              </a:rPr>
              <a:t>Tematický okruh: literární výchova</a:t>
            </a:r>
          </a:p>
          <a:p>
            <a:pPr algn="l"/>
            <a:r>
              <a:rPr lang="cs-CZ" sz="4800" dirty="0" smtClean="0">
                <a:solidFill>
                  <a:schemeClr val="tx1"/>
                </a:solidFill>
              </a:rPr>
              <a:t>Téma: A. </a:t>
            </a:r>
            <a:r>
              <a:rPr lang="cs-CZ" sz="4800" dirty="0" err="1" smtClean="0">
                <a:solidFill>
                  <a:schemeClr val="tx1"/>
                </a:solidFill>
              </a:rPr>
              <a:t>Lindgrenová</a:t>
            </a:r>
            <a:r>
              <a:rPr lang="cs-CZ" sz="4800" dirty="0" smtClean="0">
                <a:solidFill>
                  <a:schemeClr val="tx1"/>
                </a:solidFill>
              </a:rPr>
              <a:t>: Děti z </a:t>
            </a:r>
            <a:r>
              <a:rPr lang="cs-CZ" sz="4800" dirty="0" err="1" smtClean="0">
                <a:solidFill>
                  <a:schemeClr val="tx1"/>
                </a:solidFill>
              </a:rPr>
              <a:t>Bullerbynu</a:t>
            </a:r>
            <a:endParaRPr lang="cs-CZ" sz="4800" dirty="0" smtClean="0">
              <a:solidFill>
                <a:schemeClr val="tx1"/>
              </a:solidFill>
            </a:endParaRPr>
          </a:p>
          <a:p>
            <a:r>
              <a:rPr lang="cs-CZ" sz="4800" dirty="0" smtClean="0">
                <a:solidFill>
                  <a:schemeClr val="tx1"/>
                </a:solidFill>
              </a:rPr>
              <a:t>Anotace:</a:t>
            </a:r>
            <a:r>
              <a:rPr lang="cs-CZ" sz="4800" b="1" dirty="0" smtClean="0"/>
              <a:t>Test určený pro kontrolu porozumění textu po přečtení příslušné kapitoly knihy</a:t>
            </a:r>
          </a:p>
          <a:p>
            <a:r>
              <a:rPr lang="cs-CZ" sz="4800" b="1" dirty="0" smtClean="0"/>
              <a:t>Pomůcky: notebook, dataprojektor, papíry</a:t>
            </a:r>
          </a:p>
          <a:p>
            <a:r>
              <a:rPr lang="cs-CZ" sz="4800" dirty="0" smtClean="0"/>
              <a:t>Materiál je určen pro bezplatné používání pro potřeby výuky a vzdělávání na všech typech škol a školských zařízeních. Jakékoliv další využití podléhá autorskému zákonu.</a:t>
            </a:r>
          </a:p>
          <a:p>
            <a:r>
              <a:rPr lang="cs-CZ" sz="4800" dirty="0" smtClean="0"/>
              <a:t>Tato práce je šířena pod licencí CC BY-SA 3.0. Odkazy a citace jsou platné k datu vytvoření této práce.</a:t>
            </a:r>
          </a:p>
          <a:p>
            <a:endParaRPr lang="cs-CZ" sz="3700" dirty="0" smtClean="0"/>
          </a:p>
          <a:p>
            <a:endParaRPr lang="cs-CZ" sz="3400" b="1" dirty="0" smtClean="0"/>
          </a:p>
          <a:p>
            <a:r>
              <a:rPr lang="cs-CZ" sz="3400" dirty="0" smtClean="0"/>
              <a:t>                                                                                                                                                  VY_32_INOVACE_02_10</a:t>
            </a: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dirty="0"/>
          </a:p>
        </p:txBody>
      </p:sp>
      <p:pic>
        <p:nvPicPr>
          <p:cNvPr id="1026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1857364"/>
            <a:ext cx="8153400" cy="342902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800" b="1" dirty="0" smtClean="0"/>
              <a:t>Kolik je </a:t>
            </a:r>
            <a:r>
              <a:rPr lang="cs-CZ" sz="4800" b="1" dirty="0" smtClean="0"/>
              <a:t>nás, </a:t>
            </a:r>
            <a:r>
              <a:rPr lang="cs-CZ" sz="4800" b="1" dirty="0" smtClean="0"/>
              <a:t>dětí </a:t>
            </a:r>
            <a:r>
              <a:rPr lang="cs-CZ" sz="4800" b="1" dirty="0" smtClean="0"/>
              <a:t>                              v </a:t>
            </a:r>
            <a:r>
              <a:rPr lang="cs-CZ" sz="4800" b="1" dirty="0" err="1" smtClean="0"/>
              <a:t>Bullerbynu</a:t>
            </a:r>
            <a:endParaRPr lang="cs-CZ" sz="4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Úkol číslo 1: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214282" y="1571612"/>
            <a:ext cx="2357454" cy="4643470"/>
          </a:xfrm>
        </p:spPr>
        <p:txBody>
          <a:bodyPr>
            <a:normAutofit/>
          </a:bodyPr>
          <a:lstStyle/>
          <a:p>
            <a:r>
              <a:rPr lang="cs-CZ" sz="3300" b="1" dirty="0" smtClean="0"/>
              <a:t> </a:t>
            </a:r>
          </a:p>
          <a:p>
            <a:r>
              <a:rPr lang="cs-CZ" sz="2800" b="1" dirty="0" smtClean="0"/>
              <a:t>Kolik dětí žije </a:t>
            </a:r>
            <a:r>
              <a:rPr lang="cs-CZ" sz="2800" b="1" dirty="0" smtClean="0"/>
              <a:t>                   v </a:t>
            </a:r>
            <a:r>
              <a:rPr lang="cs-CZ" sz="2800" b="1" dirty="0" err="1" smtClean="0"/>
              <a:t>Bullerbynu</a:t>
            </a:r>
            <a:r>
              <a:rPr lang="cs-CZ" sz="2800" b="1" dirty="0" smtClean="0"/>
              <a:t>?</a:t>
            </a: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488" y="1571612"/>
            <a:ext cx="5643602" cy="456247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a) čtyři</a:t>
            </a:r>
          </a:p>
          <a:p>
            <a:r>
              <a:rPr lang="cs-CZ" b="1" dirty="0" smtClean="0"/>
              <a:t>b) pět </a:t>
            </a:r>
          </a:p>
          <a:p>
            <a:r>
              <a:rPr lang="cs-CZ" b="1" dirty="0" smtClean="0"/>
              <a:t>c) šest         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9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uiExpand="1" build="p" animBg="1"/>
      <p:bldP spid="3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číslo 2: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57158" y="1785926"/>
            <a:ext cx="1785950" cy="4414838"/>
          </a:xfrm>
        </p:spPr>
        <p:txBody>
          <a:bodyPr>
            <a:normAutofit/>
          </a:bodyPr>
          <a:lstStyle/>
          <a:p>
            <a:endParaRPr lang="cs-CZ" sz="2800" dirty="0" smtClean="0"/>
          </a:p>
          <a:p>
            <a:r>
              <a:rPr lang="cs-CZ" sz="3200" b="1" dirty="0" smtClean="0"/>
              <a:t>Kdo vypráví příběh?</a:t>
            </a:r>
          </a:p>
          <a:p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a) Anna</a:t>
            </a:r>
          </a:p>
          <a:p>
            <a:r>
              <a:rPr lang="cs-CZ" b="1" dirty="0" smtClean="0"/>
              <a:t>b) </a:t>
            </a:r>
            <a:r>
              <a:rPr lang="cs-CZ" b="1" dirty="0" err="1" smtClean="0"/>
              <a:t>Lisa</a:t>
            </a:r>
            <a:endParaRPr lang="cs-CZ" b="1" dirty="0" smtClean="0"/>
          </a:p>
          <a:p>
            <a:r>
              <a:rPr lang="cs-CZ" b="1" dirty="0" smtClean="0"/>
              <a:t>c) </a:t>
            </a:r>
            <a:r>
              <a:rPr lang="cs-CZ" b="1" dirty="0" err="1" smtClean="0"/>
              <a:t>Britta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8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1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4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70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4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3050"/>
            <a:ext cx="8363272" cy="86995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číslo 3: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23528" y="1752600"/>
            <a:ext cx="2319646" cy="4343400"/>
          </a:xfrm>
        </p:spPr>
        <p:txBody>
          <a:bodyPr>
            <a:noAutofit/>
          </a:bodyPr>
          <a:lstStyle/>
          <a:p>
            <a:endParaRPr lang="cs-CZ" sz="2800" b="1" dirty="0" smtClean="0"/>
          </a:p>
          <a:p>
            <a:r>
              <a:rPr lang="cs-CZ" sz="3200" b="1" dirty="0" smtClean="0"/>
              <a:t>Jak se jmenuje prostřední statek?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2857488" y="1752600"/>
            <a:ext cx="5905512" cy="44196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r>
              <a:rPr lang="cs-CZ" b="1" dirty="0" smtClean="0"/>
              <a:t>a) </a:t>
            </a:r>
            <a:r>
              <a:rPr lang="cs-CZ" b="1" dirty="0" err="1" smtClean="0"/>
              <a:t>Mellangarden</a:t>
            </a:r>
            <a:endParaRPr lang="cs-CZ" b="1" dirty="0" smtClean="0"/>
          </a:p>
          <a:p>
            <a:r>
              <a:rPr lang="cs-CZ" b="1" dirty="0" smtClean="0"/>
              <a:t>b) </a:t>
            </a:r>
            <a:r>
              <a:rPr lang="cs-CZ" b="1" dirty="0" err="1" smtClean="0"/>
              <a:t>Nörgarden</a:t>
            </a:r>
            <a:endParaRPr lang="cs-CZ" b="1" dirty="0" smtClean="0"/>
          </a:p>
          <a:p>
            <a:r>
              <a:rPr lang="cs-CZ" b="1" dirty="0" smtClean="0"/>
              <a:t>c) </a:t>
            </a:r>
            <a:r>
              <a:rPr lang="cs-CZ" b="1" smtClean="0"/>
              <a:t>Sörgarden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8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1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4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70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42984"/>
            <a:ext cx="8153400" cy="3286148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Správné odpovědi:</a:t>
            </a:r>
            <a:endParaRPr lang="cs-CZ" sz="5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half" idx="2"/>
          </p:nvPr>
        </p:nvSpPr>
        <p:spPr>
          <a:xfrm>
            <a:off x="1571604" y="5429264"/>
            <a:ext cx="7315200" cy="1014434"/>
          </a:xfrm>
        </p:spPr>
        <p:txBody>
          <a:bodyPr>
            <a:normAutofit fontScale="92500" lnSpcReduction="10000"/>
          </a:bodyPr>
          <a:lstStyle/>
          <a:p>
            <a:r>
              <a:rPr lang="cs-CZ" sz="2200" b="1" dirty="0" smtClean="0"/>
              <a:t>Úkol č. 1:</a:t>
            </a:r>
          </a:p>
          <a:p>
            <a:r>
              <a:rPr lang="cs-CZ" sz="2000" b="1" dirty="0" smtClean="0"/>
              <a:t>  </a:t>
            </a:r>
            <a:r>
              <a:rPr lang="cs-CZ" sz="4000" b="1" dirty="0" smtClean="0"/>
              <a:t>Správná odpověď:   c)  šest</a:t>
            </a:r>
          </a:p>
          <a:p>
            <a:endParaRPr lang="cs-CZ" sz="20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Obrázek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6669" b="6669"/>
          <a:stretch>
            <a:fillRect/>
          </a:stretch>
        </p:blipFill>
        <p:spPr>
          <a:xfrm>
            <a:off x="1428728" y="0"/>
            <a:ext cx="7715272" cy="535782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500"/>
                            </p:stCondLst>
                            <p:childTnLst>
                              <p:par>
                                <p:cTn id="24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 tmFilter="0, 0; .2, .5; .8, .5; 1, 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250" autoRev="1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2" grpI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942996"/>
          </a:xfrm>
        </p:spPr>
        <p:txBody>
          <a:bodyPr>
            <a:normAutofit fontScale="92500" lnSpcReduction="20000"/>
          </a:bodyPr>
          <a:lstStyle/>
          <a:p>
            <a:r>
              <a:rPr lang="cs-CZ" sz="2400" b="1" dirty="0" smtClean="0"/>
              <a:t>Úkol č. 2:    </a:t>
            </a:r>
          </a:p>
          <a:p>
            <a:r>
              <a:rPr lang="cs-CZ" sz="4000" b="1" dirty="0" smtClean="0"/>
              <a:t>Správná odpověď:    b) </a:t>
            </a:r>
            <a:r>
              <a:rPr lang="cs-CZ" sz="4000" b="1" dirty="0" err="1" smtClean="0"/>
              <a:t>Lisa</a:t>
            </a:r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600200" y="5286388"/>
            <a:ext cx="7315200" cy="7143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 descr="bullerbyn 00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9835" b="9835"/>
          <a:stretch>
            <a:fillRect/>
          </a:stretch>
        </p:blipFill>
        <p:spPr>
          <a:xfrm>
            <a:off x="1571604" y="357166"/>
            <a:ext cx="7572396" cy="500063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500"/>
                            </p:stCondLst>
                            <p:childTnLst>
                              <p:par>
                                <p:cTn id="24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 tmFilter="0, 0; .2, .5; .8, .5; 1, 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250" autoRev="1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2" grpI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942996"/>
          </a:xfrm>
        </p:spPr>
        <p:txBody>
          <a:bodyPr>
            <a:normAutofit fontScale="32500" lnSpcReduction="20000"/>
          </a:bodyPr>
          <a:lstStyle/>
          <a:p>
            <a:r>
              <a:rPr lang="cs-CZ" sz="5000" b="1" dirty="0" smtClean="0"/>
              <a:t>Úkol č. 3:   </a:t>
            </a:r>
          </a:p>
          <a:p>
            <a:r>
              <a:rPr lang="cs-CZ" sz="5000" b="1" dirty="0" smtClean="0"/>
              <a:t> </a:t>
            </a:r>
            <a:r>
              <a:rPr lang="cs-CZ" sz="8400" b="1" dirty="0" smtClean="0"/>
              <a:t>Správná odpověď:   a) </a:t>
            </a:r>
            <a:r>
              <a:rPr lang="cs-CZ" sz="8400" b="1" dirty="0" err="1" smtClean="0"/>
              <a:t>Mellangarden</a:t>
            </a:r>
            <a:endParaRPr lang="cs-CZ" sz="84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rázek 6" descr="dětská práva 006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9835" b="9835"/>
          <a:stretch>
            <a:fillRect/>
          </a:stretch>
        </p:blipFill>
        <p:spPr>
          <a:xfrm>
            <a:off x="1560576" y="785794"/>
            <a:ext cx="7583424" cy="456895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500"/>
                            </p:stCondLst>
                            <p:childTnLst>
                              <p:par>
                                <p:cTn id="24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 tmFilter="0, 0; .2, .5; .8, .5; 1, 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250" autoRev="1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2" grpI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077200" cy="1515156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200" b="1" dirty="0" smtClean="0"/>
              <a:t>LINDGRENOVÁ, </a:t>
            </a:r>
            <a:r>
              <a:rPr lang="cs-CZ" sz="2200" b="1" dirty="0" err="1" smtClean="0"/>
              <a:t>Astrid</a:t>
            </a:r>
            <a:r>
              <a:rPr lang="cs-CZ" sz="2200" b="1" dirty="0" smtClean="0"/>
              <a:t>. </a:t>
            </a:r>
            <a:r>
              <a:rPr lang="cs-CZ" sz="2200" b="1" i="1" dirty="0" smtClean="0"/>
              <a:t>Děti z </a:t>
            </a:r>
            <a:r>
              <a:rPr lang="cs-CZ" sz="2200" b="1" i="1" dirty="0" err="1" smtClean="0"/>
              <a:t>Bullerbynu</a:t>
            </a:r>
            <a:r>
              <a:rPr lang="cs-CZ" sz="2200" b="1" dirty="0" smtClean="0"/>
              <a:t>. Praha : Albatros, 2009. 215 s. ISBN 978-80-00-02372-4.</a:t>
            </a:r>
            <a:br>
              <a:rPr lang="cs-CZ" sz="2200" b="1" dirty="0" smtClean="0"/>
            </a:br>
            <a:r>
              <a:rPr lang="cs-CZ" sz="2200" b="1" dirty="0" smtClean="0"/>
              <a:t>Ilustrace: Helena </a:t>
            </a:r>
            <a:r>
              <a:rPr lang="cs-CZ" sz="2200" b="1" dirty="0" err="1" smtClean="0"/>
              <a:t>Zmatlíková</a:t>
            </a: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>Tento učební materiál vznikl s laskavým svolením nakladatelství Albatros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71472" y="2214554"/>
            <a:ext cx="1857388" cy="3952884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>
                <a:latin typeface="Arial Rounded MT Bold" pitchFamily="34" charset="0"/>
              </a:rPr>
              <a:t>Metodický postup:</a:t>
            </a:r>
          </a:p>
          <a:p>
            <a:r>
              <a:rPr lang="cs-CZ" b="1" dirty="0" smtClean="0">
                <a:latin typeface="Arial Rounded MT Bold" pitchFamily="34" charset="0"/>
              </a:rPr>
              <a:t>test  kopírujte </a:t>
            </a:r>
            <a:r>
              <a:rPr lang="cs-CZ" b="1" dirty="0" smtClean="0">
                <a:latin typeface="Arial Rounded MT Bold" pitchFamily="34" charset="0"/>
              </a:rPr>
              <a:t>                a </a:t>
            </a:r>
            <a:r>
              <a:rPr lang="cs-CZ" b="1" dirty="0" smtClean="0">
                <a:latin typeface="Arial Rounded MT Bold" pitchFamily="34" charset="0"/>
              </a:rPr>
              <a:t>vytiskněte</a:t>
            </a:r>
          </a:p>
          <a:p>
            <a:r>
              <a:rPr lang="cs-CZ" b="1" dirty="0" smtClean="0">
                <a:latin typeface="Arial Rounded MT Bold" pitchFamily="34" charset="0"/>
              </a:rPr>
              <a:t>při prezentaci žáci označí správné odpovědi</a:t>
            </a:r>
          </a:p>
          <a:p>
            <a:r>
              <a:rPr lang="cs-CZ" b="1" dirty="0" smtClean="0">
                <a:latin typeface="Arial Rounded MT Bold" pitchFamily="34" charset="0"/>
              </a:rPr>
              <a:t>správnost odpovědí si při další prezentaci sami kontrolují</a:t>
            </a:r>
          </a:p>
          <a:p>
            <a:r>
              <a:rPr lang="cs-CZ" b="1" dirty="0" smtClean="0">
                <a:latin typeface="Arial Rounded MT Bold" pitchFamily="34" charset="0"/>
              </a:rPr>
              <a:t>vyhodnoťte</a:t>
            </a:r>
          </a:p>
          <a:p>
            <a:endParaRPr lang="cs-CZ" b="1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2357422" y="2071678"/>
            <a:ext cx="6400800" cy="407196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Následující slide je možno zkopírovat </a:t>
            </a:r>
            <a:r>
              <a:rPr lang="cs-CZ" sz="2400" b="1" dirty="0" smtClean="0"/>
              <a:t> do </a:t>
            </a:r>
            <a:r>
              <a:rPr lang="cs-CZ" sz="2400" b="1" dirty="0" smtClean="0"/>
              <a:t>programu Microsoft Office Word 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4986350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smtClean="0"/>
              <a:t/>
            </a:r>
            <a:br>
              <a:rPr lang="cs-CZ" sz="2000" b="1" smtClean="0"/>
            </a:br>
            <a:r>
              <a:rPr lang="cs-CZ" sz="2000" b="1" smtClean="0"/>
              <a:t>Test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dirty="0" smtClean="0">
                <a:solidFill>
                  <a:schemeClr val="tx1"/>
                </a:solidFill>
              </a:rPr>
              <a:t>K</a:t>
            </a:r>
            <a: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  <a:t>olik je nás dětí v </a:t>
            </a:r>
            <a:r>
              <a:rPr lang="cs-CZ" sz="2000" b="1" dirty="0" err="1" smtClean="0">
                <a:solidFill>
                  <a:schemeClr val="tx1"/>
                </a:solidFill>
                <a:latin typeface="Corbel" pitchFamily="34" charset="0"/>
              </a:rPr>
              <a:t>Bullerbynu</a:t>
            </a:r>
            <a: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  <a:t/>
            </a:r>
            <a:b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</a:br>
            <a:r>
              <a:rPr lang="cs-CZ" sz="2000" b="1" dirty="0" smtClean="0">
                <a:latin typeface="Corbel" pitchFamily="34" charset="0"/>
              </a:rPr>
              <a:t/>
            </a:r>
            <a:br>
              <a:rPr lang="cs-CZ" sz="2000" b="1" dirty="0" smtClean="0">
                <a:latin typeface="Corbel" pitchFamily="34" charset="0"/>
              </a:rPr>
            </a:br>
            <a: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  <a:t>Správnou odpověď zakroužkuj:</a:t>
            </a:r>
            <a:b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</a:br>
            <a: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  <a:t>   Úkol č. 1:   </a:t>
            </a:r>
            <a:b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</a:br>
            <a: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  <a:t>   Kolik dětí žije v </a:t>
            </a:r>
            <a:r>
              <a:rPr lang="cs-CZ" sz="2000" b="1" dirty="0" err="1" smtClean="0">
                <a:solidFill>
                  <a:schemeClr val="tx1"/>
                </a:solidFill>
                <a:latin typeface="Corbel" pitchFamily="34" charset="0"/>
              </a:rPr>
              <a:t>Bullerbynu</a:t>
            </a:r>
            <a: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  <a:t>?</a:t>
            </a:r>
            <a:b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</a:br>
            <a: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  <a:t>             a)           b)           c)</a:t>
            </a:r>
            <a:b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</a:br>
            <a: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  <a:t>   Úkol č. 2:    </a:t>
            </a:r>
            <a:b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</a:br>
            <a: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  <a:t>   Kdo vypráví příběh?</a:t>
            </a:r>
            <a:b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</a:br>
            <a: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  <a:t>             a)           b)           c)</a:t>
            </a:r>
            <a:b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</a:br>
            <a: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  <a:t>   Úkol č. 3:    </a:t>
            </a:r>
            <a:b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</a:br>
            <a: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  <a:t>   Jak se jmenuje prostřední statek?</a:t>
            </a:r>
            <a:b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</a:br>
            <a: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  <a:t>             a)           b)           c)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247</TotalTime>
  <Words>237</Words>
  <Application>Microsoft Office PowerPoint</Application>
  <PresentationFormat>Předvádění na obrazovce (4:3)</PresentationFormat>
  <Paragraphs>54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Medián</vt:lpstr>
      <vt:lpstr>Snímek 1</vt:lpstr>
      <vt:lpstr>Děti z bullerbynu 1</vt:lpstr>
      <vt:lpstr>Kolik je nás, dětí                               v Bullerbynu</vt:lpstr>
      <vt:lpstr> Úkol číslo 1: </vt:lpstr>
      <vt:lpstr>Úkol číslo 2:</vt:lpstr>
      <vt:lpstr>Úkol číslo 3:</vt:lpstr>
      <vt:lpstr>Správné odpovědi:</vt:lpstr>
      <vt:lpstr>Snímek 8</vt:lpstr>
      <vt:lpstr>Snímek 9</vt:lpstr>
      <vt:lpstr>Snímek 10</vt:lpstr>
      <vt:lpstr> LINDGRENOVÁ, Astrid. Děti z Bullerbynu. Praha : Albatros, 2009. 215 s. ISBN 978-80-00-02372-4. Ilustrace: Helena Zmatlíková Tento učební materiál vznikl s laskavým svolením nakladatelství Albatros </vt:lpstr>
      <vt:lpstr>  Test Kolik je nás dětí v Bullerbynu  Správnou odpověď zakroužkuj:    Úkol č. 1:       Kolik dětí žije v Bullerbynu?              a)           b)           c)    Úkol č. 2:        Kdo vypráví příběh?              a)           b)           c)    Úkol č. 3:        Jak se jmenuje prostřední statek?              a)           b)           c) </vt:lpstr>
    </vt:vector>
  </TitlesOfParts>
  <Company>cz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Dum</cp:lastModifiedBy>
  <cp:revision>41</cp:revision>
  <dcterms:created xsi:type="dcterms:W3CDTF">2011-10-19T13:48:41Z</dcterms:created>
  <dcterms:modified xsi:type="dcterms:W3CDTF">2012-06-19T18:15:36Z</dcterms:modified>
</cp:coreProperties>
</file>