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AE79014-A908-4EE1-80D8-1742E4C7B9B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ED9E1D-93F0-4D14-A06C-611058CE91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1"/>
            <a:ext cx="7772400" cy="108012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Děti z </a:t>
            </a:r>
            <a:r>
              <a:rPr lang="cs-CZ" sz="4800" b="1" dirty="0" err="1" smtClean="0">
                <a:solidFill>
                  <a:srgbClr val="C00000"/>
                </a:solidFill>
              </a:rPr>
              <a:t>Bullerbynu</a:t>
            </a:r>
            <a:r>
              <a:rPr lang="cs-CZ" sz="4800" b="1" smtClean="0">
                <a:solidFill>
                  <a:srgbClr val="C00000"/>
                </a:solidFill>
              </a:rPr>
              <a:t> 2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00372"/>
            <a:ext cx="7486680" cy="359698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Autor: Mgr. Marcela </a:t>
            </a:r>
            <a:r>
              <a:rPr lang="cs-CZ" sz="3000" dirty="0" err="1" smtClean="0">
                <a:solidFill>
                  <a:schemeClr val="tx1"/>
                </a:solidFill>
              </a:rPr>
              <a:t>Vrubelová</a:t>
            </a:r>
            <a:endParaRPr lang="cs-CZ" sz="3000" dirty="0" smtClean="0">
              <a:solidFill>
                <a:schemeClr val="tx1"/>
              </a:solidFill>
            </a:endParaRP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Vytvořeno: říjen 2011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Ročník: 3. ročník ZŠ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Vzdělávací oblast: jazykové a komunikační dovednosti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Tematický okruh</a:t>
            </a:r>
            <a:r>
              <a:rPr lang="cs-CZ" sz="3000" dirty="0" smtClean="0"/>
              <a:t>: literární výchova</a:t>
            </a:r>
            <a:endParaRPr lang="cs-CZ" sz="3000" dirty="0" smtClean="0">
              <a:solidFill>
                <a:schemeClr val="tx1"/>
              </a:solidFill>
            </a:endParaRP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Téma: A. </a:t>
            </a:r>
            <a:r>
              <a:rPr lang="cs-CZ" sz="3000" dirty="0" err="1" smtClean="0">
                <a:solidFill>
                  <a:schemeClr val="tx1"/>
                </a:solidFill>
              </a:rPr>
              <a:t>Lindgrenová</a:t>
            </a:r>
            <a:r>
              <a:rPr lang="cs-CZ" sz="3000" dirty="0" smtClean="0">
                <a:solidFill>
                  <a:schemeClr val="tx1"/>
                </a:solidFill>
              </a:rPr>
              <a:t>: Děti z </a:t>
            </a:r>
            <a:r>
              <a:rPr lang="cs-CZ" sz="3000" dirty="0" err="1" smtClean="0">
                <a:solidFill>
                  <a:schemeClr val="tx1"/>
                </a:solidFill>
              </a:rPr>
              <a:t>Bullerbynu</a:t>
            </a:r>
            <a:endParaRPr lang="cs-CZ" sz="3000" dirty="0" smtClean="0"/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Anotace: </a:t>
            </a:r>
            <a:r>
              <a:rPr lang="cs-CZ" sz="3000" dirty="0" smtClean="0"/>
              <a:t>Test určený pro kontrolu porozumění textu po přečtení příslušné kapitoly knihy</a:t>
            </a:r>
          </a:p>
          <a:p>
            <a:pPr algn="l"/>
            <a:r>
              <a:rPr lang="cs-CZ" sz="3000" dirty="0" smtClean="0"/>
              <a:t>Pomůcky: notebook, dataprojektor, papíry</a:t>
            </a:r>
          </a:p>
          <a:p>
            <a:pPr algn="l"/>
            <a:r>
              <a:rPr lang="cs-CZ" sz="30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3000" dirty="0" smtClean="0"/>
              <a:t>Tato práce je šířena pod licencí CC BY-SA 3.0. Odkazy a citace jsou platné k datu vytvoření této práce.</a:t>
            </a:r>
          </a:p>
          <a:p>
            <a:pPr algn="l"/>
            <a:endParaRPr lang="cs-CZ" sz="3300" dirty="0" smtClean="0"/>
          </a:p>
          <a:p>
            <a:r>
              <a:rPr lang="cs-CZ" sz="2000" dirty="0" smtClean="0"/>
              <a:t>                                                                                                                                                  VY_32_INOVACE_03_10</a:t>
            </a: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0042"/>
            <a:ext cx="5781675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3116"/>
            <a:ext cx="8305800" cy="271464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Moje nejkrásnější narozeniny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158162" cy="1143000"/>
          </a:xfrm>
          <a:solidFill>
            <a:schemeClr val="bg2"/>
          </a:solidFill>
        </p:spPr>
        <p:txBody>
          <a:bodyPr/>
          <a:lstStyle/>
          <a:p>
            <a:r>
              <a:rPr lang="cs-CZ" b="1" dirty="0" smtClean="0"/>
              <a:t>Úkol číslo 1: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400" dirty="0" smtClean="0"/>
              <a:t>  </a:t>
            </a:r>
            <a:r>
              <a:rPr lang="cs-CZ" sz="4800" b="1" dirty="0" smtClean="0"/>
              <a:t>Kdo slavil narozeniny?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endParaRPr lang="cs-CZ" dirty="0" smtClean="0"/>
          </a:p>
          <a:p>
            <a:pPr algn="ctr"/>
            <a:endParaRPr lang="cs-CZ" sz="4000" b="1" dirty="0" smtClean="0"/>
          </a:p>
          <a:p>
            <a:pPr algn="ctr">
              <a:buNone/>
            </a:pPr>
            <a:r>
              <a:rPr lang="cs-CZ" sz="4000" b="1" dirty="0" smtClean="0"/>
              <a:t>a)  Anna</a:t>
            </a:r>
          </a:p>
          <a:p>
            <a:pPr algn="ctr">
              <a:buNone/>
            </a:pPr>
            <a:r>
              <a:rPr lang="cs-CZ" sz="4000" b="1" dirty="0" smtClean="0"/>
              <a:t> b)  </a:t>
            </a:r>
            <a:r>
              <a:rPr lang="cs-CZ" sz="4000" b="1" dirty="0" err="1" smtClean="0"/>
              <a:t>Britta</a:t>
            </a: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        c) </a:t>
            </a:r>
            <a:r>
              <a:rPr lang="cs-CZ" sz="4000" b="1" dirty="0" err="1" smtClean="0"/>
              <a:t>Lisa</a:t>
            </a:r>
            <a:endParaRPr lang="cs-CZ" sz="4000" b="1" dirty="0" smtClean="0"/>
          </a:p>
          <a:p>
            <a:pPr>
              <a:buNone/>
            </a:pPr>
            <a:endParaRPr lang="cs-CZ" sz="4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b="1" dirty="0" smtClean="0"/>
              <a:t>Úkol číslo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/>
              <a:t>  Jaký dárek oslavenec dostal?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4000" b="1" dirty="0" smtClean="0"/>
              <a:t>    </a:t>
            </a:r>
          </a:p>
          <a:p>
            <a:pPr marL="514350" indent="-514350">
              <a:buNone/>
            </a:pPr>
            <a:r>
              <a:rPr lang="cs-CZ" sz="4000" b="1" dirty="0" smtClean="0"/>
              <a:t>    a)  psa</a:t>
            </a:r>
          </a:p>
          <a:p>
            <a:pPr marL="514350" indent="-514350">
              <a:buNone/>
            </a:pPr>
            <a:r>
              <a:rPr lang="cs-CZ" sz="4000" b="1" dirty="0" smtClean="0"/>
              <a:t>    b) knihu</a:t>
            </a:r>
          </a:p>
          <a:p>
            <a:pPr marL="514350" indent="-514350">
              <a:buNone/>
            </a:pPr>
            <a:r>
              <a:rPr lang="cs-CZ" sz="4000" b="1" dirty="0" smtClean="0"/>
              <a:t>    c)  nový pokoj</a:t>
            </a:r>
          </a:p>
          <a:p>
            <a:pPr marL="514350" indent="-514350">
              <a:buNone/>
            </a:pP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b="1" smtClean="0"/>
              <a:t>Úkol </a:t>
            </a:r>
            <a:r>
              <a:rPr lang="cs-CZ" b="1" dirty="0" smtClean="0"/>
              <a:t>číslo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b="1" dirty="0" smtClean="0"/>
              <a:t>  Jaký dárek připravila maminka?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sz="4000" b="1" dirty="0" smtClean="0"/>
              <a:t> </a:t>
            </a:r>
          </a:p>
          <a:p>
            <a:pPr>
              <a:buNone/>
            </a:pPr>
            <a:r>
              <a:rPr lang="cs-CZ" sz="4000" b="1" dirty="0" smtClean="0"/>
              <a:t> a)   koberce    </a:t>
            </a:r>
          </a:p>
          <a:p>
            <a:pPr>
              <a:buNone/>
            </a:pPr>
            <a:r>
              <a:rPr lang="cs-CZ" sz="4000" b="1" dirty="0" smtClean="0"/>
              <a:t> b)  dort</a:t>
            </a:r>
          </a:p>
          <a:p>
            <a:pPr>
              <a:buNone/>
            </a:pPr>
            <a:r>
              <a:rPr lang="cs-CZ" sz="4000" b="1" dirty="0" smtClean="0"/>
              <a:t> c)   panenku</a:t>
            </a:r>
          </a:p>
          <a:p>
            <a:pPr>
              <a:buNone/>
            </a:pPr>
            <a:r>
              <a:rPr lang="cs-CZ" sz="4000" b="1" dirty="0" smtClean="0"/>
              <a:t>        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305800" cy="1714512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Správné odpovědi: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1142984"/>
            <a:ext cx="2212848" cy="1394748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</a:rPr>
              <a:t>Úkol č. 1: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Správná odpověď: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c)  </a:t>
            </a:r>
            <a:r>
              <a:rPr lang="cs-CZ" sz="3600" b="1" dirty="0" err="1" smtClean="0"/>
              <a:t>Lisa</a:t>
            </a:r>
            <a:endParaRPr lang="cs-CZ" sz="3600" b="1" dirty="0" smtClean="0"/>
          </a:p>
          <a:p>
            <a:endParaRPr lang="cs-CZ" sz="3600" dirty="0"/>
          </a:p>
        </p:txBody>
      </p:sp>
      <p:pic>
        <p:nvPicPr>
          <p:cNvPr id="5" name="Zástupný symbol pro obrázek 4" descr="dětská práva 00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942" r="5942"/>
          <a:stretch>
            <a:fillRect/>
          </a:stretch>
        </p:blipFill>
        <p:spPr>
          <a:xfrm rot="420000">
            <a:off x="3194969" y="1127157"/>
            <a:ext cx="5245750" cy="410255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 tmFilter="0, 0; .2, .5; .8, .5; 1, 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214423"/>
            <a:ext cx="2212848" cy="121444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Úkol č. 2: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3600" b="1" dirty="0" smtClean="0"/>
              <a:t>Správná odpověď: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c) nový</a:t>
            </a:r>
          </a:p>
          <a:p>
            <a:r>
              <a:rPr lang="cs-CZ" sz="3600" b="1" dirty="0" smtClean="0"/>
              <a:t>     pokoj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dirty="0"/>
          </a:p>
        </p:txBody>
      </p:sp>
      <p:pic>
        <p:nvPicPr>
          <p:cNvPr id="9" name="Zástupný symbol pro obrázek 8" descr="dětská práva 00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942" r="5942"/>
          <a:stretch>
            <a:fillRect/>
          </a:stretch>
        </p:blipFill>
        <p:spPr>
          <a:xfrm rot="420000">
            <a:off x="3125199" y="1082440"/>
            <a:ext cx="5387563" cy="41734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500"/>
                            </p:stCondLst>
                            <p:childTnLst>
                              <p:par>
                                <p:cTn id="4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071547"/>
            <a:ext cx="2212848" cy="135732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Úkol č. 3: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Správná odpověď: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a) koberce</a:t>
            </a:r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5" name="Zástupný symbol pro obrázek 6" descr="dětská práva 00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942" r="5942"/>
          <a:stretch>
            <a:fillRect/>
          </a:stretch>
        </p:blipFill>
        <p:spPr>
          <a:xfrm rot="420000">
            <a:off x="3112443" y="1112607"/>
            <a:ext cx="5526493" cy="41865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200" b="1" dirty="0" smtClean="0"/>
              <a:t>LINDGRENOVÁ, </a:t>
            </a:r>
            <a:r>
              <a:rPr lang="cs-CZ" sz="2200" b="1" dirty="0" err="1" smtClean="0"/>
              <a:t>Astrid</a:t>
            </a:r>
            <a:r>
              <a:rPr lang="cs-CZ" sz="2200" b="1" dirty="0" smtClean="0"/>
              <a:t>. </a:t>
            </a:r>
            <a:r>
              <a:rPr lang="cs-CZ" sz="2200" b="1" i="1" dirty="0" smtClean="0"/>
              <a:t>Děti z </a:t>
            </a:r>
            <a:r>
              <a:rPr lang="cs-CZ" sz="2200" b="1" i="1" dirty="0" err="1" smtClean="0"/>
              <a:t>Bullerbynu</a:t>
            </a:r>
            <a:r>
              <a:rPr lang="cs-CZ" sz="2200" b="1" dirty="0" smtClean="0"/>
              <a:t>. Praha : Albatros, 2009. 215 s. ISBN 978-80-00-02372-4.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200" b="1" dirty="0" smtClean="0"/>
              <a:t>Ilustrace: Helena </a:t>
            </a:r>
            <a:r>
              <a:rPr lang="cs-CZ" sz="2200" b="1" dirty="0" err="1" smtClean="0"/>
              <a:t>Zmatlíková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Tento učební materiál vznikl s laskavým svolením </a:t>
            </a:r>
            <a:r>
              <a:rPr lang="cs-CZ" sz="2200" b="1" smtClean="0"/>
              <a:t>nakladatelství Albatros</a:t>
            </a: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2757478" cy="443484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 Rounded MT Bold" pitchFamily="34" charset="0"/>
              </a:rPr>
              <a:t>Metodický postup:</a:t>
            </a:r>
          </a:p>
          <a:p>
            <a:r>
              <a:rPr lang="cs-CZ" sz="2000" b="1" smtClean="0">
                <a:solidFill>
                  <a:schemeClr val="bg1"/>
                </a:solidFill>
                <a:latin typeface="Arial Rounded MT Bold" pitchFamily="34" charset="0"/>
              </a:rPr>
              <a:t>test  </a:t>
            </a:r>
            <a:r>
              <a:rPr lang="cs-CZ" sz="2000" b="1" smtClean="0">
                <a:solidFill>
                  <a:schemeClr val="bg1"/>
                </a:solidFill>
                <a:latin typeface="Arial Rounded MT Bold" pitchFamily="34" charset="0"/>
              </a:rPr>
              <a:t>zkopírujte </a:t>
            </a:r>
            <a:r>
              <a:rPr lang="cs-CZ" sz="2000" b="1" dirty="0" smtClean="0">
                <a:solidFill>
                  <a:schemeClr val="bg1"/>
                </a:solidFill>
                <a:latin typeface="Arial Rounded MT Bold" pitchFamily="34" charset="0"/>
              </a:rPr>
              <a:t>a      vytiskněte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 Rounded MT Bold" pitchFamily="34" charset="0"/>
              </a:rPr>
              <a:t>při prezentaci žáci označí správné odpovědi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 Rounded MT Bold" pitchFamily="34" charset="0"/>
              </a:rPr>
              <a:t>správnost odpovědí si při další prezentaci sami kontrolují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 Rounded MT Bold" pitchFamily="34" charset="0"/>
              </a:rPr>
              <a:t>vyhodnoťte</a:t>
            </a:r>
            <a:endParaRPr lang="cs-CZ" sz="20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00430" y="1928802"/>
            <a:ext cx="4038600" cy="4434840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sz="2400" b="1" dirty="0" smtClean="0"/>
              <a:t>Následující slide je možno zkopírovat do programu Microsoft </a:t>
            </a:r>
            <a:r>
              <a:rPr lang="cs-CZ" sz="2400" b="1" dirty="0" err="1" smtClean="0"/>
              <a:t>OfficeWord</a:t>
            </a:r>
            <a:r>
              <a:rPr lang="cs-CZ" sz="2400" b="1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785794"/>
            <a:ext cx="5357834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smtClean="0"/>
              <a:t>Test</a:t>
            </a:r>
            <a:endParaRPr lang="cs-CZ" sz="2400" b="1" dirty="0" smtClean="0"/>
          </a:p>
          <a:p>
            <a:r>
              <a:rPr lang="cs-CZ" sz="2400" b="1" dirty="0" smtClean="0">
                <a:latin typeface="Corbel" pitchFamily="34" charset="0"/>
              </a:rPr>
              <a:t>Moje nejkrásnější narozeniny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Správnou odpověď zakroužkuj:</a:t>
            </a:r>
          </a:p>
          <a:p>
            <a:endParaRPr lang="cs-CZ" sz="20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Úkol č. 1:   </a:t>
            </a:r>
          </a:p>
          <a:p>
            <a:r>
              <a:rPr lang="cs-CZ" sz="2000" b="1" dirty="0" smtClean="0">
                <a:latin typeface="Corbel" pitchFamily="34" charset="0"/>
              </a:rPr>
              <a:t>Kdo slavil narozeniny?</a:t>
            </a:r>
          </a:p>
          <a:p>
            <a:r>
              <a:rPr lang="cs-CZ" sz="2000" b="1" dirty="0" smtClean="0">
                <a:latin typeface="Corbel" pitchFamily="34" charset="0"/>
              </a:rPr>
              <a:t>        a)                 b)                c)</a:t>
            </a:r>
          </a:p>
          <a:p>
            <a:endParaRPr lang="cs-CZ" sz="20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Úkol č. 2:  </a:t>
            </a:r>
          </a:p>
          <a:p>
            <a:r>
              <a:rPr lang="cs-CZ" sz="2000" b="1" dirty="0" smtClean="0">
                <a:latin typeface="Corbel" pitchFamily="34" charset="0"/>
              </a:rPr>
              <a:t>Jaký dárek oslavenec dostal?</a:t>
            </a:r>
          </a:p>
          <a:p>
            <a:r>
              <a:rPr lang="cs-CZ" sz="2000" b="1" dirty="0" smtClean="0">
                <a:latin typeface="Corbel" pitchFamily="34" charset="0"/>
              </a:rPr>
              <a:t>         a)                 b)                c)</a:t>
            </a:r>
          </a:p>
          <a:p>
            <a:endParaRPr lang="cs-CZ" sz="20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Úkol č. 3:   </a:t>
            </a:r>
          </a:p>
          <a:p>
            <a:r>
              <a:rPr lang="cs-CZ" sz="2000" b="1" dirty="0" smtClean="0">
                <a:latin typeface="Corbel" pitchFamily="34" charset="0"/>
              </a:rPr>
              <a:t>Jaký dárek připravila maminka?</a:t>
            </a:r>
          </a:p>
          <a:p>
            <a:r>
              <a:rPr lang="cs-CZ" sz="2000" b="1" dirty="0" smtClean="0">
                <a:latin typeface="Corbel" pitchFamily="34" charset="0"/>
              </a:rPr>
              <a:t>         a)                  b)                c)</a:t>
            </a:r>
            <a:endParaRPr lang="cs-CZ" sz="2000" b="1" dirty="0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137</TotalTime>
  <Words>310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Děti z Bullerbynu 2</vt:lpstr>
      <vt:lpstr>Moje nejkrásnější narozeniny</vt:lpstr>
      <vt:lpstr>Úkol číslo 1:</vt:lpstr>
      <vt:lpstr>Úkol číslo 2:</vt:lpstr>
      <vt:lpstr>Úkol číslo 3:</vt:lpstr>
      <vt:lpstr>Správné odpovědi:</vt:lpstr>
      <vt:lpstr>Úkol č. 1: </vt:lpstr>
      <vt:lpstr>Úkol č. 2:</vt:lpstr>
      <vt:lpstr>Úkol č. 3:</vt:lpstr>
      <vt:lpstr> LINDGRENOVÁ, Astrid. Děti z Bullerbynu. Praha : Albatros, 2009. 215 s. ISBN 978-80-00-02372-4. Ilustrace: Helena Zmatlíková Tento učební materiál vznikl s laskavým svolením nakladatelství Albatros</vt:lpstr>
      <vt:lpstr>Snímek 12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Vaše jméno</cp:lastModifiedBy>
  <cp:revision>32</cp:revision>
  <dcterms:created xsi:type="dcterms:W3CDTF">2011-10-25T12:49:03Z</dcterms:created>
  <dcterms:modified xsi:type="dcterms:W3CDTF">2012-06-20T09:44:49Z</dcterms:modified>
</cp:coreProperties>
</file>