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B32F74-4D55-4E0C-9958-34A58C544CA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08DDE42-F361-4698-A861-A31CC9FF3C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onza\Plocha\Nová složka\dětská práv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1"/>
            <a:ext cx="7772400" cy="1080120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Děti z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Bullerbynu</a:t>
            </a:r>
            <a:r>
              <a:rPr lang="cs-CZ" sz="4800" b="1" smtClean="0">
                <a:solidFill>
                  <a:schemeClr val="accent2">
                    <a:lumMod val="75000"/>
                  </a:schemeClr>
                </a:solidFill>
              </a:rPr>
              <a:t> 3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00372"/>
            <a:ext cx="7486680" cy="300039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Autor: Mgr. Marcela </a:t>
            </a:r>
            <a:r>
              <a:rPr lang="cs-CZ" sz="4800" dirty="0" err="1" smtClean="0">
                <a:solidFill>
                  <a:schemeClr val="tx1"/>
                </a:solidFill>
              </a:rPr>
              <a:t>Vrubelová</a:t>
            </a:r>
            <a:endParaRPr lang="cs-CZ" sz="4800" dirty="0" smtClean="0">
              <a:solidFill>
                <a:schemeClr val="tx1"/>
              </a:solidFill>
            </a:endParaRP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Vytvořeno: říjen 2011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Ročník: 3. ročník ZŠ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Vzdělávací oblast: jazykové a komunikační dovednosti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Vzdělávací obor: český jazyk a literatura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Tematický okruh: literární výchova</a:t>
            </a: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Téma: A. </a:t>
            </a:r>
            <a:r>
              <a:rPr lang="cs-CZ" sz="4800" dirty="0" err="1" smtClean="0">
                <a:solidFill>
                  <a:schemeClr val="tx1"/>
                </a:solidFill>
              </a:rPr>
              <a:t>Lindgrenová</a:t>
            </a:r>
            <a:r>
              <a:rPr lang="cs-CZ" sz="4800" dirty="0" smtClean="0">
                <a:solidFill>
                  <a:schemeClr val="tx1"/>
                </a:solidFill>
              </a:rPr>
              <a:t>: Děti z </a:t>
            </a:r>
            <a:r>
              <a:rPr lang="cs-CZ" sz="4800" dirty="0" err="1" smtClean="0">
                <a:solidFill>
                  <a:schemeClr val="tx1"/>
                </a:solidFill>
              </a:rPr>
              <a:t>Bullerbynu</a:t>
            </a:r>
            <a:endParaRPr lang="cs-CZ" sz="4800" dirty="0" smtClean="0">
              <a:solidFill>
                <a:schemeClr val="tx1"/>
              </a:solidFill>
            </a:endParaRPr>
          </a:p>
          <a:p>
            <a:pPr algn="l"/>
            <a:r>
              <a:rPr lang="cs-CZ" sz="4800" dirty="0" smtClean="0">
                <a:solidFill>
                  <a:schemeClr val="tx1"/>
                </a:solidFill>
              </a:rPr>
              <a:t>Anotace:</a:t>
            </a:r>
            <a:r>
              <a:rPr lang="cs-CZ" sz="4800" b="1" dirty="0" smtClean="0"/>
              <a:t>Test určený pro kontrolu porozumění textu po přečtení příslušné kapitoly knihy</a:t>
            </a:r>
          </a:p>
          <a:p>
            <a:pPr algn="l"/>
            <a:r>
              <a:rPr lang="cs-CZ" sz="4800" b="1" dirty="0" smtClean="0"/>
              <a:t>Pomůcky: notebook, dataprojektor, papíry</a:t>
            </a:r>
          </a:p>
          <a:p>
            <a:pPr algn="l"/>
            <a:r>
              <a:rPr lang="cs-CZ" sz="4000" dirty="0" smtClean="0"/>
              <a:t>Tato práce je šířena pod licencí CC BY-SA 3.0. Odkazy a citace jsou platné k datu vytvoření této práce.</a:t>
            </a:r>
          </a:p>
          <a:p>
            <a:pPr algn="l"/>
            <a:endParaRPr lang="cs-CZ" sz="4800" b="1" dirty="0" smtClean="0"/>
          </a:p>
          <a:p>
            <a:pPr algn="l"/>
            <a:r>
              <a:rPr lang="cs-CZ" sz="48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4800" dirty="0" smtClean="0"/>
          </a:p>
          <a:p>
            <a:r>
              <a:rPr lang="cs-CZ" sz="4800" dirty="0" smtClean="0"/>
              <a:t>                                                                                                                                               </a:t>
            </a:r>
          </a:p>
          <a:p>
            <a:r>
              <a:rPr lang="cs-CZ" sz="4800" dirty="0" smtClean="0"/>
              <a:t>  VY_32_INOVACE_04_10</a:t>
            </a: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57232"/>
            <a:ext cx="8229600" cy="2643206"/>
          </a:xfrm>
          <a:solidFill>
            <a:schemeClr val="accent2">
              <a:lumMod val="7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</a:rPr>
              <a:t>Jednotíme řepu </a:t>
            </a:r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</a:rPr>
              <a:t>                                 a </a:t>
            </a:r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</a:rPr>
              <a:t>dostaneme koťátka</a:t>
            </a:r>
            <a:endParaRPr lang="cs-CZ" sz="54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Úkol číslo 1: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tx2">
                    <a:lumMod val="10000"/>
                  </a:schemeClr>
                </a:solidFill>
              </a:rPr>
              <a:t> 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2">
                    <a:lumMod val="10000"/>
                  </a:schemeClr>
                </a:solidFill>
              </a:rPr>
              <a:t>  Co použily děti na pití vody </a:t>
            </a:r>
            <a:r>
              <a:rPr lang="cs-CZ" sz="4000" b="1" dirty="0" smtClean="0">
                <a:solidFill>
                  <a:schemeClr val="tx2">
                    <a:lumMod val="10000"/>
                  </a:schemeClr>
                </a:solidFill>
              </a:rPr>
              <a:t>               ze </a:t>
            </a:r>
            <a:r>
              <a:rPr lang="cs-CZ" sz="4000" b="1" dirty="0" smtClean="0">
                <a:solidFill>
                  <a:schemeClr val="tx2">
                    <a:lumMod val="10000"/>
                  </a:schemeClr>
                </a:solidFill>
              </a:rPr>
              <a:t>džbánu?</a:t>
            </a:r>
            <a:endParaRPr lang="cs-CZ" sz="40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endParaRPr lang="cs-CZ" sz="4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514350" indent="-514350"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a) sklenici</a:t>
            </a:r>
          </a:p>
          <a:p>
            <a:pPr marL="514350" indent="-514350"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b) kelímek</a:t>
            </a:r>
          </a:p>
          <a:p>
            <a:pPr marL="514350" indent="-514350"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c)  brčko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Úkol číslo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bg2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4000" b="1" dirty="0" smtClean="0"/>
              <a:t>Kdo získal přezdívku „</a:t>
            </a:r>
            <a:r>
              <a:rPr lang="cs-CZ" sz="4000" b="1" dirty="0" err="1" smtClean="0"/>
              <a:t>kolifink</a:t>
            </a:r>
            <a:r>
              <a:rPr lang="cs-CZ" sz="4000" b="1" dirty="0" smtClean="0"/>
              <a:t>“?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 </a:t>
            </a:r>
          </a:p>
          <a:p>
            <a:pPr>
              <a:buNone/>
            </a:pP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a)  </a:t>
            </a:r>
            <a:r>
              <a:rPr lang="cs-CZ" sz="4000" b="1" dirty="0" err="1" smtClean="0">
                <a:solidFill>
                  <a:schemeClr val="bg2">
                    <a:lumMod val="75000"/>
                  </a:schemeClr>
                </a:solidFill>
              </a:rPr>
              <a:t>Lasse</a:t>
            </a:r>
            <a:endParaRPr lang="cs-CZ" sz="4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  b)  </a:t>
            </a:r>
            <a:r>
              <a:rPr lang="cs-CZ" sz="4000" b="1" dirty="0" err="1" smtClean="0">
                <a:solidFill>
                  <a:schemeClr val="bg2">
                    <a:lumMod val="75000"/>
                  </a:schemeClr>
                </a:solidFill>
              </a:rPr>
              <a:t>Olle</a:t>
            </a:r>
            <a:endParaRPr lang="cs-CZ" sz="4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  c)  Bosse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Úkol číslo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Od koho dostaly děti koťata?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 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   a)  od Kristin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   b)  od dědečka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   c)  od ševce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000240"/>
            <a:ext cx="8229600" cy="178595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bg2">
                    <a:lumMod val="75000"/>
                  </a:schemeClr>
                </a:solidFill>
              </a:rPr>
              <a:t>Správné odpovědi:</a:t>
            </a:r>
            <a:endParaRPr lang="cs-CZ" sz="6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300318" cy="1066800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Úkol č. 1: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Zástupný symbol pro obrázek 4" descr="dětská práva 01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9418" r="941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300318" cy="44196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Správná odpověď:</a:t>
            </a:r>
          </a:p>
          <a:p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c) brčko</a:t>
            </a:r>
            <a:endParaRPr lang="cs-CZ" sz="36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4" grpI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300318" cy="1066800"/>
          </a:xfrm>
          <a:solidFill>
            <a:schemeClr val="accent5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/>
              <a:t>Úkol č. </a:t>
            </a:r>
            <a:r>
              <a:rPr lang="cs-CZ" sz="4000" smtClean="0"/>
              <a:t>2:</a:t>
            </a:r>
            <a:endParaRPr lang="cs-CZ" sz="4000" dirty="0"/>
          </a:p>
        </p:txBody>
      </p:sp>
      <p:pic>
        <p:nvPicPr>
          <p:cNvPr id="5" name="Zástupný symbol pro obrázek 4" descr="dětská práva 01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9418" r="941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43702" y="1571612"/>
            <a:ext cx="2271714" cy="441960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Správná odpověď:</a:t>
            </a:r>
          </a:p>
          <a:p>
            <a:endParaRPr lang="cs-CZ" sz="36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b)  </a:t>
            </a:r>
            <a:r>
              <a:rPr lang="cs-CZ" sz="3600" b="1" dirty="0" err="1" smtClean="0">
                <a:solidFill>
                  <a:schemeClr val="bg2">
                    <a:lumMod val="75000"/>
                  </a:schemeClr>
                </a:solidFill>
              </a:rPr>
              <a:t>Olle</a:t>
            </a:r>
            <a:endParaRPr lang="cs-CZ" sz="3600" b="1" dirty="0" smtClean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500"/>
                            </p:stCondLst>
                            <p:childTnLst>
                              <p:par>
                                <p:cTn id="28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500"/>
                            </p:stCondLst>
                            <p:childTnLst>
                              <p:par>
                                <p:cTn id="3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4" grpI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371756" cy="1066800"/>
          </a:xfrm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/>
              <a:t>Úkol č. 3:</a:t>
            </a:r>
            <a:endParaRPr lang="cs-CZ" sz="4000" dirty="0"/>
          </a:p>
        </p:txBody>
      </p:sp>
      <p:pic>
        <p:nvPicPr>
          <p:cNvPr id="5" name="Zástupný symbol pro obrázek 4" descr="bullerbyn 00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9418" r="941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371756" cy="44196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Správná odpověď:</a:t>
            </a:r>
          </a:p>
          <a:p>
            <a:endParaRPr lang="cs-CZ" sz="36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a) Kristin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332384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>
                <a:solidFill>
                  <a:schemeClr val="bg1"/>
                </a:solidFill>
              </a:rPr>
              <a:t>LINDGRENOVÁ, </a:t>
            </a:r>
            <a:r>
              <a:rPr lang="cs-CZ" sz="2400" b="1" dirty="0" err="1" smtClean="0">
                <a:solidFill>
                  <a:schemeClr val="bg1"/>
                </a:solidFill>
              </a:rPr>
              <a:t>Astrid</a:t>
            </a:r>
            <a:r>
              <a:rPr lang="cs-CZ" sz="2400" b="1" dirty="0" smtClean="0">
                <a:solidFill>
                  <a:schemeClr val="bg1"/>
                </a:solidFill>
              </a:rPr>
              <a:t>. </a:t>
            </a:r>
            <a:r>
              <a:rPr lang="cs-CZ" sz="2400" b="1" i="1" dirty="0" smtClean="0">
                <a:solidFill>
                  <a:schemeClr val="bg1"/>
                </a:solidFill>
              </a:rPr>
              <a:t>Děti z </a:t>
            </a:r>
            <a:r>
              <a:rPr lang="cs-CZ" sz="2400" b="1" i="1" dirty="0" err="1" smtClean="0">
                <a:solidFill>
                  <a:schemeClr val="bg1"/>
                </a:solidFill>
              </a:rPr>
              <a:t>Bullerbynu</a:t>
            </a:r>
            <a:r>
              <a:rPr lang="cs-CZ" sz="2400" b="1" dirty="0" smtClean="0">
                <a:solidFill>
                  <a:schemeClr val="bg1"/>
                </a:solidFill>
              </a:rPr>
              <a:t>. Praha : Albatros, 2009. 215 s. ISBN 978-80-00-02372-4.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bg1"/>
                </a:solidFill>
              </a:rPr>
              <a:t>Ilustrace: Helena </a:t>
            </a:r>
            <a:r>
              <a:rPr lang="cs-CZ" sz="2400" dirty="0" err="1" smtClean="0">
                <a:solidFill>
                  <a:schemeClr val="bg1"/>
                </a:solidFill>
              </a:rPr>
              <a:t>Zmatlíková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Tento učební materiál vznikl s laskavým svolením nakladatelství Albatros.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2614602" cy="4572000"/>
          </a:xfrm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latin typeface="Arial Rounded MT Bold" pitchFamily="34" charset="0"/>
              </a:rPr>
              <a:t>Metodický postup: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test  kopírujte </a:t>
            </a:r>
            <a:r>
              <a:rPr lang="cs-CZ" sz="2000" b="1" dirty="0" smtClean="0">
                <a:latin typeface="Arial Rounded MT Bold" pitchFamily="34" charset="0"/>
              </a:rPr>
              <a:t>                a vytiskněte</a:t>
            </a:r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000" b="1" dirty="0" smtClean="0">
                <a:latin typeface="Arial Rounded MT Bold" pitchFamily="34" charset="0"/>
              </a:rPr>
              <a:t>při prezentaci žáci označí správné odpovědi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správnost odpovědí si </a:t>
            </a:r>
            <a:r>
              <a:rPr lang="cs-CZ" sz="2000" b="1" dirty="0" smtClean="0">
                <a:latin typeface="Arial Rounded MT Bold" pitchFamily="34" charset="0"/>
              </a:rPr>
              <a:t>             při </a:t>
            </a:r>
            <a:r>
              <a:rPr lang="cs-CZ" sz="2000" b="1" dirty="0" smtClean="0">
                <a:latin typeface="Arial Rounded MT Bold" pitchFamily="34" charset="0"/>
              </a:rPr>
              <a:t>další prezentaci sami kontrolují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vyhodnoťte</a:t>
            </a:r>
            <a:endParaRPr lang="cs-CZ" sz="20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14678" y="1524000"/>
            <a:ext cx="5493458" cy="4572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Následující slide je možno zkopírovat do programu Microsoft Office Word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852" y="188640"/>
            <a:ext cx="7000924" cy="5201424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smtClean="0">
                <a:solidFill>
                  <a:schemeClr val="bg2">
                    <a:lumMod val="50000"/>
                  </a:schemeClr>
                </a:solidFill>
              </a:rPr>
              <a:t>Test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Jednotíme řepu a dostaneme koťátka</a:t>
            </a:r>
          </a:p>
          <a:p>
            <a:endParaRPr lang="cs-CZ" sz="2400" b="1" dirty="0" smtClean="0">
              <a:solidFill>
                <a:schemeClr val="bg2">
                  <a:lumMod val="50000"/>
                </a:schemeClr>
              </a:solidFill>
              <a:latin typeface="Corbel" pitchFamily="34" charset="0"/>
            </a:endParaRP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Správnou odpověď zakroužkuj:</a:t>
            </a:r>
          </a:p>
          <a:p>
            <a:endParaRPr lang="cs-CZ" sz="2000" b="1" dirty="0" smtClean="0">
              <a:solidFill>
                <a:schemeClr val="bg2">
                  <a:lumMod val="50000"/>
                </a:schemeClr>
              </a:solidFill>
              <a:latin typeface="Corbel" pitchFamily="34" charset="0"/>
            </a:endParaRP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Úkol č. 1:  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Co použily děti na pití vody ze džbánu? 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            a)                  b)                 c)</a:t>
            </a:r>
          </a:p>
          <a:p>
            <a:endParaRPr lang="cs-CZ" sz="2000" b="1" dirty="0" smtClean="0">
              <a:solidFill>
                <a:schemeClr val="bg2">
                  <a:lumMod val="50000"/>
                </a:schemeClr>
              </a:solidFill>
              <a:latin typeface="Corbel" pitchFamily="34" charset="0"/>
            </a:endParaRP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Úkol č. 2:   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Kdo dostal přezdívku “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kolifink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“?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            a)                   b)                c)</a:t>
            </a:r>
          </a:p>
          <a:p>
            <a:endParaRPr lang="cs-CZ" sz="2000" b="1" dirty="0" smtClean="0">
              <a:solidFill>
                <a:schemeClr val="bg2">
                  <a:lumMod val="50000"/>
                </a:schemeClr>
              </a:solidFill>
              <a:latin typeface="Corbel" pitchFamily="34" charset="0"/>
            </a:endParaRP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Úkol č. 3:   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Od koho dostaly děti koťata?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orbel" pitchFamily="34" charset="0"/>
              </a:rPr>
              <a:t>            a)                    b)                c)</a:t>
            </a:r>
            <a:endParaRPr lang="cs-CZ" sz="2000" b="1" dirty="0">
              <a:solidFill>
                <a:schemeClr val="bg2">
                  <a:lumMod val="50000"/>
                </a:schemeClr>
              </a:solidFill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105</TotalTime>
  <Words>303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Děti z Bullerbynu 3</vt:lpstr>
      <vt:lpstr>Jednotíme řepu                                  a dostaneme koťátka</vt:lpstr>
      <vt:lpstr>Úkol číslo 1:</vt:lpstr>
      <vt:lpstr>Úkol číslo 2:</vt:lpstr>
      <vt:lpstr>Úkol číslo 3:</vt:lpstr>
      <vt:lpstr>Správné odpovědi:</vt:lpstr>
      <vt:lpstr>Úkol č. 1: </vt:lpstr>
      <vt:lpstr>Úkol č. 2:</vt:lpstr>
      <vt:lpstr>Úkol č. 3:</vt:lpstr>
      <vt:lpstr> LINDGRENOVÁ, Astrid. Děti z Bullerbynu. Praha : Albatros, 2009. 215 s. ISBN 978-80-00-02372-4. Ilustrace: Helena Zmatlíková Tento učební materiál vznikl s laskavým svolením nakladatelství Albatros.</vt:lpstr>
      <vt:lpstr>Snímek 12</vt:lpstr>
    </vt:vector>
  </TitlesOfParts>
  <Company>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Děti z Bullerbynu</dc:title>
  <dc:creator>admin</dc:creator>
  <cp:lastModifiedBy>Dum</cp:lastModifiedBy>
  <cp:revision>27</cp:revision>
  <dcterms:created xsi:type="dcterms:W3CDTF">2011-10-25T15:16:46Z</dcterms:created>
  <dcterms:modified xsi:type="dcterms:W3CDTF">2012-06-19T18:28:40Z</dcterms:modified>
</cp:coreProperties>
</file>