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6" r:id="rId8"/>
    <p:sldId id="264" r:id="rId9"/>
    <p:sldId id="265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5B6759-5F2A-4FBD-80C3-4FB76F52D96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737EC2-0F19-42E0-BC06-5C0B06210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5B6759-5F2A-4FBD-80C3-4FB76F52D96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737EC2-0F19-42E0-BC06-5C0B06210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5B6759-5F2A-4FBD-80C3-4FB76F52D96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737EC2-0F19-42E0-BC06-5C0B06210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5B6759-5F2A-4FBD-80C3-4FB76F52D96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737EC2-0F19-42E0-BC06-5C0B06210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5B6759-5F2A-4FBD-80C3-4FB76F52D96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737EC2-0F19-42E0-BC06-5C0B06210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5B6759-5F2A-4FBD-80C3-4FB76F52D96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737EC2-0F19-42E0-BC06-5C0B06210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5B6759-5F2A-4FBD-80C3-4FB76F52D96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737EC2-0F19-42E0-BC06-5C0B06210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5B6759-5F2A-4FBD-80C3-4FB76F52D96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737EC2-0F19-42E0-BC06-5C0B06210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65B6759-5F2A-4FBD-80C3-4FB76F52D96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2737EC2-0F19-42E0-BC06-5C0B06210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5B6759-5F2A-4FBD-80C3-4FB76F52D96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737EC2-0F19-42E0-BC06-5C0B06210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5B6759-5F2A-4FBD-80C3-4FB76F52D96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737EC2-0F19-42E0-BC06-5C0B06210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65B6759-5F2A-4FBD-80C3-4FB76F52D96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2737EC2-0F19-42E0-BC06-5C0B06210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Honza\Plocha\Nová složka\dětská práva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700808"/>
            <a:ext cx="7772400" cy="93610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Děti z </a:t>
            </a:r>
            <a:r>
              <a:rPr lang="cs-CZ" sz="4800" b="1" dirty="0" err="1" smtClean="0">
                <a:solidFill>
                  <a:schemeClr val="accent2">
                    <a:lumMod val="75000"/>
                  </a:schemeClr>
                </a:solidFill>
              </a:rPr>
              <a:t>Bullerbynu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 4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852936"/>
            <a:ext cx="7486680" cy="4005064"/>
          </a:xfrm>
        </p:spPr>
        <p:txBody>
          <a:bodyPr>
            <a:normAutofit fontScale="85000" lnSpcReduction="20000"/>
          </a:bodyPr>
          <a:lstStyle/>
          <a:p>
            <a:pPr algn="l"/>
            <a:endParaRPr lang="cs-CZ" sz="1700" dirty="0" smtClean="0">
              <a:solidFill>
                <a:schemeClr val="tx1"/>
              </a:solidFill>
            </a:endParaRPr>
          </a:p>
          <a:p>
            <a:pPr algn="l"/>
            <a:endParaRPr lang="cs-CZ" sz="1700" dirty="0" smtClean="0"/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Marcela </a:t>
            </a:r>
            <a:r>
              <a:rPr lang="cs-CZ" sz="1900" dirty="0" err="1" smtClean="0">
                <a:solidFill>
                  <a:schemeClr val="tx1"/>
                </a:solidFill>
              </a:rPr>
              <a:t>Vrubelová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Vytvořeno: listopad 2011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Ročník: 3. ročník ZŠ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Vzdělávací oblast: jazykové a komunikační dovednosti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Vzdělávací obor: český jazyk a literatura</a:t>
            </a:r>
          </a:p>
          <a:p>
            <a:r>
              <a:rPr lang="cs-CZ" sz="1900" dirty="0" smtClean="0">
                <a:solidFill>
                  <a:schemeClr val="tx1"/>
                </a:solidFill>
              </a:rPr>
              <a:t>Tematický okruh</a:t>
            </a:r>
            <a:r>
              <a:rPr lang="cs-CZ" sz="1900" dirty="0" smtClean="0"/>
              <a:t>: literární výchova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A. </a:t>
            </a:r>
            <a:r>
              <a:rPr lang="cs-CZ" sz="1900" dirty="0" err="1" smtClean="0">
                <a:solidFill>
                  <a:schemeClr val="tx1"/>
                </a:solidFill>
              </a:rPr>
              <a:t>Lindgrenová</a:t>
            </a:r>
            <a:r>
              <a:rPr lang="cs-CZ" sz="1900" dirty="0" smtClean="0">
                <a:solidFill>
                  <a:schemeClr val="tx1"/>
                </a:solidFill>
              </a:rPr>
              <a:t>: Děti z </a:t>
            </a:r>
            <a:r>
              <a:rPr lang="cs-CZ" sz="1900" dirty="0" err="1" smtClean="0">
                <a:solidFill>
                  <a:schemeClr val="tx1"/>
                </a:solidFill>
              </a:rPr>
              <a:t>Bullerbynu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endParaRPr lang="cs-CZ" sz="1700" dirty="0" smtClean="0">
              <a:solidFill>
                <a:schemeClr val="tx1"/>
              </a:solidFill>
            </a:endParaRPr>
          </a:p>
          <a:p>
            <a:r>
              <a:rPr lang="cs-CZ" sz="1700" dirty="0" smtClean="0">
                <a:solidFill>
                  <a:schemeClr val="tx1"/>
                </a:solidFill>
              </a:rPr>
              <a:t>Anotace:</a:t>
            </a:r>
            <a:r>
              <a:rPr lang="cs-CZ" sz="1700" b="1" dirty="0" smtClean="0"/>
              <a:t>Test určený pro kontrolu porozumění textu po přečtení příslušné kapitoly knihy</a:t>
            </a:r>
          </a:p>
          <a:p>
            <a:r>
              <a:rPr lang="cs-CZ" sz="1700" b="1" dirty="0" smtClean="0"/>
              <a:t>Pomůcky: dataprojektor, notebook, papíry</a:t>
            </a:r>
          </a:p>
          <a:p>
            <a:endParaRPr lang="cs-CZ" sz="1800" dirty="0" smtClean="0"/>
          </a:p>
          <a:p>
            <a:r>
              <a:rPr lang="cs-CZ" sz="1800" dirty="0" smtClean="0"/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800" dirty="0" smtClean="0"/>
          </a:p>
          <a:p>
            <a:r>
              <a:rPr lang="cs-CZ" sz="1600" dirty="0" smtClean="0"/>
              <a:t>Tato práce je šířena pod licencí CC BY-SA 3.0. Odkazy a citace jsou platné k datu vytvoření této práce.</a:t>
            </a:r>
          </a:p>
          <a:p>
            <a:endParaRPr lang="cs-CZ" sz="1700" b="1" dirty="0" smtClean="0"/>
          </a:p>
          <a:p>
            <a:r>
              <a:rPr lang="cs-CZ" sz="2000" dirty="0" smtClean="0"/>
              <a:t>                                                                                                                                                  </a:t>
            </a:r>
            <a:r>
              <a:rPr lang="cs-CZ" sz="1300" dirty="0" smtClean="0"/>
              <a:t>VY_32_INOVACE_05_10</a:t>
            </a: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5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1500174"/>
            <a:ext cx="7772400" cy="198824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6000" b="1" dirty="0" smtClean="0">
                <a:solidFill>
                  <a:schemeClr val="tx2">
                    <a:lumMod val="10000"/>
                  </a:schemeClr>
                </a:solidFill>
                <a:latin typeface="Arial Rounded MT Bold" pitchFamily="34" charset="0"/>
              </a:rPr>
              <a:t>Jak jsme s Annou chtěly utéci</a:t>
            </a:r>
            <a:endParaRPr lang="cs-CZ" sz="6000" b="1" dirty="0">
              <a:solidFill>
                <a:schemeClr val="tx2">
                  <a:lumMod val="10000"/>
                </a:schemeClr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1130986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800" b="1" dirty="0" smtClean="0">
                <a:solidFill>
                  <a:schemeClr val="bg1"/>
                </a:solidFill>
                <a:latin typeface="Arial Rounded MT Bold" pitchFamily="34" charset="0"/>
              </a:rPr>
              <a:t>Úkol číslo 1:</a:t>
            </a:r>
            <a:endParaRPr lang="cs-CZ" sz="4800" b="1" dirty="0">
              <a:solidFill>
                <a:schemeClr val="bg1"/>
              </a:solidFill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4800" dirty="0" smtClean="0">
                <a:latin typeface="Arial Rounded MT Bold" pitchFamily="34" charset="0"/>
              </a:rPr>
              <a:t>S kým si </a:t>
            </a:r>
            <a:r>
              <a:rPr lang="cs-CZ" sz="4800" dirty="0" err="1" smtClean="0">
                <a:latin typeface="Arial Rounded MT Bold" pitchFamily="34" charset="0"/>
              </a:rPr>
              <a:t>Lisa</a:t>
            </a:r>
            <a:r>
              <a:rPr lang="cs-CZ" sz="4800" dirty="0" smtClean="0">
                <a:latin typeface="Arial Rounded MT Bold" pitchFamily="34" charset="0"/>
              </a:rPr>
              <a:t> nejvíc vyhraje?</a:t>
            </a:r>
            <a:endParaRPr lang="cs-CZ" sz="4800" dirty="0"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>
                <a:latin typeface="Arial Rounded MT Bold" pitchFamily="34" charset="0"/>
              </a:rPr>
              <a:t>  </a:t>
            </a:r>
            <a:r>
              <a:rPr lang="cs-CZ" sz="4800" b="1" dirty="0" smtClean="0">
                <a:solidFill>
                  <a:schemeClr val="bg1"/>
                </a:solidFill>
                <a:latin typeface="Arial Rounded MT Bold" pitchFamily="34" charset="0"/>
              </a:rPr>
              <a:t>a)   s Annou</a:t>
            </a:r>
          </a:p>
          <a:p>
            <a:pPr>
              <a:buNone/>
            </a:pPr>
            <a:r>
              <a:rPr lang="cs-CZ" sz="4800" b="1" dirty="0" smtClean="0">
                <a:solidFill>
                  <a:schemeClr val="bg1"/>
                </a:solidFill>
                <a:latin typeface="Arial Rounded MT Bold" pitchFamily="34" charset="0"/>
              </a:rPr>
              <a:t> b)   s </a:t>
            </a:r>
            <a:r>
              <a:rPr lang="cs-CZ" sz="4800" b="1" dirty="0" err="1" smtClean="0">
                <a:solidFill>
                  <a:schemeClr val="bg1"/>
                </a:solidFill>
                <a:latin typeface="Arial Rounded MT Bold" pitchFamily="34" charset="0"/>
              </a:rPr>
              <a:t>Brittou</a:t>
            </a:r>
            <a:endParaRPr lang="cs-CZ" sz="4800" b="1" dirty="0" smtClean="0">
              <a:solidFill>
                <a:schemeClr val="bg1"/>
              </a:solidFill>
              <a:latin typeface="Arial Rounded MT Bold" pitchFamily="34" charset="0"/>
            </a:endParaRPr>
          </a:p>
          <a:p>
            <a:pPr>
              <a:buNone/>
            </a:pPr>
            <a:r>
              <a:rPr lang="cs-CZ" sz="4800" b="1" dirty="0" smtClean="0">
                <a:solidFill>
                  <a:schemeClr val="bg1"/>
                </a:solidFill>
                <a:latin typeface="Arial Rounded MT Bold" pitchFamily="34" charset="0"/>
              </a:rPr>
              <a:t> c)   s </a:t>
            </a:r>
            <a:r>
              <a:rPr lang="cs-CZ" sz="4800" b="1" dirty="0" err="1" smtClean="0">
                <a:solidFill>
                  <a:schemeClr val="bg1"/>
                </a:solidFill>
                <a:latin typeface="Arial Rounded MT Bold" pitchFamily="34" charset="0"/>
              </a:rPr>
              <a:t>Ollem</a:t>
            </a:r>
            <a:endParaRPr lang="cs-CZ" sz="4800" b="1" dirty="0">
              <a:solidFill>
                <a:schemeClr val="bg1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300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113098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800" b="1" dirty="0" smtClean="0">
                <a:latin typeface="Arial Rounded MT Bold" pitchFamily="34" charset="0"/>
              </a:rPr>
              <a:t>Úkol číslo 2:</a:t>
            </a:r>
            <a:endParaRPr lang="cs-CZ" sz="4800" b="1" dirty="0"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4400" b="1" dirty="0" smtClean="0">
              <a:latin typeface="Arial Rounded MT Bold" pitchFamily="34" charset="0"/>
            </a:endParaRPr>
          </a:p>
          <a:p>
            <a:pPr>
              <a:buNone/>
            </a:pPr>
            <a:r>
              <a:rPr lang="cs-CZ" sz="4400" b="1" dirty="0" smtClean="0">
                <a:latin typeface="Arial Rounded MT Bold" pitchFamily="34" charset="0"/>
              </a:rPr>
              <a:t>  Komu Anna a </a:t>
            </a:r>
            <a:r>
              <a:rPr lang="cs-CZ" sz="4400" b="1" dirty="0" err="1" smtClean="0">
                <a:latin typeface="Arial Rounded MT Bold" pitchFamily="34" charset="0"/>
              </a:rPr>
              <a:t>Lisa</a:t>
            </a:r>
            <a:r>
              <a:rPr lang="cs-CZ" sz="4400" b="1" dirty="0" smtClean="0">
                <a:latin typeface="Arial Rounded MT Bold" pitchFamily="34" charset="0"/>
              </a:rPr>
              <a:t> řekly, že chtějí utéci?</a:t>
            </a:r>
            <a:endParaRPr lang="cs-CZ" sz="4400" b="1" dirty="0"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  <a:latin typeface="Arial Rounded MT Bold" pitchFamily="34" charset="0"/>
              </a:rPr>
              <a:t>   a)   Kristin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  <a:latin typeface="Arial Rounded MT Bold" pitchFamily="34" charset="0"/>
              </a:rPr>
              <a:t>   b)   </a:t>
            </a:r>
            <a:r>
              <a:rPr lang="cs-CZ" sz="4000" b="1" smtClean="0">
                <a:solidFill>
                  <a:schemeClr val="bg1"/>
                </a:solidFill>
                <a:latin typeface="Arial Rounded MT Bold" pitchFamily="34" charset="0"/>
              </a:rPr>
              <a:t>Agdě</a:t>
            </a:r>
            <a:endParaRPr lang="cs-CZ" sz="4000" b="1" dirty="0" smtClean="0">
              <a:solidFill>
                <a:schemeClr val="bg1"/>
              </a:solidFill>
              <a:latin typeface="Arial Rounded MT Bold" pitchFamily="34" charset="0"/>
            </a:endParaRPr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  <a:latin typeface="Arial Rounded MT Bold" pitchFamily="34" charset="0"/>
              </a:rPr>
              <a:t>   c)   dědečkovi</a:t>
            </a:r>
            <a:endParaRPr lang="cs-CZ" sz="4000" b="1" dirty="0">
              <a:solidFill>
                <a:schemeClr val="bg1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300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113098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800" b="1" dirty="0" smtClean="0">
                <a:latin typeface="Arial Rounded MT Bold" pitchFamily="34" charset="0"/>
              </a:rPr>
              <a:t>Úkol číslo 3:</a:t>
            </a:r>
            <a:endParaRPr lang="cs-CZ" sz="4800" b="1" dirty="0"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4400" b="1" dirty="0" smtClean="0">
                <a:latin typeface="Arial Rounded MT Bold" pitchFamily="34" charset="0"/>
              </a:rPr>
              <a:t>Kdo měl na palci u nohy přivázaný provázek?</a:t>
            </a:r>
            <a:endParaRPr lang="cs-CZ" sz="4400" b="1" dirty="0"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400" b="1" dirty="0" smtClean="0">
                <a:solidFill>
                  <a:schemeClr val="bg1"/>
                </a:solidFill>
                <a:latin typeface="Arial Rounded MT Bold" pitchFamily="34" charset="0"/>
              </a:rPr>
              <a:t>   a)   Anna</a:t>
            </a:r>
          </a:p>
          <a:p>
            <a:pPr>
              <a:buNone/>
            </a:pPr>
            <a:r>
              <a:rPr lang="cs-CZ" sz="4400" b="1" dirty="0" smtClean="0">
                <a:solidFill>
                  <a:schemeClr val="bg1"/>
                </a:solidFill>
                <a:latin typeface="Arial Rounded MT Bold" pitchFamily="34" charset="0"/>
              </a:rPr>
              <a:t>   b)   </a:t>
            </a:r>
            <a:r>
              <a:rPr lang="cs-CZ" sz="4400" b="1" dirty="0" err="1" smtClean="0">
                <a:solidFill>
                  <a:schemeClr val="bg1"/>
                </a:solidFill>
                <a:latin typeface="Arial Rounded MT Bold" pitchFamily="34" charset="0"/>
              </a:rPr>
              <a:t>Britta</a:t>
            </a:r>
            <a:endParaRPr lang="cs-CZ" sz="4400" b="1" dirty="0" smtClean="0">
              <a:solidFill>
                <a:schemeClr val="bg1"/>
              </a:solidFill>
              <a:latin typeface="Arial Rounded MT Bold" pitchFamily="34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chemeClr val="bg1"/>
                </a:solidFill>
                <a:latin typeface="Arial Rounded MT Bold" pitchFamily="34" charset="0"/>
              </a:rPr>
              <a:t>   c)   </a:t>
            </a:r>
            <a:r>
              <a:rPr lang="cs-CZ" sz="4400" b="1" dirty="0" err="1" smtClean="0">
                <a:solidFill>
                  <a:schemeClr val="bg1"/>
                </a:solidFill>
                <a:latin typeface="Arial Rounded MT Bold" pitchFamily="34" charset="0"/>
              </a:rPr>
              <a:t>Lisa</a:t>
            </a:r>
            <a:endParaRPr lang="cs-CZ" sz="4400" b="1" dirty="0" smtClean="0">
              <a:solidFill>
                <a:schemeClr val="bg1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30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000108"/>
            <a:ext cx="7772400" cy="3000396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6000" b="1" dirty="0" smtClean="0">
                <a:latin typeface="Arial Rounded MT Bold" pitchFamily="34" charset="0"/>
              </a:rPr>
              <a:t/>
            </a:r>
            <a:br>
              <a:rPr lang="cs-CZ" sz="6000" b="1" dirty="0" smtClean="0">
                <a:latin typeface="Arial Rounded MT Bold" pitchFamily="34" charset="0"/>
              </a:rPr>
            </a:br>
            <a:r>
              <a:rPr lang="cs-CZ" sz="6000" b="1" dirty="0" smtClean="0">
                <a:latin typeface="Arial Rounded MT Bold" pitchFamily="34" charset="0"/>
              </a:rPr>
              <a:t>Správné odpovědi:</a:t>
            </a:r>
            <a:endParaRPr lang="cs-CZ" sz="60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800" b="1" dirty="0" smtClean="0">
                <a:latin typeface="Arial Rounded MT Bold" pitchFamily="34" charset="0"/>
              </a:rPr>
              <a:t>Úkol číslo 1:</a:t>
            </a:r>
            <a:endParaRPr lang="cs-CZ" sz="4800" b="1" dirty="0">
              <a:latin typeface="Arial Rounded MT Bold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14348" y="1928802"/>
            <a:ext cx="2600316" cy="4506926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r>
              <a:rPr lang="cs-CZ" sz="4000" b="1" dirty="0" smtClean="0">
                <a:solidFill>
                  <a:schemeClr val="bg1"/>
                </a:solidFill>
                <a:latin typeface="Arial Rounded MT Bold" pitchFamily="34" charset="0"/>
              </a:rPr>
              <a:t>Správná odpověď:</a:t>
            </a:r>
          </a:p>
          <a:p>
            <a:endParaRPr lang="cs-CZ" sz="4000" b="1" dirty="0" smtClean="0">
              <a:solidFill>
                <a:schemeClr val="bg1"/>
              </a:solidFill>
              <a:latin typeface="Arial Rounded MT Bold" pitchFamily="34" charset="0"/>
            </a:endParaRPr>
          </a:p>
          <a:p>
            <a:r>
              <a:rPr lang="cs-CZ" sz="3600" b="1" dirty="0" smtClean="0">
                <a:solidFill>
                  <a:schemeClr val="bg1"/>
                </a:solidFill>
                <a:latin typeface="Arial Rounded MT Bold" pitchFamily="34" charset="0"/>
              </a:rPr>
              <a:t>a) s Annou</a:t>
            </a:r>
            <a:endParaRPr lang="cs-CZ" sz="3600" b="1" dirty="0">
              <a:solidFill>
                <a:schemeClr val="bg1"/>
              </a:solidFill>
              <a:latin typeface="Arial Rounded MT Bold" pitchFamily="34" charset="0"/>
            </a:endParaRPr>
          </a:p>
        </p:txBody>
      </p:sp>
      <p:pic>
        <p:nvPicPr>
          <p:cNvPr id="5" name="Zástupný symbol pro obsah 4" descr="dětská práva 036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428992" y="1928802"/>
            <a:ext cx="5486400" cy="450059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>
                                      <p:cBhvr override="childStyl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>
                                      <p:cBhvr override="childStyl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1000"/>
                            </p:stCondLst>
                            <p:childTnLst>
                              <p:par>
                                <p:cTn id="33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3" grpI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800" b="1" dirty="0" smtClean="0">
                <a:solidFill>
                  <a:schemeClr val="tx1"/>
                </a:solidFill>
                <a:latin typeface="Arial Rounded MT Bold" pitchFamily="34" charset="0"/>
              </a:rPr>
              <a:t>Úkol číslo 2:</a:t>
            </a:r>
            <a:endParaRPr lang="cs-CZ" sz="4800" b="1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43050"/>
            <a:ext cx="2743192" cy="436405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3600" b="1" dirty="0" smtClean="0">
              <a:latin typeface="Arial Rounded MT Bold" pitchFamily="34" charset="0"/>
            </a:endParaRPr>
          </a:p>
          <a:p>
            <a:r>
              <a:rPr lang="cs-CZ" sz="3600" b="1" dirty="0" smtClean="0">
                <a:solidFill>
                  <a:schemeClr val="bg1"/>
                </a:solidFill>
                <a:latin typeface="Arial Rounded MT Bold" pitchFamily="34" charset="0"/>
              </a:rPr>
              <a:t>Správná odpověď:</a:t>
            </a:r>
          </a:p>
          <a:p>
            <a:endParaRPr lang="cs-CZ" sz="3600" b="1" dirty="0" smtClean="0">
              <a:solidFill>
                <a:schemeClr val="bg1"/>
              </a:solidFill>
              <a:latin typeface="Arial Rounded MT Bold" pitchFamily="34" charset="0"/>
            </a:endParaRPr>
          </a:p>
          <a:p>
            <a:r>
              <a:rPr lang="cs-CZ" sz="3200" b="1" dirty="0" smtClean="0">
                <a:solidFill>
                  <a:schemeClr val="bg1"/>
                </a:solidFill>
                <a:latin typeface="Arial Rounded MT Bold" pitchFamily="34" charset="0"/>
              </a:rPr>
              <a:t>c) dědečkovi</a:t>
            </a:r>
            <a:endParaRPr lang="cs-CZ" sz="3200" b="1" dirty="0">
              <a:solidFill>
                <a:schemeClr val="bg1"/>
              </a:solidFill>
              <a:latin typeface="Arial Rounded MT Bold" pitchFamily="34" charset="0"/>
            </a:endParaRPr>
          </a:p>
        </p:txBody>
      </p:sp>
      <p:pic>
        <p:nvPicPr>
          <p:cNvPr id="5" name="Zástupný symbol pro obsah 4" descr="dětská práva 01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71875" y="1643050"/>
            <a:ext cx="5343525" cy="442915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3" grpI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229600" cy="1143008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800" dirty="0" smtClean="0">
                <a:latin typeface="Arial Rounded MT Bold" pitchFamily="34" charset="0"/>
              </a:rPr>
              <a:t>Úkol číslo 3:</a:t>
            </a:r>
            <a:endParaRPr lang="cs-CZ" sz="4800" dirty="0">
              <a:latin typeface="Arial Rounded MT Bold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571612"/>
            <a:ext cx="2671754" cy="4435488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3600" b="1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Správná odpověď:</a:t>
            </a:r>
          </a:p>
          <a:p>
            <a:endParaRPr lang="cs-CZ" sz="3600" b="1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3600" b="1" dirty="0" smtClean="0">
                <a:solidFill>
                  <a:schemeClr val="bg1"/>
                </a:solidFill>
                <a:latin typeface="Arial Black" pitchFamily="34" charset="0"/>
              </a:rPr>
              <a:t>c) </a:t>
            </a:r>
            <a:r>
              <a:rPr lang="cs-CZ" sz="3600" b="1" dirty="0" err="1" smtClean="0">
                <a:solidFill>
                  <a:schemeClr val="bg1"/>
                </a:solidFill>
                <a:latin typeface="Arial Black" pitchFamily="34" charset="0"/>
              </a:rPr>
              <a:t>Lisa</a:t>
            </a:r>
            <a:endParaRPr lang="cs-CZ" sz="3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5" name="Zástupný symbol pro obsah 4" descr="dětská práva 018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429000" y="1571612"/>
            <a:ext cx="5500718" cy="442915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3" grpI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1476776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000" b="1" dirty="0" smtClean="0"/>
              <a:t>LINDGRENOVÁ, </a:t>
            </a:r>
            <a:r>
              <a:rPr lang="cs-CZ" sz="2000" b="1" dirty="0" err="1" smtClean="0"/>
              <a:t>Astrid</a:t>
            </a:r>
            <a:r>
              <a:rPr lang="cs-CZ" sz="2000" b="1" dirty="0" smtClean="0"/>
              <a:t>. </a:t>
            </a:r>
            <a:r>
              <a:rPr lang="cs-CZ" sz="2000" b="1" i="1" dirty="0" smtClean="0"/>
              <a:t>Děti z </a:t>
            </a:r>
            <a:r>
              <a:rPr lang="cs-CZ" sz="2000" b="1" i="1" dirty="0" err="1" smtClean="0"/>
              <a:t>Bullerbynu</a:t>
            </a:r>
            <a:r>
              <a:rPr lang="cs-CZ" sz="2000" b="1" dirty="0" smtClean="0"/>
              <a:t>. Praha : Albatros, 2009. 215 s. ISBN 978-80-00-02372-4.</a:t>
            </a:r>
            <a:br>
              <a:rPr lang="cs-CZ" sz="2000" b="1" dirty="0" smtClean="0"/>
            </a:br>
            <a:r>
              <a:rPr lang="cs-CZ" sz="2000" b="1" dirty="0" smtClean="0"/>
              <a:t>Ilustrace: Helena </a:t>
            </a:r>
            <a:r>
              <a:rPr lang="cs-CZ" sz="2000" b="1" dirty="0" err="1" smtClean="0"/>
              <a:t>Zmatlíková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Tento učební materiál vznikl s laskavým svolením nakladatelství Albatros.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132856"/>
            <a:ext cx="3178962" cy="4525963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>
                <a:latin typeface="Arial Rounded MT Bold" pitchFamily="34" charset="0"/>
              </a:rPr>
              <a:t>Metodický postup:</a:t>
            </a:r>
          </a:p>
          <a:p>
            <a:r>
              <a:rPr lang="cs-CZ" sz="2000" b="1" dirty="0" smtClean="0">
                <a:latin typeface="Arial Rounded MT Bold" pitchFamily="34" charset="0"/>
              </a:rPr>
              <a:t>test  </a:t>
            </a:r>
            <a:r>
              <a:rPr lang="cs-CZ" sz="2000" b="1" dirty="0" smtClean="0">
                <a:latin typeface="Arial Rounded MT Bold" pitchFamily="34" charset="0"/>
              </a:rPr>
              <a:t>zkopírujte </a:t>
            </a:r>
            <a:r>
              <a:rPr lang="cs-CZ" sz="2000" b="1" dirty="0" smtClean="0">
                <a:latin typeface="Arial Rounded MT Bold" pitchFamily="34" charset="0"/>
              </a:rPr>
              <a:t>a      vytiskněte</a:t>
            </a:r>
          </a:p>
          <a:p>
            <a:r>
              <a:rPr lang="cs-CZ" sz="2000" b="1" dirty="0" smtClean="0">
                <a:latin typeface="Arial Rounded MT Bold" pitchFamily="34" charset="0"/>
              </a:rPr>
              <a:t>při prezentaci žáci označí správné odpovědi</a:t>
            </a:r>
          </a:p>
          <a:p>
            <a:r>
              <a:rPr lang="cs-CZ" sz="2000" b="1" dirty="0" smtClean="0">
                <a:latin typeface="Arial Rounded MT Bold" pitchFamily="34" charset="0"/>
              </a:rPr>
              <a:t>správnost odpovědí si při další prezentaci sami kontrolují</a:t>
            </a:r>
          </a:p>
          <a:p>
            <a:r>
              <a:rPr lang="cs-CZ" sz="2000" b="1" dirty="0" smtClean="0">
                <a:latin typeface="Arial Rounded MT Bold" pitchFamily="34" charset="0"/>
              </a:rPr>
              <a:t>vyhodnoťte</a:t>
            </a:r>
            <a:endParaRPr lang="cs-CZ" sz="2000" b="1" dirty="0"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2132856"/>
            <a:ext cx="4038600" cy="4525963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Následující slide je možno zkopírovat do programu Microsoft Office Word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520295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b="1" smtClean="0">
                <a:solidFill>
                  <a:schemeClr val="bg1"/>
                </a:solidFill>
              </a:rPr>
              <a:t>Test</a:t>
            </a:r>
            <a:br>
              <a:rPr lang="cs-CZ" sz="2400" b="1" smtClean="0">
                <a:solidFill>
                  <a:schemeClr val="bg1"/>
                </a:solidFill>
              </a:rPr>
            </a:br>
            <a:r>
              <a:rPr lang="cs-CZ" sz="2400" b="1" smtClean="0">
                <a:solidFill>
                  <a:schemeClr val="bg1"/>
                </a:solidFill>
              </a:rPr>
              <a:t>Jak </a:t>
            </a:r>
            <a:r>
              <a:rPr lang="cs-CZ" sz="2400" b="1" dirty="0" smtClean="0">
                <a:solidFill>
                  <a:schemeClr val="bg1"/>
                </a:solidFill>
              </a:rPr>
              <a:t>jsme s Annou chtěly utéci</a:t>
            </a:r>
            <a:r>
              <a:rPr lang="cs-CZ" sz="2000" b="1" dirty="0" smtClean="0">
                <a:solidFill>
                  <a:schemeClr val="bg1"/>
                </a:solidFill>
              </a:rPr>
              <a:t/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/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Správnou odpověď zakroužkuj: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 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Úkol č. 1:   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  S kým si </a:t>
            </a:r>
            <a:r>
              <a:rPr lang="cs-CZ" sz="2000" b="1" dirty="0" err="1" smtClean="0">
                <a:solidFill>
                  <a:schemeClr val="bg1"/>
                </a:solidFill>
              </a:rPr>
              <a:t>Lisa</a:t>
            </a:r>
            <a:r>
              <a:rPr lang="cs-CZ" sz="2000" b="1" dirty="0" smtClean="0">
                <a:solidFill>
                  <a:schemeClr val="bg1"/>
                </a:solidFill>
              </a:rPr>
              <a:t> nejvíc vyhraje?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            a)                b)                c)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/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  Úkol č. 2:    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  Komu Anna a </a:t>
            </a:r>
            <a:r>
              <a:rPr lang="cs-CZ" sz="2000" b="1" dirty="0" err="1" smtClean="0">
                <a:solidFill>
                  <a:schemeClr val="bg1"/>
                </a:solidFill>
              </a:rPr>
              <a:t>Lisa</a:t>
            </a:r>
            <a:r>
              <a:rPr lang="cs-CZ" sz="2000" b="1" dirty="0" smtClean="0">
                <a:solidFill>
                  <a:schemeClr val="bg1"/>
                </a:solidFill>
              </a:rPr>
              <a:t> řekly, že chtějí utéci?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            a)                b)                c)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/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  Úkol č. 3:    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  Kdo měl na palci u nohy přivázaný provázek?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            a)                b)                c)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150</TotalTime>
  <Words>271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Metro</vt:lpstr>
      <vt:lpstr>Snímek 1</vt:lpstr>
      <vt:lpstr>Děti z Bullerbynu 4</vt:lpstr>
      <vt:lpstr>Jak jsme s Annou chtěly utéci</vt:lpstr>
      <vt:lpstr>Úkol číslo 1:</vt:lpstr>
      <vt:lpstr>Úkol číslo 2:</vt:lpstr>
      <vt:lpstr>Úkol číslo 3:</vt:lpstr>
      <vt:lpstr> Správné odpovědi:</vt:lpstr>
      <vt:lpstr>Úkol číslo 1:</vt:lpstr>
      <vt:lpstr>Úkol číslo 2:</vt:lpstr>
      <vt:lpstr>Úkol číslo 3:</vt:lpstr>
      <vt:lpstr>LINDGRENOVÁ, Astrid. Děti z Bullerbynu. Praha : Albatros, 2009. 215 s. ISBN 978-80-00-02372-4. Ilustrace: Helena Zmatlíková Tento učební materiál vznikl s laskavým svolením nakladatelství Albatros.</vt:lpstr>
      <vt:lpstr>Test Jak jsme s Annou chtěly utéci  Správnou odpověď zakroužkuj:     Úkol č. 1:       S kým si Lisa nejvíc vyhraje?              a)                b)                c)     Úkol č. 2:        Komu Anna a Lisa řekly, že chtějí utéci?              a)                b)                c)     Úkol č. 3:        Kdo měl na palci u nohy přivázaný provázek?              a)                b)                c) </vt:lpstr>
    </vt:vector>
  </TitlesOfParts>
  <Company>cz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Vaše jméno</cp:lastModifiedBy>
  <cp:revision>29</cp:revision>
  <dcterms:created xsi:type="dcterms:W3CDTF">2011-10-26T12:29:27Z</dcterms:created>
  <dcterms:modified xsi:type="dcterms:W3CDTF">2012-06-20T09:49:08Z</dcterms:modified>
</cp:coreProperties>
</file>