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E36B09-654F-4DB9-B49E-A04D858DD76B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331DC2-1432-43A5-9DA0-807E09109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Honza\Plocha\Nová složka\dětská práv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420888"/>
            <a:ext cx="8458200" cy="3654899"/>
          </a:xfrm>
        </p:spPr>
        <p:txBody>
          <a:bodyPr>
            <a:normAutofit fontScale="90000"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Autor: Mgr. Marcela </a:t>
            </a:r>
            <a:r>
              <a:rPr lang="cs-CZ" sz="1800" b="1" dirty="0" err="1" smtClean="0">
                <a:solidFill>
                  <a:schemeClr val="tx1"/>
                </a:solidFill>
              </a:rPr>
              <a:t>Vrubelová</a:t>
            </a:r>
            <a:r>
              <a:rPr lang="cs-CZ" sz="1800" b="1" dirty="0" smtClean="0">
                <a:solidFill>
                  <a:schemeClr val="tx1"/>
                </a:solidFill>
              </a:rPr>
              <a:t/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Vytvořeno: listopad 2011</a:t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Ročník: 3. ročník ZŠ</a:t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Vzdělávací oblast: jazykové a komunikační dovednosti</a:t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Vzdělávací obor: český jazyk a literatura</a:t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Tematický okruh: literární výchova</a:t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Téma: A. </a:t>
            </a:r>
            <a:r>
              <a:rPr lang="cs-CZ" sz="1800" b="1" dirty="0" err="1" smtClean="0">
                <a:solidFill>
                  <a:schemeClr val="tx1"/>
                </a:solidFill>
              </a:rPr>
              <a:t>Lindgrenová</a:t>
            </a:r>
            <a:r>
              <a:rPr lang="cs-CZ" sz="1800" b="1" dirty="0" smtClean="0">
                <a:solidFill>
                  <a:schemeClr val="tx1"/>
                </a:solidFill>
              </a:rPr>
              <a:t>: Děti z </a:t>
            </a:r>
            <a:r>
              <a:rPr lang="cs-CZ" sz="1800" b="1" dirty="0" err="1" smtClean="0">
                <a:solidFill>
                  <a:schemeClr val="tx1"/>
                </a:solidFill>
              </a:rPr>
              <a:t>Bullerbynu</a:t>
            </a:r>
            <a:r>
              <a:rPr lang="cs-CZ" sz="1800" b="1" dirty="0" smtClean="0">
                <a:solidFill>
                  <a:schemeClr val="tx1"/>
                </a:solidFill>
              </a:rPr>
              <a:t/>
            </a:r>
            <a:br>
              <a:rPr lang="cs-CZ" sz="1800" b="1" dirty="0" smtClean="0">
                <a:solidFill>
                  <a:schemeClr val="tx1"/>
                </a:solidFill>
              </a:rPr>
            </a:br>
            <a:r>
              <a:rPr lang="cs-CZ" sz="1800" b="1" dirty="0" smtClean="0">
                <a:solidFill>
                  <a:schemeClr val="tx1"/>
                </a:solidFill>
              </a:rPr>
              <a:t>Anotace:</a:t>
            </a:r>
            <a:r>
              <a:rPr lang="cs-CZ" sz="1800" b="1" dirty="0" smtClean="0"/>
              <a:t>Test určený pro kontrolu porozumění textu po přečtení příslušné kapitoly knihy</a:t>
            </a:r>
            <a:br>
              <a:rPr lang="cs-CZ" sz="1800" b="1" dirty="0" smtClean="0"/>
            </a:br>
            <a:r>
              <a:rPr lang="cs-CZ" sz="1800" b="1" dirty="0" smtClean="0"/>
              <a:t>Pomůcky: notebook, dataprojektor, papíry</a:t>
            </a:r>
            <a:br>
              <a:rPr lang="cs-CZ" sz="1800" b="1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3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  <a:br>
              <a:rPr lang="cs-CZ" sz="1300" dirty="0" smtClean="0"/>
            </a:b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Tato práce je šířena pod licencí CC BY-SA 3.0. Odkazy a citace jsou platné k datu vytvoření této práce.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                                                                                                                                              VY_32_INOVACE_06_10</a:t>
            </a:r>
            <a:br>
              <a:rPr lang="cs-CZ" sz="1800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1643050"/>
            <a:ext cx="8458200" cy="77783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  <a:latin typeface="Arial Rounded MT Bold" pitchFamily="34" charset="0"/>
              </a:rPr>
              <a:t>Děti z </a:t>
            </a:r>
            <a:r>
              <a:rPr lang="cs-CZ" sz="4800" b="1" dirty="0" err="1" smtClean="0">
                <a:solidFill>
                  <a:srgbClr val="C00000"/>
                </a:solidFill>
                <a:latin typeface="Arial Rounded MT Bold" pitchFamily="34" charset="0"/>
              </a:rPr>
              <a:t>Bullerbynu</a:t>
            </a:r>
            <a:r>
              <a:rPr lang="cs-CZ" sz="4800" b="1" dirty="0" smtClean="0">
                <a:solidFill>
                  <a:srgbClr val="C00000"/>
                </a:solidFill>
                <a:latin typeface="Arial Rounded MT Bold" pitchFamily="34" charset="0"/>
              </a:rPr>
              <a:t> 5</a:t>
            </a:r>
            <a:endParaRPr lang="cs-CZ" sz="4800" b="1" dirty="0">
              <a:latin typeface="Arial Rounded MT Bold" pitchFamily="34" charset="0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000108"/>
            <a:ext cx="8686800" cy="364333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Veliký nečas</a:t>
            </a:r>
            <a:endParaRPr lang="cs-CZ" sz="6000" b="1" dirty="0">
              <a:solidFill>
                <a:schemeClr val="accent2">
                  <a:lumMod val="50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latin typeface="Arial Rounded MT Bold" pitchFamily="34" charset="0"/>
              </a:rPr>
              <a:t>Úkol číslo 1:</a:t>
            </a:r>
            <a:endParaRPr lang="cs-CZ" sz="4400" b="1" dirty="0">
              <a:solidFill>
                <a:schemeClr val="accent5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1571612"/>
            <a:ext cx="3500462" cy="47244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40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Arial Rounded MT Bold" pitchFamily="34" charset="0"/>
              </a:rPr>
              <a:t>Kdy přišel veliký nečas?</a:t>
            </a:r>
            <a:endParaRPr lang="cs-CZ" sz="44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43372" y="1600200"/>
            <a:ext cx="4848228" cy="472440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indent="-514350">
              <a:buAutoNum type="alphaLcParenR"/>
            </a:pPr>
            <a:endParaRPr lang="cs-CZ" sz="3600" b="1" dirty="0" smtClean="0">
              <a:latin typeface="Arial Rounded MT Bold" pitchFamily="34" charset="0"/>
            </a:endParaRPr>
          </a:p>
          <a:p>
            <a:pPr marL="514350" indent="-514350">
              <a:buAutoNum type="alphaLcParenR"/>
            </a:pPr>
            <a:r>
              <a:rPr lang="cs-CZ" sz="3600" b="1" dirty="0" smtClean="0">
                <a:latin typeface="Arial Rounded MT Bold" pitchFamily="34" charset="0"/>
              </a:rPr>
              <a:t>před Vánocemi</a:t>
            </a:r>
          </a:p>
          <a:p>
            <a:pPr marL="514350" indent="-514350">
              <a:buAutoNum type="alphaLcParenR"/>
            </a:pPr>
            <a:r>
              <a:rPr lang="cs-CZ" sz="3600" b="1" dirty="0" smtClean="0">
                <a:latin typeface="Arial Rounded MT Bold" pitchFamily="34" charset="0"/>
              </a:rPr>
              <a:t>před Velikonocemi</a:t>
            </a:r>
          </a:p>
          <a:p>
            <a:pPr marL="514350" indent="-514350">
              <a:buAutoNum type="alphaLcParenR"/>
            </a:pPr>
            <a:r>
              <a:rPr lang="cs-CZ" sz="3600" b="1" dirty="0" smtClean="0">
                <a:latin typeface="Arial Rounded MT Bold" pitchFamily="34" charset="0"/>
              </a:rPr>
              <a:t>před prázdninami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latin typeface="Arial Rounded MT Bold" pitchFamily="34" charset="0"/>
              </a:rPr>
              <a:t>Úkol číslo 2:</a:t>
            </a:r>
            <a:endParaRPr lang="cs-CZ" sz="4400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40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4000" b="1" dirty="0" smtClean="0">
                <a:latin typeface="Arial Rounded MT Bold" pitchFamily="34" charset="0"/>
              </a:rPr>
              <a:t>Odkud se děti právě vracely?</a:t>
            </a:r>
            <a:endParaRPr lang="cs-CZ" sz="40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lphaLcParenR"/>
            </a:pPr>
            <a:endParaRPr lang="cs-CZ" sz="4400" b="1" dirty="0" smtClean="0">
              <a:latin typeface="Arial Rounded MT Bold" pitchFamily="34" charset="0"/>
            </a:endParaRPr>
          </a:p>
          <a:p>
            <a:pPr marL="514350" indent="-514350">
              <a:buAutoNum type="alphaLcParenR"/>
            </a:pP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Arial Rounded MT Bold" pitchFamily="34" charset="0"/>
              </a:rPr>
              <a:t>od Kristin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Arial Rounded MT Bold" pitchFamily="34" charset="0"/>
              </a:rPr>
              <a:t>z nákupu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latin typeface="Arial Rounded MT Bold" pitchFamily="34" charset="0"/>
              </a:rPr>
              <a:t>ze školy</a:t>
            </a:r>
            <a:endParaRPr lang="cs-CZ" sz="4400" b="1" dirty="0">
              <a:solidFill>
                <a:schemeClr val="accent4">
                  <a:lumMod val="50000"/>
                </a:schemeClr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itchFamily="34" charset="0"/>
              </a:rPr>
              <a:t>Úkol číslo 3:</a:t>
            </a:r>
            <a:endParaRPr lang="cs-CZ" sz="4400" b="1" dirty="0">
              <a:solidFill>
                <a:schemeClr val="tx1">
                  <a:lumMod val="85000"/>
                  <a:lumOff val="15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44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Arial Rounded MT Bold" pitchFamily="34" charset="0"/>
              </a:rPr>
              <a:t>U koho se děti schovaly?</a:t>
            </a:r>
            <a:endParaRPr lang="cs-CZ" sz="44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u dědečka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u ševce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u Kristin</a:t>
            </a:r>
            <a:endParaRPr lang="cs-CZ" sz="44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357298"/>
            <a:ext cx="8686800" cy="321471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000" b="1" dirty="0" smtClean="0">
                <a:latin typeface="Arial Rounded MT Bold" pitchFamily="34" charset="0"/>
              </a:rPr>
              <a:t>Správné odpovědi:</a:t>
            </a:r>
            <a:endParaRPr lang="cs-CZ" sz="60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800" b="1" dirty="0" smtClean="0">
                <a:latin typeface="Arial Rounded MT Bold" pitchFamily="34" charset="0"/>
              </a:rPr>
              <a:t>Úkol číslo 1 :</a:t>
            </a:r>
          </a:p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Správná odpověď:</a:t>
            </a:r>
          </a:p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4000" b="1" dirty="0" smtClean="0">
                <a:latin typeface="Arial Rounded MT Bold" pitchFamily="34" charset="0"/>
              </a:rPr>
              <a:t>a)  před  Vánocemi</a:t>
            </a:r>
          </a:p>
        </p:txBody>
      </p:sp>
      <p:pic>
        <p:nvPicPr>
          <p:cNvPr id="5" name="Zástupný symbol pro obsah 4" descr="dětská práva 02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1868" y="642918"/>
            <a:ext cx="5340350" cy="478634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400" b="1" dirty="0" smtClean="0">
                <a:latin typeface="Arial Rounded MT Bold" pitchFamily="34" charset="0"/>
              </a:rPr>
              <a:t>Úkol číslo 2 :</a:t>
            </a:r>
          </a:p>
          <a:p>
            <a:endParaRPr lang="cs-CZ" sz="2400" b="1" dirty="0" smtClean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Správná odpověď:</a:t>
            </a:r>
          </a:p>
          <a:p>
            <a:endParaRPr lang="cs-CZ" sz="2400" b="1" dirty="0" smtClean="0">
              <a:latin typeface="Arial Rounded MT Bold" pitchFamily="34" charset="0"/>
            </a:endParaRPr>
          </a:p>
          <a:p>
            <a:r>
              <a:rPr lang="cs-CZ" sz="4400" b="1" dirty="0" smtClean="0">
                <a:latin typeface="Arial Rounded MT Bold" pitchFamily="34" charset="0"/>
              </a:rPr>
              <a:t>c) ze školy</a:t>
            </a:r>
          </a:p>
          <a:p>
            <a:endParaRPr lang="cs-CZ" dirty="0"/>
          </a:p>
        </p:txBody>
      </p:sp>
      <p:pic>
        <p:nvPicPr>
          <p:cNvPr id="5" name="Zástupný symbol pro obsah 4" descr="dětská práva 03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642918"/>
            <a:ext cx="5340350" cy="478634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251520" y="609600"/>
            <a:ext cx="3213993" cy="4800600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sz="2400" b="1" dirty="0" smtClean="0">
                <a:latin typeface="Arial Rounded MT Bold" pitchFamily="34" charset="0"/>
              </a:rPr>
              <a:t>Úkol číslo 3 :</a:t>
            </a:r>
          </a:p>
          <a:p>
            <a:endParaRPr lang="cs-CZ" sz="2400" b="1" dirty="0" smtClean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Správná odpověď: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800" b="1" dirty="0" smtClean="0"/>
              <a:t>b) </a:t>
            </a:r>
            <a:r>
              <a:rPr lang="cs-CZ" sz="4800" b="1" dirty="0" smtClean="0"/>
              <a:t>u </a:t>
            </a:r>
            <a:r>
              <a:rPr lang="cs-CZ" sz="4800" b="1" dirty="0" smtClean="0"/>
              <a:t>ševce</a:t>
            </a:r>
            <a:endParaRPr lang="cs-CZ" sz="4800" b="1" dirty="0"/>
          </a:p>
        </p:txBody>
      </p:sp>
      <p:pic>
        <p:nvPicPr>
          <p:cNvPr id="5" name="Zástupný symbol pro obsah 4" descr="dětská práva 013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642918"/>
            <a:ext cx="5340350" cy="478634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0995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000" b="1" dirty="0" smtClean="0"/>
              <a:t>LINDGRENOVÁ, </a:t>
            </a:r>
            <a:r>
              <a:rPr lang="cs-CZ" sz="2000" b="1" dirty="0" err="1" smtClean="0"/>
              <a:t>Astrid</a:t>
            </a:r>
            <a:r>
              <a:rPr lang="cs-CZ" sz="2000" b="1" dirty="0" smtClean="0"/>
              <a:t>. </a:t>
            </a:r>
            <a:r>
              <a:rPr lang="cs-CZ" sz="2000" b="1" i="1" dirty="0" smtClean="0"/>
              <a:t>Děti z </a:t>
            </a:r>
            <a:r>
              <a:rPr lang="cs-CZ" sz="2000" b="1" i="1" dirty="0" err="1" smtClean="0"/>
              <a:t>Bullerbynu</a:t>
            </a:r>
            <a:r>
              <a:rPr lang="cs-CZ" sz="2000" b="1" dirty="0" smtClean="0"/>
              <a:t>. Praha : Albatros, 2009. 215 s. ISBN 978-80-00-02372-4.</a:t>
            </a:r>
            <a:br>
              <a:rPr lang="cs-CZ" sz="2000" b="1" dirty="0" smtClean="0"/>
            </a:br>
            <a:r>
              <a:rPr lang="cs-CZ" sz="2000" b="1" dirty="0" smtClean="0"/>
              <a:t>Ilustrace: </a:t>
            </a:r>
            <a:r>
              <a:rPr lang="cs-CZ" sz="2000" b="1" dirty="0" err="1" smtClean="0"/>
              <a:t>helena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Zmatlíková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1600" b="1" dirty="0" smtClean="0"/>
              <a:t>Tento učební materiál vznikl s laskavým svolením nakladatelství albatros.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3910010" cy="47244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sz="2000" b="1" dirty="0" smtClean="0">
                <a:latin typeface="Arial Rounded MT Bold" pitchFamily="34" charset="0"/>
              </a:rPr>
              <a:t>Metodický postup:</a:t>
            </a:r>
          </a:p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000" b="1" dirty="0" smtClean="0">
                <a:latin typeface="Arial Rounded MT Bold" pitchFamily="34" charset="0"/>
              </a:rPr>
              <a:t>test  kopírujte a vytiskněte</a:t>
            </a:r>
          </a:p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000" b="1" dirty="0" smtClean="0">
                <a:latin typeface="Arial Rounded MT Bold" pitchFamily="34" charset="0"/>
              </a:rPr>
              <a:t>při prezentaci žáci označí správné odpovědi</a:t>
            </a:r>
          </a:p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000" b="1" dirty="0" smtClean="0">
                <a:latin typeface="Arial Rounded MT Bold" pitchFamily="34" charset="0"/>
              </a:rPr>
              <a:t>správnost odpovědí si </a:t>
            </a:r>
            <a:r>
              <a:rPr lang="cs-CZ" sz="2000" b="1" dirty="0" smtClean="0">
                <a:latin typeface="Arial Rounded MT Bold" pitchFamily="34" charset="0"/>
              </a:rPr>
              <a:t>              při </a:t>
            </a:r>
            <a:r>
              <a:rPr lang="cs-CZ" sz="2000" b="1" dirty="0" smtClean="0">
                <a:latin typeface="Arial Rounded MT Bold" pitchFamily="34" charset="0"/>
              </a:rPr>
              <a:t>další prezentaci sami kontrolují</a:t>
            </a:r>
          </a:p>
          <a:p>
            <a:endParaRPr lang="cs-CZ" sz="2000" b="1" dirty="0" smtClean="0">
              <a:latin typeface="Arial Rounded MT Bold" pitchFamily="34" charset="0"/>
            </a:endParaRPr>
          </a:p>
          <a:p>
            <a:r>
              <a:rPr lang="cs-CZ" sz="2000" b="1" dirty="0" smtClean="0">
                <a:latin typeface="Arial Rounded MT Bold" pitchFamily="34" charset="0"/>
              </a:rPr>
              <a:t>vyhodnoťte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Následující slide je možno zkopírovat do programu Microsoft Office Word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620688"/>
            <a:ext cx="6786610" cy="520142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smtClean="0">
                <a:latin typeface="Corbel" pitchFamily="34" charset="0"/>
              </a:rPr>
              <a:t>Test</a:t>
            </a:r>
          </a:p>
          <a:p>
            <a:r>
              <a:rPr lang="cs-CZ" sz="2400" b="1" dirty="0" smtClean="0">
                <a:latin typeface="Corbel" pitchFamily="34" charset="0"/>
              </a:rPr>
              <a:t>Veliký nečas</a:t>
            </a:r>
          </a:p>
          <a:p>
            <a:endParaRPr lang="cs-CZ" sz="2400" b="1" dirty="0" smtClean="0">
              <a:latin typeface="Corbel" pitchFamily="34" charset="0"/>
            </a:endParaRPr>
          </a:p>
          <a:p>
            <a:r>
              <a:rPr lang="cs-CZ" sz="2000" b="1" dirty="0" smtClean="0">
                <a:latin typeface="Corbel" pitchFamily="34" charset="0"/>
              </a:rPr>
              <a:t>S</a:t>
            </a: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právnou odpověď zakroužkuj: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Úkol č. 1:   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Kdy nastal veliký nečas?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          a)           b)           c)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Úkol č. 2:    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Odkud se děti právě vracely?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          a)           b)           c)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Úkol č. 3:    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U koho se děti schovaly?</a:t>
            </a:r>
            <a:b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orbel" pitchFamily="34" charset="0"/>
              </a:rPr>
              <a:t>             a)           b)           c)</a:t>
            </a:r>
            <a:endParaRPr lang="cs-CZ" sz="2000" dirty="0"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88</TotalTime>
  <Words>143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Autor: Mgr. Marcela Vrubelová Vytvořeno: listopad 2011 Ročník: 3. ročník ZŠ Vzdělávací oblast: jazykové a komunikační dovednosti Vzdělávací obor: český jazyk a literatura Tematický okruh: literární výchova Téma: A. Lindgrenová: Děti z Bullerbynu Anotace:Test určený pro kontrolu porozumění textu po přečtení příslušné kapitoly knihy Pomůcky: notebook, dataprojektor, papíry  Materiál je určen pro bezplatné používání pro potřeby výuky a vzdělávání na všech typech škol a školských zařízeních. Jakékoliv další využití podléhá autorskému zákonu.  Tato práce je šířena pod licencí CC BY-SA 3.0. Odkazy a citace jsou platné k datu vytvoření této práce.                                                                                                                                                VY_32_INOVACE_06_10 </vt:lpstr>
      <vt:lpstr>Veliký nečas</vt:lpstr>
      <vt:lpstr>Úkol číslo 1:</vt:lpstr>
      <vt:lpstr>Úkol číslo 2:</vt:lpstr>
      <vt:lpstr>Úkol číslo 3:</vt:lpstr>
      <vt:lpstr>Správné odpovědi:</vt:lpstr>
      <vt:lpstr>Snímek 8</vt:lpstr>
      <vt:lpstr>Snímek 9</vt:lpstr>
      <vt:lpstr>Snímek 10</vt:lpstr>
      <vt:lpstr>LINDGRENOVÁ, Astrid. Děti z Bullerbynu. Praha : Albatros, 2009. 215 s. ISBN 978-80-00-02372-4. Ilustrace: helena Zmatlíková Tento učební materiál vznikl s laskavým svolením nakladatelství albatros.</vt:lpstr>
      <vt:lpstr>Snímek 12</vt:lpstr>
    </vt:vector>
  </TitlesOfParts>
  <Company>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19</cp:revision>
  <dcterms:created xsi:type="dcterms:W3CDTF">2011-11-05T12:21:25Z</dcterms:created>
  <dcterms:modified xsi:type="dcterms:W3CDTF">2012-06-19T18:30:07Z</dcterms:modified>
</cp:coreProperties>
</file>