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5" d="100"/>
          <a:sy n="45" d="100"/>
        </p:scale>
        <p:origin x="-123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702581BD-3208-468A-A5A0-8B485198D068}" type="datetimeFigureOut">
              <a:rPr lang="cs-CZ" smtClean="0"/>
              <a:pPr/>
              <a:t>20.6.2012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A277F192-26B6-492B-AF49-9E264B3DB1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Documents and Settings\Honza\Plocha\Nová složka\dětská práva 00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8" y="354013"/>
            <a:ext cx="8201025" cy="6149975"/>
          </a:xfrm>
          <a:prstGeom prst="rec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85852" y="3214686"/>
            <a:ext cx="6400800" cy="3000396"/>
          </a:xfr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>
            <a:normAutofit fontScale="25000" lnSpcReduction="20000"/>
          </a:bodyPr>
          <a:lstStyle/>
          <a:p>
            <a:pPr algn="l"/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Autor: Mgr. Marcela </a:t>
            </a:r>
            <a:r>
              <a:rPr lang="cs-CZ" sz="4800" b="1" dirty="0" err="1" smtClean="0">
                <a:solidFill>
                  <a:schemeClr val="tx1"/>
                </a:solidFill>
                <a:latin typeface="Arial Black" pitchFamily="34" charset="0"/>
              </a:rPr>
              <a:t>Vrubelová</a:t>
            </a:r>
            <a:endParaRPr lang="cs-CZ" sz="4800" b="1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 algn="l"/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Vytvořeno: listopad 2011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Ročník: 3. ročník ZŠ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Vzdělávací oblast: jazykové a komunikační dovednosti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Vzdělávací obor: český jazyk a literatura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Tematický okruh: literární výchova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Téma: A. </a:t>
            </a:r>
            <a:r>
              <a:rPr lang="cs-CZ" sz="4800" b="1" dirty="0" err="1" smtClean="0">
                <a:solidFill>
                  <a:schemeClr val="tx1"/>
                </a:solidFill>
                <a:latin typeface="Arial Black" pitchFamily="34" charset="0"/>
              </a:rPr>
              <a:t>Lindgrenová</a:t>
            </a:r>
            <a:r>
              <a:rPr lang="cs-CZ" sz="4800" b="1" dirty="0" smtClean="0">
                <a:solidFill>
                  <a:schemeClr val="tx1"/>
                </a:solidFill>
                <a:latin typeface="Arial Black" pitchFamily="34" charset="0"/>
              </a:rPr>
              <a:t>: Děti z </a:t>
            </a:r>
            <a:r>
              <a:rPr lang="cs-CZ" sz="4800" b="1" dirty="0" err="1" smtClean="0">
                <a:solidFill>
                  <a:schemeClr val="tx1"/>
                </a:solidFill>
                <a:latin typeface="Arial Black" pitchFamily="34" charset="0"/>
              </a:rPr>
              <a:t>Bullerbynu</a:t>
            </a:r>
            <a:endParaRPr lang="cs-CZ" sz="4800" b="1" dirty="0" smtClean="0">
              <a:solidFill>
                <a:schemeClr val="tx1"/>
              </a:solidFill>
              <a:latin typeface="Arial Black" pitchFamily="34" charset="0"/>
            </a:endParaRPr>
          </a:p>
          <a:p>
            <a:pPr algn="l"/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Anotace: Test určený pro kontrolu porozumění textu</a:t>
            </a:r>
          </a:p>
          <a:p>
            <a:pPr algn="l"/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               po přečtení příslušné kapitoly knihy </a:t>
            </a:r>
          </a:p>
          <a:p>
            <a:pPr algn="l"/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Pomůcky: dataprojektor, notebook, papíry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</a:rPr>
              <a:t>Materiál je určen pro bezplatné používání pro potřeby výuky a vzdělávání na všech typech škol a školských zařízeních. Jakékoliv další využití podléhá autorskému zákonu.</a:t>
            </a:r>
          </a:p>
          <a:p>
            <a:pPr algn="l"/>
            <a:r>
              <a:rPr lang="cs-CZ" sz="4800" b="1" dirty="0" smtClean="0">
                <a:solidFill>
                  <a:schemeClr val="tx1"/>
                </a:solidFill>
              </a:rPr>
              <a:t>Tato práce je šířena pod licencí CC BY-SA 3.0. Odkazy a citace jsou platné k datu vytvoření této práce.</a:t>
            </a:r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                                               </a:t>
            </a:r>
          </a:p>
          <a:p>
            <a:pPr algn="l"/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VY_32_INOVACE_07_10</a:t>
            </a:r>
            <a:endParaRPr lang="cs-CZ" sz="4800" b="1" dirty="0" smtClean="0">
              <a:solidFill>
                <a:schemeClr val="tx1"/>
              </a:solidFill>
            </a:endParaRPr>
          </a:p>
          <a:p>
            <a:pPr algn="l"/>
            <a:endParaRPr lang="cs-CZ" sz="4800" b="1" dirty="0" smtClean="0">
              <a:solidFill>
                <a:schemeClr val="tx1"/>
              </a:solidFill>
            </a:endParaRPr>
          </a:p>
          <a:p>
            <a:pPr algn="l"/>
            <a:endParaRPr lang="cs-CZ" sz="48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l"/>
            <a:endParaRPr lang="cs-CZ" sz="6200" b="1" dirty="0" smtClean="0">
              <a:solidFill>
                <a:schemeClr val="bg2">
                  <a:lumMod val="10000"/>
                </a:schemeClr>
              </a:solidFill>
              <a:latin typeface="Arial Black" pitchFamily="34" charset="0"/>
            </a:endParaRPr>
          </a:p>
          <a:p>
            <a:pPr algn="l"/>
            <a:r>
              <a:rPr lang="cs-CZ" sz="4800" b="1" dirty="0" smtClean="0">
                <a:solidFill>
                  <a:schemeClr val="bg2">
                    <a:lumMod val="10000"/>
                  </a:schemeClr>
                </a:solidFill>
                <a:latin typeface="Arial Black" pitchFamily="34" charset="0"/>
              </a:rPr>
              <a:t>                                                                                                                                            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71613"/>
            <a:ext cx="7772400" cy="1137307"/>
          </a:xfrm>
        </p:spPr>
        <p:txBody>
          <a:bodyPr/>
          <a:lstStyle/>
          <a:p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Děti z </a:t>
            </a:r>
            <a:r>
              <a:rPr lang="cs-CZ" b="1" dirty="0" err="1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Bullerbynu</a:t>
            </a:r>
            <a:r>
              <a:rPr lang="cs-CZ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 Black" pitchFamily="34" charset="0"/>
              </a:rPr>
              <a:t> 6</a:t>
            </a:r>
            <a:endParaRPr lang="cs-CZ" dirty="0">
              <a:solidFill>
                <a:schemeClr val="tx1">
                  <a:lumMod val="95000"/>
                  <a:lumOff val="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0"/>
            <a:ext cx="5781675" cy="1447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57224" y="1928802"/>
            <a:ext cx="7772400" cy="3000396"/>
          </a:xfr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 algn="ctr"/>
            <a:r>
              <a:rPr lang="cs-CZ" sz="6000" b="1" dirty="0" smtClean="0">
                <a:latin typeface="Arial Rounded MT Bold" pitchFamily="34" charset="0"/>
              </a:rPr>
              <a:t>Začíná nám zase škola</a:t>
            </a:r>
            <a:endParaRPr lang="cs-CZ" sz="60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atin typeface="Arial Rounded MT Bold" pitchFamily="34" charset="0"/>
              </a:rPr>
              <a:t>Úkol číslo 1: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itchFamily="34" charset="0"/>
              </a:rPr>
              <a:t>Kdo chtěl,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itchFamily="34" charset="0"/>
              </a:rPr>
              <a:t>aby král 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itchFamily="34" charset="0"/>
              </a:rPr>
              <a:t>zavřel</a:t>
            </a:r>
          </a:p>
          <a:p>
            <a:pPr>
              <a:buNone/>
            </a:pPr>
            <a:r>
              <a:rPr lang="cs-CZ" sz="4000" b="1" dirty="0" smtClean="0">
                <a:solidFill>
                  <a:schemeClr val="tx1">
                    <a:lumMod val="85000"/>
                    <a:lumOff val="15000"/>
                  </a:schemeClr>
                </a:solidFill>
                <a:latin typeface="Arial Rounded MT Bold" pitchFamily="34" charset="0"/>
              </a:rPr>
              <a:t>všechny školy?</a:t>
            </a:r>
            <a:endParaRPr lang="cs-CZ" sz="4000" b="1" dirty="0">
              <a:solidFill>
                <a:schemeClr val="tx1">
                  <a:lumMod val="85000"/>
                  <a:lumOff val="15000"/>
                </a:schemeClr>
              </a:solidFill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 </a:t>
            </a:r>
            <a:r>
              <a:rPr lang="cs-CZ" sz="4400" b="1" dirty="0" err="1" smtClean="0">
                <a:latin typeface="Arial Rounded MT Bold" pitchFamily="34" charset="0"/>
              </a:rPr>
              <a:t>Lasse</a:t>
            </a:r>
            <a:endParaRPr lang="cs-CZ" sz="4400" b="1" dirty="0" smtClean="0">
              <a:latin typeface="Arial Rounded MT Bold" pitchFamily="34" charset="0"/>
            </a:endParaRPr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 Bosse 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 </a:t>
            </a:r>
            <a:r>
              <a:rPr lang="cs-CZ" sz="4400" b="1" dirty="0" err="1" smtClean="0">
                <a:latin typeface="Arial Rounded MT Bold" pitchFamily="34" charset="0"/>
              </a:rPr>
              <a:t>Lisa</a:t>
            </a:r>
            <a:endParaRPr lang="cs-CZ" sz="44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3000"/>
                            </p:stCondLst>
                            <p:childTnLst>
                              <p:par>
                                <p:cTn id="3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5000"/>
                            </p:stCondLst>
                            <p:childTnLst>
                              <p:par>
                                <p:cTn id="4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7000"/>
                            </p:stCondLst>
                            <p:childTnLst>
                              <p:par>
                                <p:cTn id="4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atin typeface="Arial Rounded MT Bold" pitchFamily="34" charset="0"/>
              </a:rPr>
              <a:t>Úkol číslo 2: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>
                <a:latin typeface="Arial Rounded MT Bold" pitchFamily="34" charset="0"/>
              </a:rPr>
              <a:t>Co uvařily děti nemocné paní učitelce?</a:t>
            </a:r>
            <a:endParaRPr lang="cs-CZ" sz="40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vajíčka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guláš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latin typeface="Arial Rounded MT Bold" pitchFamily="34" charset="0"/>
              </a:rPr>
              <a:t>polévku</a:t>
            </a:r>
            <a:endParaRPr lang="cs-CZ" sz="44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>
                <a:latin typeface="Arial Rounded MT Bold" pitchFamily="34" charset="0"/>
              </a:rPr>
              <a:t>Úkol číslo 3: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4000" b="1" dirty="0" smtClean="0">
                <a:latin typeface="Arial Rounded MT Bold" pitchFamily="34" charset="0"/>
              </a:rPr>
              <a:t>Co pozorovaly děti cestou ze školy na obloze?</a:t>
            </a:r>
            <a:endParaRPr lang="cs-CZ" sz="4000" b="1" dirty="0">
              <a:latin typeface="Arial Rounded MT Bold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Arial Rounded MT Bold" pitchFamily="34" charset="0"/>
              </a:rPr>
              <a:t>slunce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Arial Rounded MT Bold" pitchFamily="34" charset="0"/>
              </a:rPr>
              <a:t>měsíc</a:t>
            </a:r>
          </a:p>
          <a:p>
            <a:pPr marL="514350" indent="-514350">
              <a:buAutoNum type="alphaLcParenR"/>
            </a:pP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  <a:latin typeface="Arial Rounded MT Bold" pitchFamily="34" charset="0"/>
              </a:rPr>
              <a:t>hvězdy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110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785926"/>
            <a:ext cx="7772400" cy="171451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6000" b="1" dirty="0" smtClean="0">
                <a:latin typeface="Arial Rounded MT Bold" pitchFamily="34" charset="0"/>
              </a:rPr>
              <a:t>Správné odpovědi:</a:t>
            </a:r>
            <a:endParaRPr lang="cs-CZ" sz="6000" b="1" dirty="0">
              <a:latin typeface="Arial Rounded MT Bold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8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atin typeface="Arial Rounded MT Bold" pitchFamily="34" charset="0"/>
              </a:rPr>
              <a:t>Úkol číslo 1: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43088" cy="4495800"/>
          </a:xfrm>
        </p:spPr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endParaRPr lang="cs-CZ" dirty="0" smtClean="0"/>
          </a:p>
          <a:p>
            <a:r>
              <a:rPr lang="cs-CZ" sz="2800" b="1" dirty="0" smtClean="0">
                <a:latin typeface="Arial Rounded MT Bold" pitchFamily="34" charset="0"/>
              </a:rPr>
              <a:t>Správná odpověď:</a:t>
            </a:r>
          </a:p>
          <a:p>
            <a:endParaRPr lang="cs-CZ" sz="2800" b="1" dirty="0" smtClean="0">
              <a:latin typeface="Arial Rounded MT Bold" pitchFamily="34" charset="0"/>
            </a:endParaRPr>
          </a:p>
          <a:p>
            <a:r>
              <a:rPr lang="cs-CZ" sz="3200" b="1" dirty="0" smtClean="0">
                <a:latin typeface="Arial Rounded MT Bold" pitchFamily="34" charset="0"/>
              </a:rPr>
              <a:t>b</a:t>
            </a:r>
            <a:r>
              <a:rPr lang="cs-CZ" sz="3200" b="1" smtClean="0">
                <a:latin typeface="Arial Rounded MT Bold" pitchFamily="34" charset="0"/>
              </a:rPr>
              <a:t>) Bosse</a:t>
            </a:r>
            <a:endParaRPr lang="cs-CZ" sz="3200" b="1" dirty="0">
              <a:latin typeface="Arial Rounded MT Bold" pitchFamily="34" charset="0"/>
            </a:endParaRPr>
          </a:p>
        </p:txBody>
      </p:sp>
      <p:pic>
        <p:nvPicPr>
          <p:cNvPr id="5" name="Zástupný symbol pro obsah 4" descr="dětská práva 010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971800" y="1643051"/>
            <a:ext cx="5715000" cy="442915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500"/>
                            </p:stCondLst>
                            <p:childTnLst>
                              <p:par>
                                <p:cTn id="2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8000"/>
                            </p:stCondLst>
                            <p:childTnLst>
                              <p:par>
                                <p:cTn id="30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atin typeface="Arial Rounded MT Bold" pitchFamily="34" charset="0"/>
              </a:rPr>
              <a:t>Úkol číslo 2: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endParaRPr lang="cs-CZ" sz="2800" b="1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sz="2800" b="1" dirty="0" smtClean="0">
                <a:latin typeface="Arial Rounded MT Bold" pitchFamily="34" charset="0"/>
              </a:rPr>
              <a:t>Správná odpověď:</a:t>
            </a:r>
          </a:p>
          <a:p>
            <a:pPr>
              <a:buNone/>
            </a:pPr>
            <a:endParaRPr lang="cs-CZ" sz="2800" b="1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sz="4400" b="1" dirty="0" smtClean="0">
                <a:latin typeface="Arial Rounded MT Bold" pitchFamily="34" charset="0"/>
              </a:rPr>
              <a:t>b)  guláš</a:t>
            </a:r>
            <a:endParaRPr lang="cs-CZ" sz="4400" b="1" dirty="0">
              <a:latin typeface="Arial Rounded MT Bold" pitchFamily="34" charset="0"/>
            </a:endParaRPr>
          </a:p>
        </p:txBody>
      </p:sp>
      <p:pic>
        <p:nvPicPr>
          <p:cNvPr id="5" name="Zástupný symbol pro obsah 4" descr="bullerbyn 004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786314" y="1500174"/>
            <a:ext cx="3897311" cy="4572032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tx1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9000"/>
                            </p:stCondLst>
                            <p:childTnLst>
                              <p:par>
                                <p:cTn id="30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latin typeface="Arial Rounded MT Bold" pitchFamily="34" charset="0"/>
              </a:rPr>
              <a:t>Úkol číslo 3:</a:t>
            </a:r>
            <a:endParaRPr lang="cs-CZ" b="1" dirty="0">
              <a:latin typeface="Arial Rounded MT Bold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sz="2800" b="1" dirty="0" smtClean="0">
                <a:latin typeface="Arial Rounded MT Bold" pitchFamily="34" charset="0"/>
              </a:rPr>
              <a:t>Správná odpověď:</a:t>
            </a:r>
          </a:p>
          <a:p>
            <a:pPr>
              <a:buNone/>
            </a:pPr>
            <a:endParaRPr lang="cs-CZ" sz="2800" b="1" dirty="0" smtClean="0">
              <a:latin typeface="Arial Rounded MT Bold" pitchFamily="34" charset="0"/>
            </a:endParaRPr>
          </a:p>
          <a:p>
            <a:pPr>
              <a:buNone/>
            </a:pPr>
            <a:r>
              <a:rPr lang="cs-CZ" sz="4400" b="1" dirty="0" smtClean="0">
                <a:latin typeface="Arial Rounded MT Bold" pitchFamily="34" charset="0"/>
              </a:rPr>
              <a:t>c)  hvězdy</a:t>
            </a:r>
            <a:endParaRPr lang="cs-CZ" sz="4400" b="1" dirty="0">
              <a:latin typeface="Arial Rounded MT Bold" pitchFamily="34" charset="0"/>
            </a:endParaRPr>
          </a:p>
        </p:txBody>
      </p:sp>
      <p:pic>
        <p:nvPicPr>
          <p:cNvPr id="5" name="Zástupný symbol pro obsah 4" descr="dětská práva 032.jpg"/>
          <p:cNvPicPr>
            <a:picLocks noGrp="1" noChangeAspect="1"/>
          </p:cNvPicPr>
          <p:nvPr>
            <p:ph sz="quarter" idx="2"/>
          </p:nvPr>
        </p:nvPicPr>
        <p:blipFill>
          <a:blip r:embed="rId2" cstate="print"/>
          <a:stretch>
            <a:fillRect/>
          </a:stretch>
        </p:blipFill>
        <p:spPr>
          <a:xfrm>
            <a:off x="4933950" y="1500174"/>
            <a:ext cx="3749675" cy="4500594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0"/>
                            </p:stCondLst>
                            <p:childTnLst>
                              <p:par>
                                <p:cTn id="19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7000"/>
                            </p:stCondLst>
                            <p:childTnLst>
                              <p:par>
                                <p:cTn id="24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9000"/>
                            </p:stCondLst>
                            <p:childTnLst>
                              <p:par>
                                <p:cTn id="27" presetID="3" presetClass="emph" presetSubtype="2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>
                                      <p:cBhvr override="childStyl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1000"/>
                            </p:stCondLst>
                            <p:childTnLst>
                              <p:par>
                                <p:cTn id="30" presetID="16" presetClass="entr" presetSubtype="2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3" grpI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188640"/>
            <a:ext cx="7772400" cy="122899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000" b="1" dirty="0" smtClean="0"/>
              <a:t>LINDGRENOVÁ, </a:t>
            </a:r>
            <a:r>
              <a:rPr lang="cs-CZ" sz="2000" b="1" dirty="0" err="1" smtClean="0"/>
              <a:t>Astrid</a:t>
            </a:r>
            <a:r>
              <a:rPr lang="cs-CZ" sz="2000" b="1" dirty="0" smtClean="0"/>
              <a:t>. </a:t>
            </a:r>
            <a:r>
              <a:rPr lang="cs-CZ" sz="2000" b="1" i="1" dirty="0" smtClean="0"/>
              <a:t>Děti z </a:t>
            </a:r>
            <a:r>
              <a:rPr lang="cs-CZ" sz="2000" b="1" i="1" dirty="0" err="1" smtClean="0"/>
              <a:t>Bullerbynu</a:t>
            </a:r>
            <a:r>
              <a:rPr lang="cs-CZ" sz="2000" b="1" dirty="0" smtClean="0"/>
              <a:t>. Praha : Albatros, 2009. 215 s. ISBN 978-80-00-02372-4.</a:t>
            </a:r>
            <a:br>
              <a:rPr lang="cs-CZ" sz="2000" b="1" dirty="0" smtClean="0"/>
            </a:br>
            <a:r>
              <a:rPr lang="cs-CZ" sz="2000" b="1" dirty="0" smtClean="0"/>
              <a:t>Ilustrace: Helena </a:t>
            </a:r>
            <a:r>
              <a:rPr lang="cs-CZ" sz="2000" b="1" dirty="0" err="1" smtClean="0"/>
              <a:t>Zmatlíková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Tento učební materiál vznikl s laskavým svolením nakladatelství Albatros.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>
                <a:latin typeface="Arial Rounded MT Bold" pitchFamily="34" charset="0"/>
              </a:rPr>
              <a:t>Metodický postup:</a:t>
            </a:r>
          </a:p>
          <a:p>
            <a:r>
              <a:rPr lang="cs-CZ" sz="2400" b="1" smtClean="0">
                <a:latin typeface="Arial Rounded MT Bold" pitchFamily="34" charset="0"/>
              </a:rPr>
              <a:t>test  </a:t>
            </a:r>
            <a:r>
              <a:rPr lang="cs-CZ" sz="2400" b="1" smtClean="0">
                <a:latin typeface="Arial Rounded MT Bold" pitchFamily="34" charset="0"/>
              </a:rPr>
              <a:t>zkopírujte </a:t>
            </a:r>
            <a:r>
              <a:rPr lang="cs-CZ" sz="2400" b="1" dirty="0" smtClean="0">
                <a:latin typeface="Arial Rounded MT Bold" pitchFamily="34" charset="0"/>
              </a:rPr>
              <a:t>a vytiskněte</a:t>
            </a:r>
          </a:p>
          <a:p>
            <a:r>
              <a:rPr lang="cs-CZ" sz="2400" b="1" dirty="0" smtClean="0">
                <a:latin typeface="Arial Rounded MT Bold" pitchFamily="34" charset="0"/>
              </a:rPr>
              <a:t>při prezentaci žáci označí správné odpovědi</a:t>
            </a:r>
          </a:p>
          <a:p>
            <a:r>
              <a:rPr lang="cs-CZ" sz="2400" b="1" dirty="0" smtClean="0">
                <a:latin typeface="Arial Rounded MT Bold" pitchFamily="34" charset="0"/>
              </a:rPr>
              <a:t>správnost odpovědí si při další prezentaci sami kontrolují</a:t>
            </a:r>
          </a:p>
          <a:p>
            <a:r>
              <a:rPr lang="cs-CZ" sz="2400" b="1" dirty="0" smtClean="0">
                <a:latin typeface="Arial Rounded MT Bold" pitchFamily="34" charset="0"/>
              </a:rPr>
              <a:t>vyhodnoťte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/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sz="2400" b="1" dirty="0" smtClean="0"/>
              <a:t>  </a:t>
            </a:r>
          </a:p>
          <a:p>
            <a:pPr>
              <a:buNone/>
            </a:pPr>
            <a:r>
              <a:rPr lang="cs-CZ" sz="2400" b="1" dirty="0" smtClean="0"/>
              <a:t>Následující slide je možno zkopírovat do programu Microsoft Office Word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00100" y="642918"/>
            <a:ext cx="7572428" cy="5078313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r>
              <a:rPr lang="cs-CZ" sz="2000" b="1" smtClean="0">
                <a:latin typeface="Arial Black" pitchFamily="34" charset="0"/>
              </a:rPr>
              <a:t>Test</a:t>
            </a:r>
            <a:endParaRPr lang="cs-CZ" sz="2000" b="1" dirty="0" smtClean="0">
              <a:latin typeface="Arial Black" pitchFamily="34" charset="0"/>
            </a:endParaRPr>
          </a:p>
          <a:p>
            <a:r>
              <a:rPr lang="cs-CZ" sz="2400" b="1" dirty="0" smtClean="0">
                <a:latin typeface="Corbel" pitchFamily="34" charset="0"/>
              </a:rPr>
              <a:t>Začíná nám zase škola</a:t>
            </a:r>
          </a:p>
          <a:p>
            <a:endParaRPr lang="cs-CZ" sz="2000" b="1" dirty="0" smtClean="0">
              <a:latin typeface="Corbel" pitchFamily="34" charset="0"/>
            </a:endParaRPr>
          </a:p>
          <a:p>
            <a:r>
              <a:rPr lang="cs-CZ" sz="2000" b="1" dirty="0" smtClean="0">
                <a:latin typeface="Corbel" pitchFamily="34" charset="0"/>
              </a:rPr>
              <a:t>Správnou odpověď zakroužkuj:</a:t>
            </a:r>
          </a:p>
          <a:p>
            <a:r>
              <a:rPr lang="cs-CZ" sz="2000" b="1" dirty="0" smtClean="0">
                <a:latin typeface="Corbel" pitchFamily="34" charset="0"/>
              </a:rPr>
              <a:t/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Úkol č. 1:   </a:t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Kdo chtěl, aby král zavřel všechny školy?</a:t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          a)           b)           c)</a:t>
            </a:r>
          </a:p>
          <a:p>
            <a:r>
              <a:rPr lang="cs-CZ" sz="2000" b="1" dirty="0" smtClean="0">
                <a:latin typeface="Corbel" pitchFamily="34" charset="0"/>
              </a:rPr>
              <a:t/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Úkol č. 2:    </a:t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Co uvařily děti nemocné paní učitelce?</a:t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          a)           b)           c)</a:t>
            </a:r>
          </a:p>
          <a:p>
            <a:r>
              <a:rPr lang="cs-CZ" sz="2000" b="1" dirty="0" smtClean="0">
                <a:latin typeface="Corbel" pitchFamily="34" charset="0"/>
              </a:rPr>
              <a:t/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Úkol č. 3:    </a:t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Co pozorovaly děti cestou ze školy na obloze?</a:t>
            </a:r>
            <a:br>
              <a:rPr lang="cs-CZ" sz="2000" b="1" dirty="0" smtClean="0">
                <a:latin typeface="Corbel" pitchFamily="34" charset="0"/>
              </a:rPr>
            </a:br>
            <a:r>
              <a:rPr lang="cs-CZ" sz="2000" b="1" dirty="0" smtClean="0">
                <a:latin typeface="Corbel" pitchFamily="34" charset="0"/>
              </a:rPr>
              <a:t>             a)           b)           c)</a:t>
            </a:r>
            <a:endParaRPr lang="cs-CZ" sz="2000" b="1" dirty="0">
              <a:latin typeface="Corbe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112</TotalTime>
  <Words>248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Snímek 1</vt:lpstr>
      <vt:lpstr>Děti z Bullerbynu 6</vt:lpstr>
      <vt:lpstr>Začíná nám zase škola</vt:lpstr>
      <vt:lpstr>Úkol číslo 1:</vt:lpstr>
      <vt:lpstr>Úkol číslo 2:</vt:lpstr>
      <vt:lpstr>Úkol číslo 3:</vt:lpstr>
      <vt:lpstr>Správné odpovědi:</vt:lpstr>
      <vt:lpstr>Úkol číslo 1:</vt:lpstr>
      <vt:lpstr>Úkol číslo 2:</vt:lpstr>
      <vt:lpstr>Úkol číslo 3:</vt:lpstr>
      <vt:lpstr>LINDGRENOVÁ, Astrid. Děti z Bullerbynu. Praha : Albatros, 2009. 215 s. ISBN 978-80-00-02372-4. Ilustrace: Helena Zmatlíková Tento učební materiál vznikl s laskavým svolením nakladatelství Albatros.</vt:lpstr>
      <vt:lpstr>Snímek 12</vt:lpstr>
    </vt:vector>
  </TitlesOfParts>
  <Company>cz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Vaše jméno</cp:lastModifiedBy>
  <cp:revision>20</cp:revision>
  <dcterms:created xsi:type="dcterms:W3CDTF">2011-11-06T05:33:58Z</dcterms:created>
  <dcterms:modified xsi:type="dcterms:W3CDTF">2012-06-20T10:02:37Z</dcterms:modified>
</cp:coreProperties>
</file>