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F9E6281-0537-451A-9846-BFC13AA1C070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A084DFF-EBB8-4849-966B-5C11FFC7B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rubelova\Desktop\DUM 1\obrázky Bullerbyn\dětská práva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9" y="548680"/>
            <a:ext cx="7340871" cy="595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9406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7239000" cy="3890832"/>
          </a:xfrm>
        </p:spPr>
        <p:txBody>
          <a:bodyPr>
            <a:normAutofit fontScale="70000" lnSpcReduction="20000"/>
          </a:bodyPr>
          <a:lstStyle/>
          <a:p>
            <a:r>
              <a:rPr lang="cs-CZ" sz="1800" dirty="0"/>
              <a:t>Autor: Mgr. Marcela </a:t>
            </a:r>
            <a:r>
              <a:rPr lang="cs-CZ" sz="1800" dirty="0" smtClean="0"/>
              <a:t>Vrubelová</a:t>
            </a:r>
          </a:p>
          <a:p>
            <a:r>
              <a:rPr lang="cs-CZ" sz="1800" dirty="0" smtClean="0"/>
              <a:t>Vytvořeno</a:t>
            </a:r>
            <a:r>
              <a:rPr lang="cs-CZ" sz="1800" dirty="0"/>
              <a:t>: březen 2012</a:t>
            </a:r>
          </a:p>
          <a:p>
            <a:r>
              <a:rPr lang="cs-CZ" sz="1800" dirty="0"/>
              <a:t>Ročník: 3. ročník ZŠ</a:t>
            </a:r>
          </a:p>
          <a:p>
            <a:r>
              <a:rPr lang="cs-CZ" sz="1800" dirty="0"/>
              <a:t>Vzdělávací oblast: jazykové a komunikační dovednosti</a:t>
            </a:r>
          </a:p>
          <a:p>
            <a:r>
              <a:rPr lang="cs-CZ" sz="1800" dirty="0"/>
              <a:t>Vzdělávací obor: český jazyk a literatura</a:t>
            </a:r>
          </a:p>
          <a:p>
            <a:r>
              <a:rPr lang="cs-CZ" sz="1800" dirty="0"/>
              <a:t>Tematický okruh: </a:t>
            </a:r>
            <a:r>
              <a:rPr lang="cs-CZ" sz="1800" dirty="0" smtClean="0"/>
              <a:t>literární výchova  </a:t>
            </a:r>
          </a:p>
          <a:p>
            <a:r>
              <a:rPr lang="cs-CZ" sz="1800" dirty="0" smtClean="0"/>
              <a:t>Téma</a:t>
            </a:r>
            <a:r>
              <a:rPr lang="cs-CZ" sz="1800" dirty="0"/>
              <a:t>: A. Lindgrenová: Děti z </a:t>
            </a:r>
            <a:r>
              <a:rPr lang="cs-CZ" sz="1800" dirty="0" err="1"/>
              <a:t>Bullerbynu</a:t>
            </a:r>
            <a:endParaRPr lang="cs-CZ" sz="1800" dirty="0"/>
          </a:p>
          <a:p>
            <a:r>
              <a:rPr lang="cs-CZ" sz="1800" dirty="0"/>
              <a:t>Anotace: Test určený pro kontrolu porozumění textu po přečtení příslušné kapitoly </a:t>
            </a:r>
            <a:r>
              <a:rPr lang="cs-CZ" sz="1800" dirty="0" smtClean="0"/>
              <a:t>knihy</a:t>
            </a:r>
          </a:p>
          <a:p>
            <a:r>
              <a:rPr lang="cs-CZ" sz="1800" dirty="0" smtClean="0"/>
              <a:t>Pomůcky: notebook, dataprojektor, papíry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Materiál je určen pro bezplatné používání pro potřeby výuky a vzdělávání na všech typech škol a školských zařízeních. Jakékoliv další využití podléhá autorskému zákonu.</a:t>
            </a:r>
          </a:p>
          <a:p>
            <a:r>
              <a:rPr lang="cs-CZ" sz="1900" b="1" dirty="0" smtClean="0"/>
              <a:t>Tato práce je šířena pod licencí CC BY-SA 3.0. Odkazy a citace jsou platné k datu     vytvoření této práce.</a:t>
            </a:r>
            <a:r>
              <a:rPr lang="cs-CZ" sz="19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     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                                                                                 </a:t>
            </a:r>
            <a:r>
              <a:rPr lang="cs-CZ" sz="1700" b="1" dirty="0" smtClean="0"/>
              <a:t>VY_32_INOVACE_09_10</a:t>
            </a:r>
            <a:endParaRPr lang="cs-CZ" sz="1700" b="1" dirty="0"/>
          </a:p>
        </p:txBody>
      </p:sp>
      <p:sp>
        <p:nvSpPr>
          <p:cNvPr id="6" name="Obdélník 5"/>
          <p:cNvSpPr/>
          <p:nvPr/>
        </p:nvSpPr>
        <p:spPr>
          <a:xfrm>
            <a:off x="1619672" y="1988840"/>
            <a:ext cx="53285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Děti z </a:t>
            </a:r>
            <a:r>
              <a:rPr lang="cs-CZ" sz="4000" b="1" dirty="0" err="1" smtClean="0">
                <a:solidFill>
                  <a:schemeClr val="bg2">
                    <a:lumMod val="50000"/>
                  </a:schemeClr>
                </a:solidFill>
              </a:rPr>
              <a:t>Bullerbynu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 8</a:t>
            </a:r>
            <a:endParaRPr lang="cs-CZ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7221835" cy="18084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628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242048" cy="282092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6000" dirty="0" smtClean="0">
                <a:latin typeface="Britannic Bold" pitchFamily="34" charset="0"/>
              </a:rPr>
              <a:t>Jedeme na hostinu k tetě </a:t>
            </a:r>
            <a:r>
              <a:rPr lang="cs-CZ" sz="6000" dirty="0" err="1" smtClean="0">
                <a:latin typeface="Britannic Bold" pitchFamily="34" charset="0"/>
              </a:rPr>
              <a:t>jenny</a:t>
            </a:r>
            <a:endParaRPr lang="cs-CZ" sz="6000" dirty="0"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429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400" dirty="0">
                <a:latin typeface="Britannic Bold" pitchFamily="34" charset="0"/>
              </a:rPr>
              <a:t>Úkol číslo 1: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600" dirty="0" smtClean="0">
                <a:latin typeface="Britannic Bold" pitchFamily="34" charset="0"/>
              </a:rPr>
              <a:t>Kdy byly děti na návštěvě u tety Jenny?</a:t>
            </a:r>
            <a:endParaRPr lang="cs-CZ" sz="3600" dirty="0">
              <a:latin typeface="Britannic Bold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000" b="1" dirty="0" smtClean="0">
                <a:latin typeface="Britannic Bold" pitchFamily="34" charset="0"/>
              </a:rPr>
              <a:t>a)  </a:t>
            </a:r>
            <a:r>
              <a:rPr lang="cs-CZ" sz="3200" b="1" dirty="0" smtClean="0">
                <a:latin typeface="Britannic Bold" pitchFamily="34" charset="0"/>
              </a:rPr>
              <a:t>o Vánocích</a:t>
            </a:r>
          </a:p>
          <a:p>
            <a:pPr marL="514350" indent="-514350">
              <a:buAutoNum type="alphaLcParenR"/>
            </a:pPr>
            <a:endParaRPr lang="cs-CZ" b="1" dirty="0">
              <a:latin typeface="Britannic Bold" pitchFamily="34" charset="0"/>
            </a:endParaRPr>
          </a:p>
          <a:p>
            <a:pPr marL="0" indent="0">
              <a:buNone/>
            </a:pPr>
            <a:r>
              <a:rPr lang="cs-CZ" sz="3200" b="1" dirty="0" smtClean="0">
                <a:latin typeface="Britannic Bold" pitchFamily="34" charset="0"/>
              </a:rPr>
              <a:t>b)  o Velikonocích</a:t>
            </a:r>
          </a:p>
          <a:p>
            <a:pPr marL="514350" indent="-514350">
              <a:buAutoNum type="alphaLcParenR" startAt="2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1190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latin typeface="Britannic Bold" pitchFamily="34" charset="0"/>
              </a:rPr>
              <a:t>Úkol číslo </a:t>
            </a:r>
            <a:r>
              <a:rPr lang="cs-CZ" dirty="0" smtClean="0">
                <a:latin typeface="Britannic Bold" pitchFamily="34" charset="0"/>
              </a:rPr>
              <a:t>2:</a:t>
            </a:r>
            <a:endParaRPr lang="cs-CZ" dirty="0">
              <a:latin typeface="Britann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400" dirty="0" smtClean="0">
                <a:latin typeface="Britannic Bold" pitchFamily="34" charset="0"/>
              </a:rPr>
              <a:t>Jakou hru děti hrály?</a:t>
            </a:r>
            <a:endParaRPr lang="cs-CZ" sz="4400" dirty="0">
              <a:latin typeface="Britannic Bold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600" dirty="0" smtClean="0">
                <a:latin typeface="Britannic Bold" pitchFamily="34" charset="0"/>
              </a:rPr>
              <a:t>a)  obíhanou</a:t>
            </a:r>
          </a:p>
          <a:p>
            <a:pPr marL="514350" indent="-514350">
              <a:buAutoNum type="alphaLcParenR"/>
            </a:pPr>
            <a:endParaRPr lang="cs-CZ" sz="3600" dirty="0">
              <a:latin typeface="Britannic Bold" pitchFamily="34" charset="0"/>
            </a:endParaRPr>
          </a:p>
          <a:p>
            <a:pPr marL="0" indent="0">
              <a:buNone/>
            </a:pPr>
            <a:r>
              <a:rPr lang="cs-CZ" sz="3600" dirty="0" smtClean="0">
                <a:latin typeface="Britannic Bold" pitchFamily="34" charset="0"/>
              </a:rPr>
              <a:t>b)  schovávanou</a:t>
            </a:r>
          </a:p>
          <a:p>
            <a:pPr marL="0" indent="0">
              <a:buNone/>
            </a:pPr>
            <a:endParaRPr lang="cs-CZ" sz="3600" dirty="0">
              <a:latin typeface="Britannic Bold" pitchFamily="34" charset="0"/>
            </a:endParaRPr>
          </a:p>
          <a:p>
            <a:pPr marL="0" indent="0">
              <a:buNone/>
            </a:pPr>
            <a:r>
              <a:rPr lang="cs-CZ" sz="3600" dirty="0" smtClean="0">
                <a:latin typeface="Britannic Bold" pitchFamily="34" charset="0"/>
              </a:rPr>
              <a:t>c)  zkamenět</a:t>
            </a:r>
            <a:endParaRPr lang="cs-CZ" sz="3600" dirty="0"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851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latin typeface="Britannic Bold" pitchFamily="34" charset="0"/>
              </a:rPr>
              <a:t>Úkol číslo </a:t>
            </a:r>
            <a:r>
              <a:rPr lang="cs-CZ" dirty="0" smtClean="0">
                <a:latin typeface="Britannic Bold" pitchFamily="34" charset="0"/>
              </a:rPr>
              <a:t>3:</a:t>
            </a:r>
            <a:endParaRPr lang="cs-CZ" dirty="0">
              <a:latin typeface="Britann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000" dirty="0" smtClean="0">
                <a:latin typeface="Britannic Bold" pitchFamily="34" charset="0"/>
              </a:rPr>
              <a:t>Přespaly děti na návštěvě?</a:t>
            </a:r>
            <a:endParaRPr lang="cs-CZ" sz="4000" dirty="0">
              <a:latin typeface="Britannic Bold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400" dirty="0" smtClean="0">
                <a:latin typeface="Britannic Bold" pitchFamily="34" charset="0"/>
              </a:rPr>
              <a:t>a)  ano</a:t>
            </a:r>
          </a:p>
          <a:p>
            <a:pPr marL="514350" indent="-514350">
              <a:buAutoNum type="alphaLcParenR"/>
            </a:pPr>
            <a:endParaRPr lang="cs-CZ" sz="4400" dirty="0">
              <a:latin typeface="Britannic Bold" pitchFamily="34" charset="0"/>
            </a:endParaRPr>
          </a:p>
          <a:p>
            <a:pPr marL="0" indent="0">
              <a:buNone/>
            </a:pPr>
            <a:r>
              <a:rPr lang="cs-CZ" sz="4400" dirty="0" smtClean="0">
                <a:latin typeface="Britannic Bold" pitchFamily="34" charset="0"/>
              </a:rPr>
              <a:t>b)  ne</a:t>
            </a:r>
            <a:endParaRPr lang="cs-CZ" sz="4400" dirty="0"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28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60848"/>
            <a:ext cx="7242048" cy="194421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>
                <a:latin typeface="Britannic Bold" pitchFamily="34" charset="0"/>
              </a:rPr>
              <a:t>Správné odpovědi:</a:t>
            </a:r>
          </a:p>
        </p:txBody>
      </p:sp>
    </p:spTree>
    <p:extLst>
      <p:ext uri="{BB962C8B-B14F-4D97-AF65-F5344CB8AC3E}">
        <p14:creationId xmlns:p14="http://schemas.microsoft.com/office/powerpoint/2010/main" xmlns="" val="115300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latin typeface="Britannic Bold" pitchFamily="34" charset="0"/>
              </a:rPr>
              <a:t>Úkol číslo </a:t>
            </a:r>
            <a:r>
              <a:rPr lang="cs-CZ" dirty="0" smtClean="0">
                <a:latin typeface="Britannic Bold" pitchFamily="34" charset="0"/>
              </a:rPr>
              <a:t>1:</a:t>
            </a:r>
            <a:endParaRPr lang="cs-CZ" dirty="0">
              <a:latin typeface="Britann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8839"/>
            <a:ext cx="3520440" cy="324036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>
                <a:latin typeface="Britannic Bold" pitchFamily="34" charset="0"/>
              </a:rPr>
              <a:t>Správná odpověď</a:t>
            </a:r>
            <a:r>
              <a:rPr lang="cs-CZ" dirty="0" smtClean="0">
                <a:latin typeface="Britannic Bold" pitchFamily="34" charset="0"/>
              </a:rPr>
              <a:t>:</a:t>
            </a:r>
          </a:p>
          <a:p>
            <a:pPr marL="0" indent="0">
              <a:buNone/>
            </a:pPr>
            <a:endParaRPr lang="cs-CZ" dirty="0">
              <a:latin typeface="Britannic Bold" pitchFamily="34" charset="0"/>
            </a:endParaRPr>
          </a:p>
          <a:p>
            <a:pPr marL="0" indent="0">
              <a:buNone/>
            </a:pPr>
            <a:r>
              <a:rPr lang="cs-CZ" sz="4000" dirty="0" smtClean="0">
                <a:latin typeface="Britannic Bold" pitchFamily="34" charset="0"/>
              </a:rPr>
              <a:t>a) O Vánocích</a:t>
            </a:r>
            <a:endParaRPr lang="cs-CZ" sz="4000" dirty="0">
              <a:latin typeface="Britannic Bold" pitchFamily="34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vrubelova\Desktop\DUM 1\obrázky Bullerbyn\dětská práva 0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060848"/>
            <a:ext cx="348741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3126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Britannic Bold" pitchFamily="34" charset="0"/>
              </a:rPr>
              <a:t>Úkol č.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Britannic Bold" pitchFamily="34" charset="0"/>
              </a:rPr>
              <a:t>2:</a:t>
            </a:r>
            <a:endParaRPr lang="cs-CZ" dirty="0">
              <a:solidFill>
                <a:schemeClr val="bg2">
                  <a:lumMod val="1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060848"/>
            <a:ext cx="3520440" cy="309634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dirty="0">
                <a:latin typeface="Britannic Bold" pitchFamily="34" charset="0"/>
              </a:rPr>
              <a:t>Správná odpověď: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>
                <a:latin typeface="Britannic Bold" pitchFamily="34" charset="0"/>
              </a:rPr>
              <a:t>c)  zkamenět</a:t>
            </a:r>
            <a:endParaRPr lang="cs-CZ" sz="4000" dirty="0">
              <a:latin typeface="Britannic Bold" pitchFamily="34" charset="0"/>
            </a:endParaRPr>
          </a:p>
        </p:txBody>
      </p:sp>
      <p:pic>
        <p:nvPicPr>
          <p:cNvPr id="3074" name="Picture 2" descr="C:\Users\vrubelova\Desktop\DUM 1\obrázky Bullerbyn\dětská práva 0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8300" y="2060848"/>
            <a:ext cx="3521075" cy="312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343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400" dirty="0">
                <a:latin typeface="Britannic Bold" pitchFamily="34" charset="0"/>
              </a:rPr>
              <a:t>Úkol č. 3: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04865"/>
            <a:ext cx="3520440" cy="302433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>
                <a:latin typeface="Britannic Bold" pitchFamily="34" charset="0"/>
              </a:rPr>
              <a:t>Správná </a:t>
            </a:r>
            <a:r>
              <a:rPr lang="cs-CZ" dirty="0" smtClean="0">
                <a:latin typeface="Britannic Bold" pitchFamily="34" charset="0"/>
              </a:rPr>
              <a:t>odpověď:</a:t>
            </a:r>
          </a:p>
          <a:p>
            <a:pPr marL="0" indent="0">
              <a:buNone/>
            </a:pPr>
            <a:endParaRPr lang="cs-CZ" dirty="0">
              <a:latin typeface="Britannic Bold" pitchFamily="34" charset="0"/>
            </a:endParaRPr>
          </a:p>
          <a:p>
            <a:pPr marL="0" indent="0">
              <a:buNone/>
            </a:pPr>
            <a:r>
              <a:rPr lang="cs-CZ" sz="4400" dirty="0" smtClean="0">
                <a:latin typeface="Britannic Bold" pitchFamily="34" charset="0"/>
              </a:rPr>
              <a:t>a)  ano</a:t>
            </a:r>
          </a:p>
          <a:p>
            <a:pPr marL="0" indent="0">
              <a:buNone/>
            </a:pPr>
            <a:endParaRPr lang="cs-CZ" dirty="0">
              <a:latin typeface="Britannic Bold" pitchFamily="34" charset="0"/>
            </a:endParaRPr>
          </a:p>
          <a:p>
            <a:pPr marL="0" indent="0">
              <a:buNone/>
            </a:pPr>
            <a:endParaRPr lang="cs-CZ" dirty="0">
              <a:latin typeface="Britannic Bold" pitchFamily="34" charset="0"/>
            </a:endParaRPr>
          </a:p>
        </p:txBody>
      </p:sp>
      <p:pic>
        <p:nvPicPr>
          <p:cNvPr id="4098" name="Picture 2" descr="C:\Users\vrubelova\Desktop\DUM 1\obrázky Bullerbyn\dětská práva 0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8300" y="2348880"/>
            <a:ext cx="3521075" cy="283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7886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42048" cy="12744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000" dirty="0"/>
              <a:t>LINDGRENOVÁ, Astrid. Děti z </a:t>
            </a:r>
            <a:r>
              <a:rPr lang="cs-CZ" sz="2200" dirty="0" err="1">
                <a:latin typeface="Calibri" pitchFamily="34" charset="0"/>
                <a:cs typeface="Calibri" pitchFamily="34" charset="0"/>
              </a:rPr>
              <a:t>Bullerbynu</a:t>
            </a:r>
            <a:r>
              <a:rPr lang="cs-CZ" sz="2200" dirty="0">
                <a:latin typeface="Calibri" pitchFamily="34" charset="0"/>
                <a:cs typeface="Calibri" pitchFamily="34" charset="0"/>
              </a:rPr>
              <a:t>. Praha : Albatros, 2009. 215 s. ISBN 978-80-00-02372-4</a:t>
            </a:r>
            <a:r>
              <a:rPr lang="cs-CZ" sz="2200" dirty="0" smtClean="0">
                <a:latin typeface="Calibri" pitchFamily="34" charset="0"/>
                <a:cs typeface="Calibri" pitchFamily="34" charset="0"/>
              </a:rPr>
              <a:t>.</a:t>
            </a:r>
            <a:br>
              <a:rPr lang="cs-CZ" sz="2200" dirty="0" smtClean="0">
                <a:latin typeface="Calibri" pitchFamily="34" charset="0"/>
                <a:cs typeface="Calibri" pitchFamily="34" charset="0"/>
              </a:rPr>
            </a:br>
            <a:r>
              <a:rPr lang="cs-CZ" sz="2200" dirty="0" smtClean="0">
                <a:latin typeface="Calibri" pitchFamily="34" charset="0"/>
                <a:cs typeface="Calibri" pitchFamily="34" charset="0"/>
              </a:rPr>
              <a:t>Ilustrace: Helena </a:t>
            </a:r>
            <a:r>
              <a:rPr lang="cs-CZ" sz="2200" dirty="0" err="1" smtClean="0">
                <a:latin typeface="Calibri" pitchFamily="34" charset="0"/>
                <a:cs typeface="Calibri" pitchFamily="34" charset="0"/>
              </a:rPr>
              <a:t>Zmatlíková</a:t>
            </a:r>
            <a:r>
              <a:rPr lang="cs-CZ" sz="2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2200" dirty="0" smtClean="0">
                <a:latin typeface="Calibri" pitchFamily="34" charset="0"/>
                <a:cs typeface="Calibri" pitchFamily="34" charset="0"/>
              </a:rPr>
            </a:br>
            <a:r>
              <a:rPr lang="cs-CZ" sz="1600" dirty="0" smtClean="0">
                <a:latin typeface="Calibri" pitchFamily="34" charset="0"/>
                <a:cs typeface="Calibri" pitchFamily="34" charset="0"/>
              </a:rPr>
              <a:t>Tento materiál vznikl s laskavým svolením  </a:t>
            </a:r>
            <a:r>
              <a:rPr lang="cs-CZ" sz="1600" smtClean="0">
                <a:latin typeface="Calibri" pitchFamily="34" charset="0"/>
                <a:cs typeface="Calibri" pitchFamily="34" charset="0"/>
              </a:rPr>
              <a:t>nakladatelství Albatros.</a:t>
            </a:r>
            <a:endParaRPr lang="cs-CZ" sz="1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Metodický postup:</a:t>
            </a:r>
          </a:p>
          <a:p>
            <a:pPr marL="0" indent="0">
              <a:buNone/>
            </a:pPr>
            <a:r>
              <a:rPr lang="cs-CZ" dirty="0"/>
              <a:t>test  </a:t>
            </a:r>
            <a:r>
              <a:rPr lang="cs-CZ" dirty="0" smtClean="0"/>
              <a:t>zkopírujte </a:t>
            </a:r>
            <a:r>
              <a:rPr lang="cs-CZ" dirty="0"/>
              <a:t>a      vytiskněte</a:t>
            </a:r>
          </a:p>
          <a:p>
            <a:pPr marL="0" indent="0">
              <a:buNone/>
            </a:pPr>
            <a:r>
              <a:rPr lang="cs-CZ" dirty="0"/>
              <a:t>při prezentaci žáci označí správné odpovědi</a:t>
            </a:r>
          </a:p>
          <a:p>
            <a:pPr marL="0" indent="0">
              <a:buNone/>
            </a:pPr>
            <a:r>
              <a:rPr lang="cs-CZ" dirty="0"/>
              <a:t>správnost odpovědí si při další prezentaci sami kontrolují</a:t>
            </a:r>
          </a:p>
          <a:p>
            <a:pPr marL="0" indent="0">
              <a:buNone/>
            </a:pPr>
            <a:r>
              <a:rPr lang="cs-CZ" dirty="0"/>
              <a:t>vyhodnoťte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Následující slide je možno zkopírovat do programu Microsoft </a:t>
            </a:r>
            <a:r>
              <a:rPr lang="cs-CZ" dirty="0" smtClean="0"/>
              <a:t>Office Word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55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71433" y="1556792"/>
            <a:ext cx="4572000" cy="458587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sz="2000" b="1" smtClean="0"/>
              <a:t>Test</a:t>
            </a:r>
            <a:endParaRPr lang="cs-CZ" sz="2000" b="1" dirty="0" smtClean="0"/>
          </a:p>
          <a:p>
            <a:r>
              <a:rPr lang="cs-CZ" sz="2000" b="1" dirty="0" smtClean="0"/>
              <a:t>Jedeme na hostinu k tetě Jenny</a:t>
            </a:r>
          </a:p>
          <a:p>
            <a:endParaRPr lang="cs-CZ" dirty="0"/>
          </a:p>
          <a:p>
            <a:r>
              <a:rPr lang="cs-CZ" dirty="0" smtClean="0"/>
              <a:t>Správnou odpověď zakroužkuj:</a:t>
            </a:r>
          </a:p>
          <a:p>
            <a:endParaRPr lang="cs-CZ" dirty="0" smtClean="0"/>
          </a:p>
          <a:p>
            <a:r>
              <a:rPr lang="cs-CZ" dirty="0" smtClean="0"/>
              <a:t>Úkol č. 1:   </a:t>
            </a:r>
          </a:p>
          <a:p>
            <a:r>
              <a:rPr lang="cs-CZ" dirty="0" smtClean="0"/>
              <a:t>Kdy byly děti na návštěvě?</a:t>
            </a:r>
          </a:p>
          <a:p>
            <a:r>
              <a:rPr lang="cs-CZ" dirty="0"/>
              <a:t> </a:t>
            </a:r>
            <a:r>
              <a:rPr lang="cs-CZ" dirty="0" smtClean="0"/>
              <a:t>        a)           b)</a:t>
            </a:r>
          </a:p>
          <a:p>
            <a:endParaRPr lang="cs-CZ" dirty="0" smtClean="0"/>
          </a:p>
          <a:p>
            <a:r>
              <a:rPr lang="cs-CZ" dirty="0" smtClean="0"/>
              <a:t>Úkol č. 2:  </a:t>
            </a:r>
          </a:p>
          <a:p>
            <a:r>
              <a:rPr lang="cs-CZ" dirty="0" smtClean="0"/>
              <a:t>Jakou hru hrály?</a:t>
            </a:r>
          </a:p>
          <a:p>
            <a:r>
              <a:rPr lang="cs-CZ" dirty="0" smtClean="0"/>
              <a:t>         a)           b)           c)</a:t>
            </a:r>
          </a:p>
          <a:p>
            <a:endParaRPr lang="cs-CZ" dirty="0" smtClean="0"/>
          </a:p>
          <a:p>
            <a:r>
              <a:rPr lang="cs-CZ" dirty="0" smtClean="0"/>
              <a:t>Úkol č. 3:   </a:t>
            </a:r>
          </a:p>
          <a:p>
            <a:r>
              <a:rPr lang="cs-CZ" dirty="0" smtClean="0"/>
              <a:t>Přespaly děti na návštěvě?</a:t>
            </a:r>
          </a:p>
          <a:p>
            <a:r>
              <a:rPr lang="cs-CZ" dirty="0" smtClean="0"/>
              <a:t>         a)            b)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44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83</TotalTime>
  <Words>305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Snímek 1</vt:lpstr>
      <vt:lpstr>Snímek 2</vt:lpstr>
      <vt:lpstr>Jedeme na hostinu k tetě jenny</vt:lpstr>
      <vt:lpstr>Úkol číslo 1:</vt:lpstr>
      <vt:lpstr>Úkol číslo 2:</vt:lpstr>
      <vt:lpstr>Úkol číslo 3:</vt:lpstr>
      <vt:lpstr>Správné odpovědi:</vt:lpstr>
      <vt:lpstr>Úkol číslo 1:</vt:lpstr>
      <vt:lpstr>Úkol č. 2:</vt:lpstr>
      <vt:lpstr>Úkol č. 3:</vt:lpstr>
      <vt:lpstr>LINDGRENOVÁ, Astrid. Děti z Bullerbynu. Praha : Albatros, 2009. 215 s. ISBN 978-80-00-02372-4. Ilustrace: Helena Zmatlíková Tento materiál vznikl s laskavým svolením  nakladatelství Albatros.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vrubelova</dc:creator>
  <cp:lastModifiedBy>Vaše jméno</cp:lastModifiedBy>
  <cp:revision>21</cp:revision>
  <dcterms:created xsi:type="dcterms:W3CDTF">2012-03-24T16:55:16Z</dcterms:created>
  <dcterms:modified xsi:type="dcterms:W3CDTF">2012-06-20T10:05:05Z</dcterms:modified>
</cp:coreProperties>
</file>