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76B37BC-B61B-4EA1-86CB-CE784C6955D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E71BC35-36C7-4A87-AB67-83B7F44213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B37BC-B61B-4EA1-86CB-CE784C6955D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1BC35-36C7-4A87-AB67-83B7F44213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B37BC-B61B-4EA1-86CB-CE784C6955D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1BC35-36C7-4A87-AB67-83B7F44213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B37BC-B61B-4EA1-86CB-CE784C6955D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1BC35-36C7-4A87-AB67-83B7F44213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B37BC-B61B-4EA1-86CB-CE784C6955D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1BC35-36C7-4A87-AB67-83B7F44213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B37BC-B61B-4EA1-86CB-CE784C6955D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1BC35-36C7-4A87-AB67-83B7F44213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B37BC-B61B-4EA1-86CB-CE784C6955D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1BC35-36C7-4A87-AB67-83B7F44213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76B37BC-B61B-4EA1-86CB-CE784C6955D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E71BC35-36C7-4A87-AB67-83B7F44213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76B37BC-B61B-4EA1-86CB-CE784C6955D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E71BC35-36C7-4A87-AB67-83B7F44213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B37BC-B61B-4EA1-86CB-CE784C6955D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1BC35-36C7-4A87-AB67-83B7F44213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B37BC-B61B-4EA1-86CB-CE784C6955D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1BC35-36C7-4A87-AB67-83B7F44213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76B37BC-B61B-4EA1-86CB-CE784C6955D4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E71BC35-36C7-4A87-AB67-83B7F44213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rubelova\Desktop\DUM 1\obrázky Bullerbyn\dětská práva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40918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985993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27200" y="2708920"/>
            <a:ext cx="5712179" cy="302433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endParaRPr lang="cs-CZ" sz="6700" b="1" dirty="0" smtClean="0"/>
          </a:p>
          <a:p>
            <a:r>
              <a:rPr lang="cs-CZ" sz="9600" b="1" dirty="0" smtClean="0"/>
              <a:t>Děti </a:t>
            </a:r>
            <a:r>
              <a:rPr lang="cs-CZ" sz="9600" b="1" dirty="0"/>
              <a:t>z </a:t>
            </a:r>
            <a:r>
              <a:rPr lang="cs-CZ" sz="9600" b="1" dirty="0" err="1" smtClean="0"/>
              <a:t>Bullerbynu</a:t>
            </a:r>
            <a:r>
              <a:rPr lang="cs-CZ" sz="9600" b="1" dirty="0" smtClean="0"/>
              <a:t> 9</a:t>
            </a:r>
          </a:p>
          <a:p>
            <a:pPr algn="l"/>
            <a:r>
              <a:rPr lang="cs-CZ" sz="4000" b="1" dirty="0"/>
              <a:t>Autor: Mgr. Marcela Vrubelová</a:t>
            </a:r>
          </a:p>
          <a:p>
            <a:pPr algn="l"/>
            <a:r>
              <a:rPr lang="cs-CZ" sz="4000" b="1" dirty="0"/>
              <a:t>Vytvořeno: březen 2012</a:t>
            </a:r>
          </a:p>
          <a:p>
            <a:pPr algn="l"/>
            <a:r>
              <a:rPr lang="cs-CZ" sz="4000" b="1" dirty="0"/>
              <a:t>Ročník: 3. ročník ZŠ</a:t>
            </a:r>
          </a:p>
          <a:p>
            <a:pPr algn="l"/>
            <a:r>
              <a:rPr lang="cs-CZ" sz="4000" b="1" dirty="0"/>
              <a:t>Vzdělávací oblast: jazykové a komunikační dovednosti</a:t>
            </a:r>
          </a:p>
          <a:p>
            <a:pPr algn="l"/>
            <a:r>
              <a:rPr lang="cs-CZ" sz="4000" b="1" dirty="0"/>
              <a:t>Vzdělávací obor: český jazyk a literatura</a:t>
            </a:r>
          </a:p>
          <a:p>
            <a:pPr algn="l"/>
            <a:r>
              <a:rPr lang="cs-CZ" sz="4000" b="1" dirty="0"/>
              <a:t>Tematický okruh: </a:t>
            </a:r>
            <a:r>
              <a:rPr lang="cs-CZ" sz="4000" b="1" dirty="0" smtClean="0"/>
              <a:t>literární výchova</a:t>
            </a:r>
            <a:endParaRPr lang="cs-CZ" sz="4000" b="1" dirty="0"/>
          </a:p>
          <a:p>
            <a:pPr algn="l"/>
            <a:r>
              <a:rPr lang="cs-CZ" sz="4000" b="1" dirty="0"/>
              <a:t>Téma: A. Lindgrenová: Děti z </a:t>
            </a:r>
            <a:r>
              <a:rPr lang="cs-CZ" sz="4000" b="1" dirty="0" err="1"/>
              <a:t>Bullerbynu</a:t>
            </a:r>
            <a:endParaRPr lang="cs-CZ" sz="4000" b="1" dirty="0"/>
          </a:p>
          <a:p>
            <a:pPr algn="l"/>
            <a:r>
              <a:rPr lang="cs-CZ" sz="4000" b="1" dirty="0"/>
              <a:t>Anotace: Test určený pro kontrolu porozumění textu po přečtení příslušné kapitoly </a:t>
            </a:r>
            <a:r>
              <a:rPr lang="cs-CZ" sz="4000" b="1" dirty="0" smtClean="0"/>
              <a:t>knihy</a:t>
            </a:r>
          </a:p>
          <a:p>
            <a:pPr algn="l"/>
            <a:r>
              <a:rPr lang="cs-CZ" sz="4000" b="1" dirty="0" smtClean="0"/>
              <a:t>Pomůcky: notebook, dataprojektor, papíry</a:t>
            </a:r>
          </a:p>
          <a:p>
            <a:pPr algn="l"/>
            <a:endParaRPr lang="cs-CZ" sz="4000" b="1" dirty="0"/>
          </a:p>
          <a:p>
            <a:pPr algn="l"/>
            <a:r>
              <a:rPr lang="cs-CZ" sz="4000" b="1" dirty="0"/>
              <a:t> 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Tato práce je šířena pod licencí CC BY-SA 3.0. Odkazy a citace jsou platné k datu vytvoření této práce.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 </a:t>
            </a:r>
            <a:endParaRPr lang="cs-CZ" sz="4000" dirty="0" smtClean="0">
              <a:solidFill>
                <a:schemeClr val="bg2">
                  <a:lumMod val="25000"/>
                </a:schemeClr>
              </a:solidFill>
            </a:endParaRPr>
          </a:p>
          <a:p>
            <a:pPr algn="l"/>
            <a:r>
              <a:rPr lang="cs-CZ" sz="4000" b="1" dirty="0" smtClean="0"/>
              <a:t>Materiál je určen pro bezplatné používání pro potřeby výuky a vzdělávání na všech typech škol a školských zařízeních. Jakékoliv další využití podléhá autorskému zákonu</a:t>
            </a:r>
            <a:r>
              <a:rPr lang="cs-CZ" sz="4000" dirty="0" smtClean="0"/>
              <a:t>.</a:t>
            </a:r>
          </a:p>
          <a:p>
            <a:pPr algn="l"/>
            <a:r>
              <a:rPr lang="cs-CZ" sz="4000" b="1" dirty="0" smtClean="0"/>
              <a:t>                                                                                                                                                                                  VY_32_INOVACE_10_10</a:t>
            </a:r>
            <a:endParaRPr lang="cs-CZ" sz="4000" b="1" dirty="0"/>
          </a:p>
          <a:p>
            <a:pPr algn="l"/>
            <a:endParaRPr lang="cs-CZ" sz="2800" b="1" dirty="0"/>
          </a:p>
        </p:txBody>
      </p:sp>
      <p:sp>
        <p:nvSpPr>
          <p:cNvPr id="5" name="Oblouk 4"/>
          <p:cNvSpPr/>
          <p:nvPr/>
        </p:nvSpPr>
        <p:spPr>
          <a:xfrm>
            <a:off x="4572000" y="3212976"/>
            <a:ext cx="216024" cy="43204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96752"/>
            <a:ext cx="5709667" cy="14297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545956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916832"/>
            <a:ext cx="6965245" cy="3331498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>
                <a:latin typeface="Britannic Bold" pitchFamily="34" charset="0"/>
              </a:rPr>
              <a:t>VELIKONOCE </a:t>
            </a:r>
            <a:r>
              <a:rPr lang="cs-CZ" sz="4000" dirty="0" smtClean="0">
                <a:latin typeface="Britannic Bold" pitchFamily="34" charset="0"/>
              </a:rPr>
              <a:t>                                 V </a:t>
            </a:r>
            <a:r>
              <a:rPr lang="cs-CZ" sz="4000" dirty="0" smtClean="0">
                <a:latin typeface="Britannic Bold" pitchFamily="34" charset="0"/>
              </a:rPr>
              <a:t>BULLERBYNU</a:t>
            </a:r>
            <a:endParaRPr lang="cs-CZ" sz="4000" dirty="0">
              <a:latin typeface="Britannic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063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dirty="0">
                <a:latin typeface="Britannic Bold" pitchFamily="34" charset="0"/>
              </a:rPr>
              <a:t>Úkol číslo 1: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2800" dirty="0" smtClean="0">
                <a:latin typeface="Britannic Bold" pitchFamily="34" charset="0"/>
              </a:rPr>
              <a:t>Kdo měl připnutou cedulku:</a:t>
            </a:r>
          </a:p>
          <a:p>
            <a:pPr marL="0" indent="0">
              <a:buNone/>
            </a:pPr>
            <a:endParaRPr lang="cs-CZ" sz="2800" dirty="0" smtClean="0">
              <a:latin typeface="Britannic Bold" pitchFamily="34" charset="0"/>
            </a:endParaRPr>
          </a:p>
          <a:p>
            <a:pPr marL="0" indent="0">
              <a:buNone/>
            </a:pPr>
            <a:r>
              <a:rPr lang="cs-CZ" sz="3200" dirty="0" smtClean="0">
                <a:latin typeface="Britannic Bold" pitchFamily="34" charset="0"/>
              </a:rPr>
              <a:t>„Ach, jak miluji </a:t>
            </a:r>
            <a:r>
              <a:rPr lang="cs-CZ" sz="3200" dirty="0" smtClean="0">
                <a:latin typeface="Britannic Bold" pitchFamily="34" charset="0"/>
              </a:rPr>
              <a:t>Oskara.“</a:t>
            </a:r>
            <a:endParaRPr lang="cs-CZ" sz="3200" dirty="0">
              <a:latin typeface="Britannic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b="1" dirty="0" smtClean="0">
                <a:latin typeface="Britannic Bold" pitchFamily="34" charset="0"/>
              </a:rPr>
              <a:t>a)  Lisa</a:t>
            </a:r>
          </a:p>
          <a:p>
            <a:pPr marL="0" indent="0">
              <a:buNone/>
            </a:pPr>
            <a:endParaRPr lang="cs-CZ" sz="3200" b="1" dirty="0">
              <a:latin typeface="Britannic Bold" pitchFamily="34" charset="0"/>
            </a:endParaRPr>
          </a:p>
          <a:p>
            <a:pPr marL="0" indent="0">
              <a:buNone/>
            </a:pPr>
            <a:r>
              <a:rPr lang="cs-CZ" sz="3200" b="1" dirty="0" smtClean="0">
                <a:latin typeface="Britannic Bold" pitchFamily="34" charset="0"/>
              </a:rPr>
              <a:t>b)  Anna</a:t>
            </a:r>
          </a:p>
          <a:p>
            <a:pPr marL="457200" indent="-457200">
              <a:buAutoNum type="alphaLcParenR" startAt="2"/>
            </a:pPr>
            <a:endParaRPr lang="cs-CZ" sz="3200" b="1" dirty="0">
              <a:latin typeface="Britannic Bold" pitchFamily="34" charset="0"/>
            </a:endParaRPr>
          </a:p>
          <a:p>
            <a:pPr marL="0" indent="0">
              <a:buNone/>
            </a:pPr>
            <a:r>
              <a:rPr lang="cs-CZ" sz="3200" b="1" dirty="0" smtClean="0">
                <a:latin typeface="Britannic Bold" pitchFamily="34" charset="0"/>
              </a:rPr>
              <a:t>c)  </a:t>
            </a:r>
            <a:r>
              <a:rPr lang="cs-CZ" sz="3200" b="1" dirty="0" err="1" smtClean="0">
                <a:latin typeface="Britannic Bold" pitchFamily="34" charset="0"/>
              </a:rPr>
              <a:t>Agda</a:t>
            </a:r>
            <a:endParaRPr lang="cs-CZ" sz="3200" b="1" dirty="0">
              <a:latin typeface="Britannic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6527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dirty="0">
                <a:latin typeface="Britannic Bold" pitchFamily="34" charset="0"/>
              </a:rPr>
              <a:t>Úkol číslo </a:t>
            </a:r>
            <a:r>
              <a:rPr lang="cs-CZ" dirty="0" smtClean="0">
                <a:latin typeface="Britannic Bold" pitchFamily="34" charset="0"/>
              </a:rPr>
              <a:t>2:</a:t>
            </a:r>
            <a:endParaRPr lang="cs-CZ" dirty="0"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>
                <a:latin typeface="Britannic Bold" pitchFamily="34" charset="0"/>
              </a:rPr>
              <a:t>Za co se děti ustrojily?</a:t>
            </a:r>
            <a:endParaRPr lang="cs-CZ" sz="3600" dirty="0">
              <a:latin typeface="Britannic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>
                <a:latin typeface="Britannic Bold" pitchFamily="34" charset="0"/>
              </a:rPr>
              <a:t>a)  za čarodějnice</a:t>
            </a:r>
          </a:p>
          <a:p>
            <a:pPr marL="457200" indent="-457200">
              <a:buAutoNum type="alphaLcParenR"/>
            </a:pPr>
            <a:endParaRPr lang="cs-CZ" sz="2800" dirty="0">
              <a:latin typeface="Britannic Bold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Britannic Bold" pitchFamily="34" charset="0"/>
              </a:rPr>
              <a:t>b)  za zajíčky</a:t>
            </a:r>
          </a:p>
          <a:p>
            <a:pPr marL="457200" indent="-457200">
              <a:buAutoNum type="alphaLcParenR" startAt="2"/>
            </a:pPr>
            <a:endParaRPr lang="cs-CZ" sz="2800" dirty="0">
              <a:latin typeface="Britannic Bold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Britannic Bold" pitchFamily="34" charset="0"/>
              </a:rPr>
              <a:t>c)  za dospělé</a:t>
            </a:r>
            <a:endParaRPr lang="cs-CZ" sz="2800" dirty="0">
              <a:latin typeface="Britannic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2356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dirty="0">
                <a:latin typeface="Britannic Bold" pitchFamily="34" charset="0"/>
              </a:rPr>
              <a:t>Úkol číslo </a:t>
            </a:r>
            <a:r>
              <a:rPr lang="cs-CZ" dirty="0" smtClean="0">
                <a:latin typeface="Britannic Bold" pitchFamily="34" charset="0"/>
              </a:rPr>
              <a:t>3:</a:t>
            </a:r>
            <a:endParaRPr lang="cs-CZ" dirty="0"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dirty="0" smtClean="0">
                <a:latin typeface="Britannic Bold" pitchFamily="34" charset="0"/>
              </a:rPr>
              <a:t>Kdo vzpomínal na staré časy?</a:t>
            </a:r>
            <a:endParaRPr lang="cs-CZ" sz="3200" dirty="0">
              <a:latin typeface="Britannic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b="1" dirty="0" smtClean="0">
                <a:latin typeface="Britannic Bold" pitchFamily="34" charset="0"/>
              </a:rPr>
              <a:t>a)  tatínek</a:t>
            </a:r>
          </a:p>
          <a:p>
            <a:pPr marL="0" indent="0">
              <a:buNone/>
            </a:pPr>
            <a:endParaRPr lang="cs-CZ" sz="3200" b="1" dirty="0" smtClean="0">
              <a:latin typeface="Britannic Bold" pitchFamily="34" charset="0"/>
            </a:endParaRPr>
          </a:p>
          <a:p>
            <a:pPr marL="0" indent="0">
              <a:buNone/>
            </a:pPr>
            <a:r>
              <a:rPr lang="cs-CZ" sz="3200" b="1" dirty="0" smtClean="0">
                <a:latin typeface="Britannic Bold" pitchFamily="34" charset="0"/>
              </a:rPr>
              <a:t>b)  dědeček</a:t>
            </a:r>
          </a:p>
          <a:p>
            <a:pPr marL="457200" indent="-457200">
              <a:buAutoNum type="alphaLcParenR"/>
            </a:pPr>
            <a:endParaRPr lang="cs-CZ" sz="3200" b="1" dirty="0">
              <a:latin typeface="Britannic Bold" pitchFamily="34" charset="0"/>
            </a:endParaRPr>
          </a:p>
          <a:p>
            <a:pPr marL="0" indent="0">
              <a:buNone/>
            </a:pPr>
            <a:r>
              <a:rPr lang="cs-CZ" sz="3200" b="1" dirty="0">
                <a:latin typeface="Britannic Bold" pitchFamily="34" charset="0"/>
              </a:rPr>
              <a:t>c</a:t>
            </a:r>
            <a:r>
              <a:rPr lang="cs-CZ" sz="3200" b="1" dirty="0" smtClean="0">
                <a:latin typeface="Britannic Bold" pitchFamily="34" charset="0"/>
              </a:rPr>
              <a:t>)  maminka</a:t>
            </a:r>
            <a:endParaRPr lang="cs-CZ" sz="3200" b="1" dirty="0">
              <a:latin typeface="Britannic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11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1628800"/>
            <a:ext cx="6965245" cy="3024336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>
                <a:latin typeface="Britannic Bold" pitchFamily="34" charset="0"/>
              </a:rPr>
              <a:t>Správné odpovědi:</a:t>
            </a:r>
          </a:p>
        </p:txBody>
      </p:sp>
    </p:spTree>
    <p:extLst>
      <p:ext uri="{BB962C8B-B14F-4D97-AF65-F5344CB8AC3E}">
        <p14:creationId xmlns:p14="http://schemas.microsoft.com/office/powerpoint/2010/main" xmlns="" val="1890902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dirty="0">
                <a:latin typeface="Britannic Bold" pitchFamily="34" charset="0"/>
              </a:rPr>
              <a:t>Úkol číslo 1: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8448" y="2276872"/>
            <a:ext cx="3200400" cy="3096344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b="1" dirty="0">
                <a:latin typeface="Britannic Bold" pitchFamily="34" charset="0"/>
              </a:rPr>
              <a:t>Správná odpověď</a:t>
            </a:r>
            <a:r>
              <a:rPr lang="cs-CZ" sz="2800" b="1" dirty="0" smtClean="0">
                <a:latin typeface="Britannic Bold" pitchFamily="34" charset="0"/>
              </a:rPr>
              <a:t>:</a:t>
            </a:r>
          </a:p>
          <a:p>
            <a:pPr marL="0" indent="0">
              <a:buNone/>
            </a:pPr>
            <a:endParaRPr lang="cs-CZ" sz="2800" b="1" dirty="0">
              <a:latin typeface="Britannic Bold" pitchFamily="34" charset="0"/>
            </a:endParaRPr>
          </a:p>
          <a:p>
            <a:pPr marL="0" indent="0">
              <a:buNone/>
            </a:pPr>
            <a:r>
              <a:rPr lang="cs-CZ" sz="4800" b="1" dirty="0" smtClean="0">
                <a:latin typeface="Britannic Bold" pitchFamily="34" charset="0"/>
              </a:rPr>
              <a:t>c)  </a:t>
            </a:r>
            <a:r>
              <a:rPr lang="cs-CZ" sz="4800" b="1" dirty="0" err="1" smtClean="0">
                <a:latin typeface="Britannic Bold" pitchFamily="34" charset="0"/>
              </a:rPr>
              <a:t>Agda</a:t>
            </a:r>
            <a:endParaRPr lang="cs-CZ" sz="4800" b="1" dirty="0">
              <a:latin typeface="Britannic Bold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vrubelova\Desktop\DUM 1\obrázky Bullerbyn\dětská práva 040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76872"/>
            <a:ext cx="3200400" cy="309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12288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dirty="0">
                <a:latin typeface="Britannic Bold" pitchFamily="34" charset="0"/>
              </a:rPr>
              <a:t>Úkol číslo </a:t>
            </a:r>
            <a:r>
              <a:rPr lang="cs-CZ" dirty="0" smtClean="0">
                <a:latin typeface="Britannic Bold" pitchFamily="34" charset="0"/>
              </a:rPr>
              <a:t>2:</a:t>
            </a:r>
            <a:endParaRPr lang="cs-CZ" dirty="0"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8448" y="2348880"/>
            <a:ext cx="3200400" cy="3024336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b="1" dirty="0">
                <a:latin typeface="Britannic Bold" pitchFamily="34" charset="0"/>
              </a:rPr>
              <a:t>Správná odpověď:</a:t>
            </a:r>
          </a:p>
          <a:p>
            <a:pPr marL="0" indent="0">
              <a:buNone/>
            </a:pPr>
            <a:endParaRPr lang="cs-CZ" sz="2800" b="1" dirty="0" smtClean="0">
              <a:latin typeface="Britannic Bold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latin typeface="Britannic Bold" pitchFamily="34" charset="0"/>
              </a:rPr>
              <a:t>a)  za čarodějnice</a:t>
            </a:r>
            <a:endParaRPr lang="cs-CZ" sz="2800" dirty="0"/>
          </a:p>
        </p:txBody>
      </p:sp>
      <p:pic>
        <p:nvPicPr>
          <p:cNvPr id="3074" name="Picture 2" descr="C:\Users\vrubelova\Desktop\DUM 1\obrázky Bullerbyn\dětská práva 026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4075" y="2348880"/>
            <a:ext cx="3200400" cy="302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8346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dirty="0">
                <a:latin typeface="Britannic Bold" pitchFamily="34" charset="0"/>
              </a:rPr>
              <a:t>Úkol číslo </a:t>
            </a:r>
            <a:r>
              <a:rPr lang="cs-CZ" dirty="0" smtClean="0">
                <a:latin typeface="Britannic Bold" pitchFamily="34" charset="0"/>
              </a:rPr>
              <a:t>3:</a:t>
            </a:r>
            <a:endParaRPr lang="cs-CZ" dirty="0"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8448" y="2420888"/>
            <a:ext cx="3200400" cy="288032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b="1" dirty="0" smtClean="0">
                <a:latin typeface="Britannic Bold" pitchFamily="34" charset="0"/>
              </a:rPr>
              <a:t>Správná </a:t>
            </a:r>
            <a:r>
              <a:rPr lang="cs-CZ" sz="2800" b="1" dirty="0">
                <a:latin typeface="Britannic Bold" pitchFamily="34" charset="0"/>
              </a:rPr>
              <a:t>odpověď</a:t>
            </a:r>
            <a:r>
              <a:rPr lang="cs-CZ" sz="2800" b="1" dirty="0" smtClean="0">
                <a:latin typeface="Britannic Bold" pitchFamily="34" charset="0"/>
              </a:rPr>
              <a:t>:</a:t>
            </a:r>
          </a:p>
          <a:p>
            <a:pPr marL="0" indent="0">
              <a:buNone/>
            </a:pPr>
            <a:endParaRPr lang="cs-CZ" sz="2800" b="1" dirty="0">
              <a:latin typeface="Britannic Bold" pitchFamily="34" charset="0"/>
            </a:endParaRPr>
          </a:p>
          <a:p>
            <a:pPr marL="0" indent="0">
              <a:buNone/>
            </a:pPr>
            <a:r>
              <a:rPr lang="cs-CZ" sz="4000" b="1" dirty="0" smtClean="0">
                <a:latin typeface="Britannic Bold" pitchFamily="34" charset="0"/>
              </a:rPr>
              <a:t>b)  dědeček</a:t>
            </a:r>
            <a:endParaRPr lang="cs-CZ" sz="4000" b="1" dirty="0">
              <a:latin typeface="Britannic Bold" pitchFamily="34" charset="0"/>
            </a:endParaRPr>
          </a:p>
        </p:txBody>
      </p:sp>
      <p:pic>
        <p:nvPicPr>
          <p:cNvPr id="4098" name="Picture 2" descr="C:\Users\vrubelova\Desktop\DUM 1\obrázky Bullerbyn\dětská práva 061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4075" y="2420888"/>
            <a:ext cx="3200400" cy="288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3325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2400" b="1" dirty="0"/>
              <a:t>LINDGRENOVÁ, Astrid. Děti z </a:t>
            </a:r>
            <a:r>
              <a:rPr lang="cs-CZ" sz="2400" b="1" dirty="0" err="1"/>
              <a:t>Bullerbynu</a:t>
            </a:r>
            <a:r>
              <a:rPr lang="cs-CZ" sz="2400" b="1" dirty="0"/>
              <a:t>. Praha : </a:t>
            </a:r>
            <a:r>
              <a:rPr lang="cs-CZ" sz="2400" b="1" dirty="0" smtClean="0"/>
              <a:t>Albatros</a:t>
            </a:r>
            <a:r>
              <a:rPr lang="cs-CZ" sz="2400" b="1" dirty="0"/>
              <a:t>, 2009. 215 s. ISBN 978-80-00-02372-4</a:t>
            </a:r>
            <a:r>
              <a:rPr lang="cs-CZ" sz="2400" b="1" dirty="0" smtClean="0"/>
              <a:t>.</a:t>
            </a:r>
            <a:br>
              <a:rPr lang="cs-CZ" sz="2400" b="1" dirty="0" smtClean="0"/>
            </a:br>
            <a:r>
              <a:rPr lang="cs-CZ" sz="2400" b="1" dirty="0" smtClean="0"/>
              <a:t>Ilustrace: Helena </a:t>
            </a:r>
            <a:r>
              <a:rPr lang="cs-CZ" sz="2400" b="1" dirty="0" err="1" smtClean="0"/>
              <a:t>Zmatlíková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1400" b="1" dirty="0" smtClean="0"/>
              <a:t>Tento učební materiál vznikl s laskavým svolením </a:t>
            </a:r>
            <a:r>
              <a:rPr lang="cs-CZ" sz="1400" b="1" smtClean="0"/>
              <a:t>nakladatelství Albatros.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Metodický postup:</a:t>
            </a:r>
          </a:p>
          <a:p>
            <a:r>
              <a:rPr lang="cs-CZ" dirty="0"/>
              <a:t>test  kopírujte </a:t>
            </a:r>
            <a:r>
              <a:rPr lang="cs-CZ" dirty="0" smtClean="0"/>
              <a:t>                       a      </a:t>
            </a:r>
            <a:r>
              <a:rPr lang="cs-CZ" dirty="0"/>
              <a:t>vytiskněte</a:t>
            </a:r>
          </a:p>
          <a:p>
            <a:r>
              <a:rPr lang="cs-CZ" dirty="0"/>
              <a:t>při prezentaci žáci označí správné odpovědi</a:t>
            </a:r>
          </a:p>
          <a:p>
            <a:r>
              <a:rPr lang="cs-CZ" dirty="0"/>
              <a:t>správnost odpovědí si při další prezentaci sami kontrolují</a:t>
            </a:r>
          </a:p>
          <a:p>
            <a:r>
              <a:rPr lang="cs-CZ" dirty="0"/>
              <a:t>vyhodnoťte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Následující </a:t>
            </a:r>
            <a:r>
              <a:rPr lang="cs-CZ" b="1" dirty="0"/>
              <a:t>slide je možno zkopírovat do programu Microsoft </a:t>
            </a:r>
            <a:r>
              <a:rPr lang="cs-CZ" b="1" dirty="0" smtClean="0"/>
              <a:t>Office Word 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76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908720"/>
            <a:ext cx="4572000" cy="501675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000" b="1" smtClean="0"/>
              <a:t>Test</a:t>
            </a:r>
            <a:endParaRPr lang="cs-CZ" sz="2000" b="1" dirty="0" smtClean="0"/>
          </a:p>
          <a:p>
            <a:r>
              <a:rPr lang="cs-CZ" sz="2000" b="1" dirty="0" smtClean="0"/>
              <a:t>Velikonoce v </a:t>
            </a:r>
            <a:r>
              <a:rPr lang="cs-CZ" sz="2000" b="1" dirty="0" err="1" smtClean="0"/>
              <a:t>Bullerbynu</a:t>
            </a:r>
            <a:endParaRPr lang="cs-CZ" sz="2000" b="1" dirty="0" smtClean="0"/>
          </a:p>
          <a:p>
            <a:endParaRPr lang="cs-CZ" sz="2000" dirty="0"/>
          </a:p>
          <a:p>
            <a:r>
              <a:rPr lang="cs-CZ" sz="2000" dirty="0" smtClean="0"/>
              <a:t>Správnou odpověď zakroužkuj:</a:t>
            </a:r>
          </a:p>
          <a:p>
            <a:endParaRPr lang="cs-CZ" sz="2000" dirty="0" smtClean="0"/>
          </a:p>
          <a:p>
            <a:r>
              <a:rPr lang="cs-CZ" sz="2000" dirty="0" smtClean="0"/>
              <a:t>Úkol č. 1:   </a:t>
            </a:r>
          </a:p>
          <a:p>
            <a:r>
              <a:rPr lang="cs-CZ" sz="2000" dirty="0" smtClean="0"/>
              <a:t>Kdo měl připnutou cedulku?</a:t>
            </a:r>
          </a:p>
          <a:p>
            <a:r>
              <a:rPr lang="cs-CZ" sz="2000" dirty="0" smtClean="0"/>
              <a:t>         a)           b)           c)</a:t>
            </a:r>
          </a:p>
          <a:p>
            <a:endParaRPr lang="cs-CZ" sz="2000" dirty="0" smtClean="0"/>
          </a:p>
          <a:p>
            <a:r>
              <a:rPr lang="cs-CZ" sz="2000" dirty="0" smtClean="0"/>
              <a:t>Úkol č. 2:  </a:t>
            </a:r>
          </a:p>
          <a:p>
            <a:r>
              <a:rPr lang="cs-CZ" sz="2000" dirty="0" smtClean="0"/>
              <a:t>Za co se děti ustrojily?</a:t>
            </a:r>
          </a:p>
          <a:p>
            <a:r>
              <a:rPr lang="cs-CZ" sz="2000" dirty="0" smtClean="0"/>
              <a:t>         a)           b)           c)</a:t>
            </a:r>
          </a:p>
          <a:p>
            <a:endParaRPr lang="cs-CZ" sz="2000" dirty="0" smtClean="0"/>
          </a:p>
          <a:p>
            <a:r>
              <a:rPr lang="cs-CZ" sz="2000" dirty="0" smtClean="0"/>
              <a:t>Úkol č. 3:   </a:t>
            </a:r>
          </a:p>
          <a:p>
            <a:r>
              <a:rPr lang="cs-CZ" sz="2000" dirty="0" smtClean="0"/>
              <a:t>Kdo vzpomínal na staré časy?</a:t>
            </a:r>
          </a:p>
          <a:p>
            <a:r>
              <a:rPr lang="cs-CZ" sz="2000" dirty="0" smtClean="0"/>
              <a:t>         a)            b)          c)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502183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67</TotalTime>
  <Words>290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Špendlík</vt:lpstr>
      <vt:lpstr>Snímek 1</vt:lpstr>
      <vt:lpstr> </vt:lpstr>
      <vt:lpstr>VELIKONOCE                                  V BULLERBYNU</vt:lpstr>
      <vt:lpstr>Úkol číslo 1:</vt:lpstr>
      <vt:lpstr>Úkol číslo 2:</vt:lpstr>
      <vt:lpstr>Úkol číslo 3:</vt:lpstr>
      <vt:lpstr>Správné odpovědi:</vt:lpstr>
      <vt:lpstr>Úkol číslo 1:</vt:lpstr>
      <vt:lpstr>Úkol číslo 2:</vt:lpstr>
      <vt:lpstr>Úkol číslo 3:</vt:lpstr>
      <vt:lpstr>LINDGRENOVÁ, Astrid. Děti z Bullerbynu. Praha : Albatros, 2009. 215 s. ISBN 978-80-00-02372-4. Ilustrace: Helena Zmatlíková Tento učební materiál vznikl s laskavým svolením nakladatelství Albatros.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vrubelova</dc:creator>
  <cp:lastModifiedBy>Dum</cp:lastModifiedBy>
  <cp:revision>18</cp:revision>
  <dcterms:created xsi:type="dcterms:W3CDTF">2012-03-24T19:05:30Z</dcterms:created>
  <dcterms:modified xsi:type="dcterms:W3CDTF">2012-06-19T18:32:40Z</dcterms:modified>
</cp:coreProperties>
</file>