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7" r:id="rId10"/>
    <p:sldId id="266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395A-6650-4921-885B-929A8284905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1E3D3-AFCC-41E9-AFB2-D5576E61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395A-6650-4921-885B-929A8284905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1E3D3-AFCC-41E9-AFB2-D5576E61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395A-6650-4921-885B-929A8284905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1E3D3-AFCC-41E9-AFB2-D5576E61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395A-6650-4921-885B-929A8284905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1E3D3-AFCC-41E9-AFB2-D5576E6141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395A-6650-4921-885B-929A8284905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1E3D3-AFCC-41E9-AFB2-D5576E61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395A-6650-4921-885B-929A8284905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1E3D3-AFCC-41E9-AFB2-D5576E61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395A-6650-4921-885B-929A8284905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1E3D3-AFCC-41E9-AFB2-D5576E61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395A-6650-4921-885B-929A8284905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31E3D3-AFCC-41E9-AFB2-D5576E61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395A-6650-4921-885B-929A8284905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1E3D3-AFCC-41E9-AFB2-D5576E61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395A-6650-4921-885B-929A8284905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1E3D3-AFCC-41E9-AFB2-D5576E61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395A-6650-4921-885B-929A8284905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1E3D3-AFCC-41E9-AFB2-D5576E61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420395A-6650-4921-885B-929A8284905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4F31E3D3-AFCC-41E9-AFB2-D5576E6141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rubelova\Desktop\DUM 1\obrázky Bullerbyn\dětská práva 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3" y="836712"/>
            <a:ext cx="7344816" cy="53462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29422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365760"/>
            <a:ext cx="6120680" cy="54864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628800"/>
            <a:ext cx="7520940" cy="4680520"/>
          </a:xfrm>
        </p:spPr>
        <p:txBody>
          <a:bodyPr>
            <a:normAutofit fontScale="77500" lnSpcReduction="20000"/>
          </a:bodyPr>
          <a:lstStyle/>
          <a:p>
            <a:pPr algn="ctr"/>
            <a:r>
              <a:rPr lang="cs-CZ" sz="3200" dirty="0">
                <a:solidFill>
                  <a:schemeClr val="accent3">
                    <a:lumMod val="75000"/>
                  </a:schemeClr>
                </a:solidFill>
              </a:rPr>
              <a:t>Děti z </a:t>
            </a:r>
            <a:r>
              <a:rPr lang="cs-CZ" sz="3200" dirty="0" err="1" smtClean="0">
                <a:solidFill>
                  <a:schemeClr val="accent3">
                    <a:lumMod val="75000"/>
                  </a:schemeClr>
                </a:solidFill>
              </a:rPr>
              <a:t>Bullerbynu</a:t>
            </a:r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 11</a:t>
            </a:r>
            <a:endParaRPr lang="cs-CZ" sz="32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/>
              <a:t>Autor: Mgr. Marcela Vrubelová</a:t>
            </a:r>
          </a:p>
          <a:p>
            <a:r>
              <a:rPr lang="cs-CZ" dirty="0"/>
              <a:t>Vytvořeno: březen 2012</a:t>
            </a:r>
          </a:p>
          <a:p>
            <a:r>
              <a:rPr lang="cs-CZ" dirty="0"/>
              <a:t>Ročník: 3. ročník ZŠ</a:t>
            </a:r>
          </a:p>
          <a:p>
            <a:r>
              <a:rPr lang="cs-CZ" dirty="0"/>
              <a:t>Vzdělávací oblast: jazykové a komunikační dovednosti</a:t>
            </a:r>
          </a:p>
          <a:p>
            <a:r>
              <a:rPr lang="cs-CZ" dirty="0"/>
              <a:t>Vzdělávací obor: český jazyk a literatura</a:t>
            </a:r>
          </a:p>
          <a:p>
            <a:r>
              <a:rPr lang="cs-CZ" dirty="0"/>
              <a:t>Tematický okruh: </a:t>
            </a:r>
            <a:r>
              <a:rPr lang="cs-CZ" dirty="0" smtClean="0"/>
              <a:t>literární výchova</a:t>
            </a:r>
            <a:endParaRPr lang="cs-CZ" dirty="0"/>
          </a:p>
          <a:p>
            <a:r>
              <a:rPr lang="cs-CZ" dirty="0"/>
              <a:t>Téma: A. Lindgrenová: Děti z </a:t>
            </a:r>
            <a:r>
              <a:rPr lang="cs-CZ" dirty="0" err="1"/>
              <a:t>Bullerbynu</a:t>
            </a:r>
            <a:endParaRPr lang="cs-CZ" dirty="0"/>
          </a:p>
          <a:p>
            <a:r>
              <a:rPr lang="cs-CZ" dirty="0"/>
              <a:t>Anotace: Test určený pro kontrolu porozumění textu po přečtení příslušné </a:t>
            </a:r>
            <a:r>
              <a:rPr lang="cs-CZ" dirty="0" smtClean="0"/>
              <a:t> kapitoly knihy</a:t>
            </a:r>
          </a:p>
          <a:p>
            <a:r>
              <a:rPr lang="cs-CZ" dirty="0" smtClean="0"/>
              <a:t>Pomůcky: notebook, dataprojektor, papíry</a:t>
            </a:r>
          </a:p>
          <a:p>
            <a:endParaRPr lang="cs-CZ" dirty="0" smtClean="0"/>
          </a:p>
          <a:p>
            <a:r>
              <a:rPr lang="cs-CZ" dirty="0" smtClean="0"/>
              <a:t>Tato práce je šířena pod licencí CC BY-SA 3.0. Odkazy a citace jsou platné k datu vytvoření této práce.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 </a:t>
            </a:r>
            <a:endParaRPr lang="cs-CZ" dirty="0" smtClean="0"/>
          </a:p>
          <a:p>
            <a:r>
              <a:rPr lang="cs-CZ" dirty="0" smtClean="0"/>
              <a:t>Materiál je určen pro bezplatné používání pro potřeby výuky a vzdělávání na všech typech škol </a:t>
            </a:r>
            <a:r>
              <a:rPr lang="cs-CZ" dirty="0" smtClean="0"/>
              <a:t>                    a </a:t>
            </a:r>
            <a:r>
              <a:rPr lang="cs-CZ" dirty="0" smtClean="0"/>
              <a:t>školských zařízeních. Jakékoliv další využití podléhá autorskému zákonu.</a:t>
            </a:r>
          </a:p>
          <a:p>
            <a:endParaRPr lang="cs-CZ" dirty="0"/>
          </a:p>
          <a:p>
            <a:r>
              <a:rPr lang="cs-CZ" dirty="0"/>
              <a:t>                                                                                                                                                                                        </a:t>
            </a:r>
            <a:r>
              <a:rPr lang="cs-CZ" dirty="0" smtClean="0"/>
              <a:t>VY_32_INOVACE_12_10</a:t>
            </a:r>
            <a:endParaRPr lang="cs-CZ" dirty="0"/>
          </a:p>
          <a:p>
            <a:endParaRPr lang="cs-CZ" dirty="0"/>
          </a:p>
        </p:txBody>
      </p:sp>
      <p:pic>
        <p:nvPicPr>
          <p:cNvPr id="5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-1"/>
            <a:ext cx="6645771" cy="16641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740993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1124744"/>
            <a:ext cx="7520940" cy="3024336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6000" dirty="0" smtClean="0">
                <a:latin typeface="Arial Black" pitchFamily="34" charset="0"/>
                <a:cs typeface="Aharoni" pitchFamily="2" charset="-79"/>
              </a:rPr>
              <a:t>SÁŇKUJEME</a:t>
            </a:r>
            <a:endParaRPr lang="cs-CZ" sz="6000" dirty="0">
              <a:latin typeface="Arial Black" pitchFamily="34" charset="0"/>
              <a:cs typeface="Aharoni" pitchFamily="2" charset="-79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29447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sz="3600" dirty="0" smtClean="0">
              <a:latin typeface="Britannic Bold" pitchFamily="34" charset="0"/>
            </a:endParaRPr>
          </a:p>
          <a:p>
            <a:r>
              <a:rPr lang="cs-CZ" sz="3600" dirty="0" smtClean="0">
                <a:latin typeface="Britannic Bold" pitchFamily="34" charset="0"/>
              </a:rPr>
              <a:t>Kdo chce být sakumprásk inženýrem?</a:t>
            </a:r>
            <a:endParaRPr lang="cs-CZ" sz="3600" dirty="0">
              <a:latin typeface="Britannic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endParaRPr lang="cs-CZ" dirty="0" smtClean="0"/>
          </a:p>
          <a:p>
            <a:pPr marL="514350" indent="-514350">
              <a:buAutoNum type="alphaLcParenR"/>
            </a:pPr>
            <a:r>
              <a:rPr lang="cs-CZ" sz="3600" dirty="0" err="1" smtClean="0">
                <a:latin typeface="Britannic Bold" pitchFamily="34" charset="0"/>
              </a:rPr>
              <a:t>Lasse</a:t>
            </a:r>
            <a:endParaRPr lang="cs-CZ" sz="3600" dirty="0" smtClean="0">
              <a:latin typeface="Britannic Bold" pitchFamily="34" charset="0"/>
            </a:endParaRPr>
          </a:p>
          <a:p>
            <a:pPr marL="514350" indent="-514350">
              <a:buAutoNum type="alphaLcParenR"/>
            </a:pPr>
            <a:endParaRPr lang="cs-CZ" sz="3600" dirty="0">
              <a:latin typeface="Britannic Bold" pitchFamily="34" charset="0"/>
            </a:endParaRPr>
          </a:p>
          <a:p>
            <a:pPr marL="514350" indent="-514350">
              <a:buAutoNum type="alphaLcParenR"/>
            </a:pPr>
            <a:r>
              <a:rPr lang="cs-CZ" sz="3600" dirty="0" smtClean="0">
                <a:latin typeface="Britannic Bold" pitchFamily="34" charset="0"/>
              </a:rPr>
              <a:t>Bosse</a:t>
            </a:r>
          </a:p>
          <a:p>
            <a:pPr marL="514350" indent="-514350">
              <a:buAutoNum type="alphaLcParenR"/>
            </a:pPr>
            <a:endParaRPr lang="cs-CZ" sz="3600" dirty="0">
              <a:latin typeface="Britannic Bold" pitchFamily="34" charset="0"/>
            </a:endParaRPr>
          </a:p>
          <a:p>
            <a:pPr marL="514350" indent="-514350">
              <a:buAutoNum type="alphaLcParenR"/>
            </a:pPr>
            <a:r>
              <a:rPr lang="cs-CZ" sz="3600" smtClean="0">
                <a:latin typeface="Britannic Bold" pitchFamily="34" charset="0"/>
              </a:rPr>
              <a:t>Olle</a:t>
            </a:r>
            <a:endParaRPr lang="cs-CZ" sz="3600" dirty="0">
              <a:latin typeface="Britannic Bold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000" dirty="0">
                <a:latin typeface="Britannic Bold" pitchFamily="34" charset="0"/>
              </a:rPr>
              <a:t>Úkol číslo </a:t>
            </a:r>
            <a:r>
              <a:rPr lang="cs-CZ" sz="4000" dirty="0" smtClean="0">
                <a:latin typeface="Britannic Bold" pitchFamily="34" charset="0"/>
              </a:rPr>
              <a:t>1:</a:t>
            </a:r>
            <a:endParaRPr lang="cs-CZ" sz="4000" dirty="0">
              <a:latin typeface="Britannic Bold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1818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"/>
                            </p:stCondLst>
                            <p:childTnLst>
                              <p:par>
                                <p:cTn id="5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"/>
                            </p:stCondLst>
                            <p:childTnLst>
                              <p:par>
                                <p:cTn id="6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0"/>
                            </p:stCondLst>
                            <p:childTnLst>
                              <p:par>
                                <p:cTn id="6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6000"/>
                            </p:stCondLst>
                            <p:childTnLst>
                              <p:par>
                                <p:cTn id="7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3" grpId="0" build="p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endParaRPr lang="cs-CZ" dirty="0" smtClean="0"/>
          </a:p>
          <a:p>
            <a:r>
              <a:rPr lang="cs-CZ" sz="3600" dirty="0" smtClean="0">
                <a:latin typeface="Britannic Bold" pitchFamily="34" charset="0"/>
              </a:rPr>
              <a:t>Děti si hrály, že sáně jsou:</a:t>
            </a:r>
            <a:endParaRPr lang="cs-CZ" sz="3600" dirty="0">
              <a:latin typeface="Britannic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endParaRPr lang="cs-CZ" dirty="0" smtClean="0"/>
          </a:p>
          <a:p>
            <a:pPr marL="514350" indent="-514350">
              <a:buAutoNum type="alphaLcParenR"/>
            </a:pPr>
            <a:r>
              <a:rPr lang="cs-CZ" sz="3200" dirty="0">
                <a:latin typeface="Britannic Bold" pitchFamily="34" charset="0"/>
              </a:rPr>
              <a:t>l</a:t>
            </a:r>
            <a:r>
              <a:rPr lang="cs-CZ" sz="3200" dirty="0" smtClean="0">
                <a:latin typeface="Britannic Bold" pitchFamily="34" charset="0"/>
              </a:rPr>
              <a:t>étající draci</a:t>
            </a:r>
          </a:p>
          <a:p>
            <a:pPr marL="0" indent="0"/>
            <a:endParaRPr lang="cs-CZ" sz="3200" dirty="0">
              <a:latin typeface="Britannic Bold" pitchFamily="34" charset="0"/>
            </a:endParaRPr>
          </a:p>
          <a:p>
            <a:pPr marL="0" indent="0"/>
            <a:r>
              <a:rPr lang="cs-CZ" sz="3200" dirty="0" smtClean="0">
                <a:latin typeface="Britannic Bold" pitchFamily="34" charset="0"/>
              </a:rPr>
              <a:t>b) závodní sáně</a:t>
            </a:r>
          </a:p>
          <a:p>
            <a:pPr marL="514350" indent="-514350">
              <a:buAutoNum type="alphaLcParenR"/>
            </a:pPr>
            <a:endParaRPr lang="cs-CZ" sz="3200" dirty="0">
              <a:latin typeface="Britannic Bold" pitchFamily="34" charset="0"/>
            </a:endParaRPr>
          </a:p>
          <a:p>
            <a:pPr marL="0" indent="0"/>
            <a:r>
              <a:rPr lang="cs-CZ" sz="3200" dirty="0" smtClean="0">
                <a:latin typeface="Britannic Bold" pitchFamily="34" charset="0"/>
              </a:rPr>
              <a:t>c) </a:t>
            </a:r>
            <a:r>
              <a:rPr lang="cs-CZ" sz="3200" dirty="0" err="1" smtClean="0">
                <a:latin typeface="Britannic Bold" pitchFamily="34" charset="0"/>
              </a:rPr>
              <a:t>vikingské</a:t>
            </a:r>
            <a:r>
              <a:rPr lang="cs-CZ" sz="3200" dirty="0" smtClean="0">
                <a:latin typeface="Britannic Bold" pitchFamily="34" charset="0"/>
              </a:rPr>
              <a:t> </a:t>
            </a:r>
            <a:r>
              <a:rPr lang="cs-CZ" sz="3200" dirty="0" smtClean="0">
                <a:latin typeface="Britannic Bold" pitchFamily="34" charset="0"/>
              </a:rPr>
              <a:t>lodi</a:t>
            </a:r>
            <a:endParaRPr lang="cs-CZ" sz="3200" dirty="0">
              <a:latin typeface="Britannic Bold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000" dirty="0">
                <a:latin typeface="Britannic Bold" pitchFamily="34" charset="0"/>
              </a:rPr>
              <a:t>Úkol číslo 2:</a:t>
            </a:r>
          </a:p>
        </p:txBody>
      </p:sp>
    </p:spTree>
    <p:extLst>
      <p:ext uri="{BB962C8B-B14F-4D97-AF65-F5344CB8AC3E}">
        <p14:creationId xmlns="" xmlns:p14="http://schemas.microsoft.com/office/powerpoint/2010/main" val="1091950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"/>
                            </p:stCondLst>
                            <p:childTnLst>
                              <p:par>
                                <p:cTn id="5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"/>
                            </p:stCondLst>
                            <p:childTnLst>
                              <p:par>
                                <p:cTn id="6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0"/>
                            </p:stCondLst>
                            <p:childTnLst>
                              <p:par>
                                <p:cTn id="6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6000"/>
                            </p:stCondLst>
                            <p:childTnLst>
                              <p:par>
                                <p:cTn id="7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3" grpId="0" build="p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endParaRPr lang="cs-CZ" dirty="0" smtClean="0"/>
          </a:p>
          <a:p>
            <a:r>
              <a:rPr lang="cs-CZ" sz="3600" dirty="0" smtClean="0">
                <a:latin typeface="Britannic Bold" pitchFamily="34" charset="0"/>
              </a:rPr>
              <a:t>Čí sáně vyhrály závody?</a:t>
            </a:r>
            <a:endParaRPr lang="cs-CZ" sz="3600" dirty="0">
              <a:latin typeface="Britannic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pPr marL="514350" indent="-514350">
              <a:buAutoNum type="alphaLcParenR"/>
            </a:pPr>
            <a:r>
              <a:rPr lang="cs-CZ" sz="3600" dirty="0" smtClean="0">
                <a:latin typeface="Britannic Bold" pitchFamily="34" charset="0"/>
              </a:rPr>
              <a:t> kluků</a:t>
            </a:r>
          </a:p>
          <a:p>
            <a:pPr marL="514350" indent="-514350">
              <a:buAutoNum type="alphaLcParenR"/>
            </a:pPr>
            <a:endParaRPr lang="cs-CZ" sz="3600" dirty="0">
              <a:latin typeface="Britannic Bold" pitchFamily="34" charset="0"/>
            </a:endParaRPr>
          </a:p>
          <a:p>
            <a:pPr marL="514350" indent="-514350">
              <a:buAutoNum type="alphaLcParenR"/>
            </a:pPr>
            <a:r>
              <a:rPr lang="cs-CZ" sz="3600" dirty="0" smtClean="0">
                <a:latin typeface="Britannic Bold" pitchFamily="34" charset="0"/>
              </a:rPr>
              <a:t> holek</a:t>
            </a:r>
          </a:p>
          <a:p>
            <a:pPr marL="0" indent="0"/>
            <a:endParaRPr lang="cs-CZ" dirty="0">
              <a:latin typeface="Britannic Bold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4000" dirty="0">
                <a:latin typeface="Britannic Bold" pitchFamily="34" charset="0"/>
              </a:rPr>
              <a:t>Úkol číslo </a:t>
            </a:r>
            <a:r>
              <a:rPr lang="cs-CZ" sz="4000" dirty="0" smtClean="0">
                <a:latin typeface="Britannic Bold" pitchFamily="34" charset="0"/>
              </a:rPr>
              <a:t>3:</a:t>
            </a:r>
            <a:endParaRPr lang="cs-CZ" sz="4000" dirty="0">
              <a:latin typeface="Britannic Bold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42705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"/>
                            </p:stCondLst>
                            <p:childTnLst>
                              <p:par>
                                <p:cTn id="5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"/>
                            </p:stCondLst>
                            <p:childTnLst>
                              <p:par>
                                <p:cTn id="6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0"/>
                            </p:stCondLst>
                            <p:childTnLst>
                              <p:par>
                                <p:cTn id="6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3" grpId="0" build="p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400" dirty="0" smtClean="0">
                <a:latin typeface="Britannic Bold" pitchFamily="34" charset="0"/>
              </a:rPr>
              <a:t>SPRÁVNÉ ODPOVĚDI</a:t>
            </a:r>
            <a:endParaRPr lang="cs-CZ" sz="4400" dirty="0">
              <a:latin typeface="Britannic Bold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36067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051800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sz="3600" dirty="0">
                <a:latin typeface="Britannic Bold" pitchFamily="34" charset="0"/>
              </a:rPr>
              <a:t>Správná odpověď</a:t>
            </a:r>
            <a:r>
              <a:rPr lang="cs-CZ" sz="3600" dirty="0" smtClean="0">
                <a:latin typeface="Britannic Bold" pitchFamily="34" charset="0"/>
              </a:rPr>
              <a:t>:</a:t>
            </a:r>
          </a:p>
          <a:p>
            <a:endParaRPr lang="cs-CZ" sz="3600" dirty="0">
              <a:latin typeface="Britannic Bold" pitchFamily="34" charset="0"/>
            </a:endParaRPr>
          </a:p>
          <a:p>
            <a:r>
              <a:rPr lang="cs-CZ" sz="3600" dirty="0" smtClean="0">
                <a:latin typeface="Britannic Bold" pitchFamily="34" charset="0"/>
              </a:rPr>
              <a:t>a)  </a:t>
            </a:r>
            <a:r>
              <a:rPr lang="cs-CZ" sz="3600" dirty="0" err="1" smtClean="0">
                <a:latin typeface="Britannic Bold" pitchFamily="34" charset="0"/>
              </a:rPr>
              <a:t>Lasse</a:t>
            </a:r>
            <a:endParaRPr lang="cs-CZ" sz="3600" dirty="0">
              <a:latin typeface="Britannic Bold" pitchFamily="34" charset="0"/>
            </a:endParaRP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sz="4400" dirty="0">
                <a:latin typeface="Britannic Bold" pitchFamily="34" charset="0"/>
              </a:rPr>
              <a:t>Úkol číslo 1</a:t>
            </a:r>
            <a:r>
              <a:rPr lang="cs-CZ" sz="4400" dirty="0" smtClean="0">
                <a:latin typeface="Britannic Bold" pitchFamily="34" charset="0"/>
              </a:rPr>
              <a:t>:</a:t>
            </a:r>
            <a:endParaRPr lang="cs-CZ" sz="4400" dirty="0">
              <a:latin typeface="Britannic Bold" pitchFamily="34" charset="0"/>
            </a:endParaRPr>
          </a:p>
        </p:txBody>
      </p:sp>
      <p:pic>
        <p:nvPicPr>
          <p:cNvPr id="2050" name="Picture 2" descr="C:\Users\vrubelova\Desktop\DUM 1\obrázky Bullerbyn\dětská práva 06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588" y="1196752"/>
            <a:ext cx="3471812" cy="295694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82376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05180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endParaRPr lang="cs-CZ" dirty="0" smtClean="0"/>
          </a:p>
          <a:p>
            <a:r>
              <a:rPr lang="cs-CZ" sz="3600" dirty="0" smtClean="0">
                <a:latin typeface="Britannic Bold" pitchFamily="34" charset="0"/>
              </a:rPr>
              <a:t>Správná odpověď:</a:t>
            </a:r>
          </a:p>
          <a:p>
            <a:endParaRPr lang="cs-CZ" sz="3600" dirty="0">
              <a:latin typeface="Britannic Bold" pitchFamily="34" charset="0"/>
            </a:endParaRPr>
          </a:p>
          <a:p>
            <a:r>
              <a:rPr lang="cs-CZ" sz="3200" dirty="0" smtClean="0">
                <a:latin typeface="Britannic Bold" pitchFamily="34" charset="0"/>
              </a:rPr>
              <a:t>c) </a:t>
            </a:r>
            <a:r>
              <a:rPr lang="cs-CZ" sz="3200" dirty="0" err="1" smtClean="0">
                <a:latin typeface="Britannic Bold" pitchFamily="34" charset="0"/>
              </a:rPr>
              <a:t>vikingské</a:t>
            </a:r>
            <a:r>
              <a:rPr lang="cs-CZ" sz="3200" dirty="0" smtClean="0">
                <a:latin typeface="Britannic Bold" pitchFamily="34" charset="0"/>
              </a:rPr>
              <a:t> </a:t>
            </a:r>
            <a:r>
              <a:rPr lang="cs-CZ" sz="3200" dirty="0" smtClean="0">
                <a:latin typeface="Britannic Bold" pitchFamily="34" charset="0"/>
              </a:rPr>
              <a:t>lodi</a:t>
            </a:r>
            <a:endParaRPr lang="cs-CZ" sz="3200" dirty="0">
              <a:latin typeface="Britannic Bold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400" dirty="0">
                <a:latin typeface="Britannic Bold" pitchFamily="34" charset="0"/>
              </a:rPr>
              <a:t>Úkol číslo </a:t>
            </a:r>
            <a:r>
              <a:rPr lang="cs-CZ" sz="4400" dirty="0" smtClean="0">
                <a:latin typeface="Britannic Bold" pitchFamily="34" charset="0"/>
              </a:rPr>
              <a:t>2:</a:t>
            </a:r>
            <a:endParaRPr lang="cs-CZ" sz="4400" dirty="0">
              <a:latin typeface="Britannic Bold" pitchFamily="34" charset="0"/>
            </a:endParaRPr>
          </a:p>
        </p:txBody>
      </p:sp>
      <p:pic>
        <p:nvPicPr>
          <p:cNvPr id="3074" name="Picture 2" descr="C:\Users\vrubelova\Desktop\DUM 1\obrázky Bullerbyn\bullerbyn 00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588" y="1556792"/>
            <a:ext cx="3200400" cy="25969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68156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195816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3600" dirty="0" smtClean="0">
              <a:latin typeface="Britannic Bold" pitchFamily="34" charset="0"/>
            </a:endParaRPr>
          </a:p>
          <a:p>
            <a:r>
              <a:rPr lang="cs-CZ" sz="3600" dirty="0" smtClean="0">
                <a:latin typeface="Britannic Bold" pitchFamily="34" charset="0"/>
              </a:rPr>
              <a:t>Správná odpověď:</a:t>
            </a:r>
          </a:p>
          <a:p>
            <a:endParaRPr lang="cs-CZ" sz="3600" dirty="0">
              <a:latin typeface="Britannic Bold" pitchFamily="34" charset="0"/>
            </a:endParaRPr>
          </a:p>
          <a:p>
            <a:r>
              <a:rPr lang="cs-CZ" sz="3600" dirty="0" smtClean="0">
                <a:latin typeface="Britannic Bold" pitchFamily="34" charset="0"/>
              </a:rPr>
              <a:t>b) sáně holek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400" dirty="0">
                <a:latin typeface="Britannic Bold" pitchFamily="34" charset="0"/>
              </a:rPr>
              <a:t>Úkol číslo </a:t>
            </a:r>
            <a:r>
              <a:rPr lang="cs-CZ" sz="4400" dirty="0" smtClean="0">
                <a:latin typeface="Britannic Bold" pitchFamily="34" charset="0"/>
              </a:rPr>
              <a:t>3:</a:t>
            </a:r>
            <a:endParaRPr lang="cs-CZ" sz="4400" dirty="0">
              <a:latin typeface="Britannic Bold" pitchFamily="34" charset="0"/>
            </a:endParaRPr>
          </a:p>
        </p:txBody>
      </p:sp>
      <p:pic>
        <p:nvPicPr>
          <p:cNvPr id="4098" name="Picture 2" descr="C:\Users\vrubelova\Desktop\DUM 1\obrázky Bullerbyn\dětská práva 03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588" y="1484784"/>
            <a:ext cx="3200400" cy="28083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684799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822960" y="1556792"/>
            <a:ext cx="3200400" cy="3528392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000" dirty="0"/>
              <a:t>Metodický postup:</a:t>
            </a:r>
          </a:p>
          <a:p>
            <a:r>
              <a:rPr lang="cs-CZ" sz="2000" b="0" dirty="0"/>
              <a:t>test  kopírujte </a:t>
            </a:r>
            <a:r>
              <a:rPr lang="cs-CZ" sz="2000" b="0" dirty="0" smtClean="0"/>
              <a:t>                                a vytiskněte</a:t>
            </a:r>
            <a:endParaRPr lang="cs-CZ" sz="2000" b="0" dirty="0"/>
          </a:p>
          <a:p>
            <a:r>
              <a:rPr lang="cs-CZ" sz="2000" b="0" dirty="0"/>
              <a:t>při prezentaci žáci označí správné odpovědi</a:t>
            </a:r>
          </a:p>
          <a:p>
            <a:r>
              <a:rPr lang="cs-CZ" sz="2000" b="0" dirty="0"/>
              <a:t>správnost odpovědí si </a:t>
            </a:r>
            <a:r>
              <a:rPr lang="cs-CZ" sz="2000" b="0" dirty="0" smtClean="0"/>
              <a:t>                při </a:t>
            </a:r>
            <a:r>
              <a:rPr lang="cs-CZ" sz="2000" b="0" dirty="0"/>
              <a:t>další prezentaci sami kontrolují</a:t>
            </a:r>
          </a:p>
          <a:p>
            <a:r>
              <a:rPr lang="cs-CZ" sz="2000" b="0" dirty="0"/>
              <a:t>vyhodnoťte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700016" y="1628800"/>
            <a:ext cx="3200400" cy="345638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Následující </a:t>
            </a:r>
            <a:r>
              <a:rPr lang="cs-CZ" sz="2000" dirty="0"/>
              <a:t>slide je možno zkopírovat </a:t>
            </a:r>
            <a:r>
              <a:rPr lang="cs-CZ" sz="2000" dirty="0" smtClean="0"/>
              <a:t>            do </a:t>
            </a:r>
            <a:r>
              <a:rPr lang="cs-CZ" sz="2000" dirty="0"/>
              <a:t>programu Microsoft </a:t>
            </a:r>
            <a:r>
              <a:rPr lang="cs-CZ" sz="2000" dirty="0" smtClean="0"/>
              <a:t> Office Word </a:t>
            </a:r>
            <a:endParaRPr lang="cs-CZ" sz="20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188640"/>
            <a:ext cx="7660332" cy="1296144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b="1" dirty="0" smtClean="0"/>
              <a:t>LINDGRENOVÁ</a:t>
            </a:r>
            <a:r>
              <a:rPr lang="cs-CZ" sz="1800" b="1" dirty="0"/>
              <a:t>, Astrid. Děti z </a:t>
            </a:r>
            <a:r>
              <a:rPr lang="cs-CZ" sz="1800" b="1" dirty="0" err="1"/>
              <a:t>Bullerbynu</a:t>
            </a:r>
            <a:r>
              <a:rPr lang="cs-CZ" sz="1800" b="1" dirty="0"/>
              <a:t>. Praha : Albatros, 2009. 215 s. ISBN 978-80-00-02372-4</a:t>
            </a:r>
            <a:r>
              <a:rPr lang="cs-CZ" sz="1800" b="1" dirty="0" smtClean="0"/>
              <a:t>.</a:t>
            </a:r>
            <a:br>
              <a:rPr lang="cs-CZ" sz="1800" b="1" dirty="0" smtClean="0"/>
            </a:br>
            <a:r>
              <a:rPr lang="cs-CZ" sz="1800" b="1" dirty="0" smtClean="0"/>
              <a:t>Ilustrace: Helena </a:t>
            </a:r>
            <a:r>
              <a:rPr lang="cs-CZ" sz="1800" b="1" dirty="0" err="1" smtClean="0"/>
              <a:t>zmatlíková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400" b="1" dirty="0" smtClean="0"/>
              <a:t>Tento učební materiál vznikl s laskavým svolením  </a:t>
            </a:r>
            <a:r>
              <a:rPr lang="cs-CZ" sz="1400" b="1" smtClean="0"/>
              <a:t>nakladatelství albatros.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endParaRPr lang="cs-CZ" sz="1800" b="1" dirty="0"/>
          </a:p>
        </p:txBody>
      </p:sp>
    </p:spTree>
    <p:extLst>
      <p:ext uri="{BB962C8B-B14F-4D97-AF65-F5344CB8AC3E}">
        <p14:creationId xmlns="" xmlns:p14="http://schemas.microsoft.com/office/powerpoint/2010/main" val="3700290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07704" y="260648"/>
            <a:ext cx="5400600" cy="458587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000" b="1" smtClean="0"/>
              <a:t>Test</a:t>
            </a:r>
          </a:p>
          <a:p>
            <a:r>
              <a:rPr lang="cs-CZ" sz="2000" b="1" dirty="0" smtClean="0"/>
              <a:t>Sáňkujeme</a:t>
            </a:r>
          </a:p>
          <a:p>
            <a:endParaRPr lang="cs-CZ" b="1" dirty="0"/>
          </a:p>
          <a:p>
            <a:r>
              <a:rPr lang="cs-CZ" b="1" dirty="0" smtClean="0"/>
              <a:t>Správnou odpověď zakroužkuj:</a:t>
            </a:r>
          </a:p>
          <a:p>
            <a:endParaRPr lang="cs-CZ" dirty="0" smtClean="0"/>
          </a:p>
          <a:p>
            <a:r>
              <a:rPr lang="cs-CZ" dirty="0" smtClean="0"/>
              <a:t>Úkol č. 1:   </a:t>
            </a:r>
          </a:p>
          <a:p>
            <a:r>
              <a:rPr lang="cs-CZ" dirty="0" smtClean="0"/>
              <a:t>Kdo chtěl být sakumprásk inženýrem?</a:t>
            </a:r>
          </a:p>
          <a:p>
            <a:r>
              <a:rPr lang="cs-CZ" dirty="0" smtClean="0"/>
              <a:t>         a)           b)           c)       </a:t>
            </a:r>
          </a:p>
          <a:p>
            <a:endParaRPr lang="cs-CZ" dirty="0" smtClean="0"/>
          </a:p>
          <a:p>
            <a:r>
              <a:rPr lang="cs-CZ" dirty="0" smtClean="0"/>
              <a:t>Úkol č. 2:  </a:t>
            </a:r>
          </a:p>
          <a:p>
            <a:r>
              <a:rPr lang="cs-CZ" dirty="0" smtClean="0"/>
              <a:t>Děti si hrály, že sáně jsou:</a:t>
            </a:r>
          </a:p>
          <a:p>
            <a:r>
              <a:rPr lang="cs-CZ" dirty="0" smtClean="0"/>
              <a:t>         a)           b)           c)          </a:t>
            </a:r>
          </a:p>
          <a:p>
            <a:endParaRPr lang="cs-CZ" dirty="0" smtClean="0"/>
          </a:p>
          <a:p>
            <a:r>
              <a:rPr lang="cs-CZ" dirty="0" smtClean="0"/>
              <a:t>Úkol č. 3:   </a:t>
            </a:r>
          </a:p>
          <a:p>
            <a:r>
              <a:rPr lang="cs-CZ" dirty="0" smtClean="0"/>
              <a:t>Čí sáně vyhrály?</a:t>
            </a:r>
          </a:p>
          <a:p>
            <a:r>
              <a:rPr lang="cs-CZ" dirty="0" smtClean="0"/>
              <a:t>         a)            b)        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11812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77</TotalTime>
  <Words>257</Words>
  <Application>Microsoft Office PowerPoint</Application>
  <PresentationFormat>Předvádění na obrazovce (4:3)</PresentationFormat>
  <Paragraphs>83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Úhly</vt:lpstr>
      <vt:lpstr>Snímek 1</vt:lpstr>
      <vt:lpstr>Snímek 2</vt:lpstr>
      <vt:lpstr>SÁŇKUJEME</vt:lpstr>
      <vt:lpstr>Úkol číslo 1:</vt:lpstr>
      <vt:lpstr>Úkol číslo 2:</vt:lpstr>
      <vt:lpstr>Úkol číslo 3:</vt:lpstr>
      <vt:lpstr>SPRÁVNÉ ODPOVĚDI</vt:lpstr>
      <vt:lpstr>Úkol číslo 1:</vt:lpstr>
      <vt:lpstr>Úkol číslo 2:</vt:lpstr>
      <vt:lpstr>Úkol číslo 3:</vt:lpstr>
      <vt:lpstr> LINDGRENOVÁ, Astrid. Děti z Bullerbynu. Praha : Albatros, 2009. 215 s. ISBN 978-80-00-02372-4. Ilustrace: Helena zmatlíková Tento učební materiál vznikl s laskavým svolením  nakladatelství albatros. 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vrubelova</dc:creator>
  <cp:lastModifiedBy>Dum</cp:lastModifiedBy>
  <cp:revision>19</cp:revision>
  <dcterms:created xsi:type="dcterms:W3CDTF">2012-03-25T07:44:56Z</dcterms:created>
  <dcterms:modified xsi:type="dcterms:W3CDTF">2012-06-19T18:34:03Z</dcterms:modified>
</cp:coreProperties>
</file>