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6061AF0-E8B4-411F-A952-847B2A8F03A6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C136CF1-A5EC-4D53-AAFB-DD083D062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0324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44824"/>
            <a:ext cx="7772400" cy="4248471"/>
          </a:xfrm>
        </p:spPr>
        <p:txBody>
          <a:bodyPr>
            <a:normAutofit fontScale="25000" lnSpcReduction="20000"/>
          </a:bodyPr>
          <a:lstStyle/>
          <a:p>
            <a:pPr marL="68580" indent="0" algn="ctr">
              <a:buNone/>
            </a:pPr>
            <a:endParaRPr lang="cs-CZ" sz="64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68580" indent="0" algn="ctr">
              <a:buNone/>
            </a:pPr>
            <a:endParaRPr lang="cs-CZ" sz="8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68580" indent="0" algn="ctr">
              <a:buNone/>
            </a:pPr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Děti </a:t>
            </a:r>
            <a:r>
              <a:rPr lang="cs-CZ" sz="9600" b="1" dirty="0">
                <a:solidFill>
                  <a:schemeClr val="accent2">
                    <a:lumMod val="50000"/>
                  </a:schemeClr>
                </a:solidFill>
              </a:rPr>
              <a:t>z </a:t>
            </a:r>
            <a:r>
              <a:rPr lang="cs-CZ" sz="9600" b="1" dirty="0" err="1" smtClean="0">
                <a:solidFill>
                  <a:schemeClr val="accent2">
                    <a:lumMod val="50000"/>
                  </a:schemeClr>
                </a:solidFill>
              </a:rPr>
              <a:t>Bullerbynu</a:t>
            </a:r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 12</a:t>
            </a:r>
          </a:p>
          <a:p>
            <a:pPr>
              <a:buNone/>
            </a:pPr>
            <a:r>
              <a:rPr lang="cs-CZ" sz="45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4500" b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cs-CZ" sz="56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5600" b="1" dirty="0" smtClean="0">
                <a:solidFill>
                  <a:schemeClr val="accent2">
                    <a:lumMod val="50000"/>
                  </a:schemeClr>
                </a:solidFill>
              </a:rPr>
              <a:t>     </a:t>
            </a:r>
            <a:r>
              <a:rPr lang="cs-CZ" sz="5600" dirty="0" smtClean="0"/>
              <a:t>Autor</a:t>
            </a:r>
            <a:r>
              <a:rPr lang="cs-CZ" sz="5600" dirty="0"/>
              <a:t>: Mgr. Marcela Vrubelová</a:t>
            </a:r>
          </a:p>
          <a:p>
            <a:r>
              <a:rPr lang="cs-CZ" sz="5600" dirty="0"/>
              <a:t>Vytvořeno: březen 2012</a:t>
            </a:r>
          </a:p>
          <a:p>
            <a:r>
              <a:rPr lang="cs-CZ" sz="5600" dirty="0"/>
              <a:t>Ročník: 3. ročník ZŠ</a:t>
            </a:r>
          </a:p>
          <a:p>
            <a:r>
              <a:rPr lang="cs-CZ" sz="5600" dirty="0"/>
              <a:t>Vzdělávací oblast: jazykové a komunikační dovednosti</a:t>
            </a:r>
          </a:p>
          <a:p>
            <a:r>
              <a:rPr lang="cs-CZ" sz="5600" dirty="0"/>
              <a:t>Vzdělávací obor: český jazyk a literatura</a:t>
            </a:r>
          </a:p>
          <a:p>
            <a:r>
              <a:rPr lang="cs-CZ" sz="5600" dirty="0"/>
              <a:t>Tematický okruh: </a:t>
            </a:r>
            <a:r>
              <a:rPr lang="cs-CZ" sz="5600" dirty="0" smtClean="0"/>
              <a:t>literární výchova</a:t>
            </a:r>
            <a:endParaRPr lang="cs-CZ" sz="5600" dirty="0"/>
          </a:p>
          <a:p>
            <a:r>
              <a:rPr lang="cs-CZ" sz="5600" dirty="0"/>
              <a:t>Téma: A. Lindgrenová: Děti z </a:t>
            </a:r>
            <a:r>
              <a:rPr lang="cs-CZ" sz="5600" dirty="0" err="1"/>
              <a:t>Bullerbynu</a:t>
            </a:r>
            <a:endParaRPr lang="cs-CZ" sz="5600" dirty="0"/>
          </a:p>
          <a:p>
            <a:r>
              <a:rPr lang="cs-CZ" sz="5600" dirty="0"/>
              <a:t>Anotace: Test určený pro kontrolu porozumění textu po </a:t>
            </a:r>
            <a:r>
              <a:rPr lang="cs-CZ" sz="5600" dirty="0" smtClean="0"/>
              <a:t>přečtení příslušné </a:t>
            </a:r>
            <a:r>
              <a:rPr lang="cs-CZ" sz="5600" dirty="0"/>
              <a:t>kapitoly knihy</a:t>
            </a:r>
          </a:p>
          <a:p>
            <a:r>
              <a:rPr lang="cs-CZ" sz="5600" dirty="0" smtClean="0"/>
              <a:t>Pomůcky: notebook, dataprojektor, papíry  </a:t>
            </a:r>
          </a:p>
          <a:p>
            <a:endParaRPr lang="cs-CZ" sz="5600" dirty="0" smtClean="0"/>
          </a:p>
          <a:p>
            <a:r>
              <a:rPr lang="cs-CZ" sz="5600" dirty="0" smtClean="0"/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r>
              <a:rPr lang="cs-CZ" sz="5600" dirty="0" smtClean="0"/>
              <a:t>Tato práce je šířena pod licencí CC BY-SA 3.0. Odkazy a citace jsou platné k datu vytvoření této práce.</a:t>
            </a:r>
            <a:r>
              <a:rPr lang="cs-CZ" sz="56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</a:t>
            </a:r>
            <a:endParaRPr lang="cs-CZ" sz="5600" dirty="0" smtClean="0"/>
          </a:p>
          <a:p>
            <a:pPr>
              <a:buNone/>
            </a:pPr>
            <a:r>
              <a:rPr lang="cs-CZ" sz="5600" dirty="0" smtClean="0"/>
              <a:t>                                        </a:t>
            </a:r>
          </a:p>
          <a:p>
            <a:pPr marL="182880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                                        </a:t>
            </a:r>
            <a:r>
              <a:rPr lang="cs-CZ" sz="5600" dirty="0"/>
              <a:t>   </a:t>
            </a:r>
            <a:r>
              <a:rPr lang="cs-CZ" sz="5600" dirty="0" smtClean="0"/>
              <a:t>VY_32_INOVACE_13_10</a:t>
            </a:r>
            <a:endParaRPr lang="cs-CZ" sz="5600" dirty="0"/>
          </a:p>
          <a:p>
            <a:pPr marL="182880" indent="0">
              <a:buNone/>
            </a:pPr>
            <a:r>
              <a:rPr lang="cs-CZ" sz="5600" dirty="0" smtClean="0"/>
              <a:t>                                                                                                    </a:t>
            </a:r>
            <a:r>
              <a:rPr lang="cs-CZ" sz="3700" dirty="0" smtClean="0"/>
              <a:t>                                     </a:t>
            </a:r>
            <a:r>
              <a:rPr lang="cs-CZ" sz="3700" dirty="0">
                <a:solidFill>
                  <a:schemeClr val="bg1"/>
                </a:solidFill>
              </a:rPr>
              <a:t>VY_32_INOVACE_03_10</a:t>
            </a:r>
          </a:p>
          <a:p>
            <a:endParaRPr lang="cs-CZ" dirty="0"/>
          </a:p>
        </p:txBody>
      </p:sp>
      <p:pic>
        <p:nvPicPr>
          <p:cNvPr id="5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60648"/>
            <a:ext cx="7764071" cy="1944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14176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636912"/>
            <a:ext cx="7772400" cy="28803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dirty="0" smtClean="0">
                <a:latin typeface="Broadway" pitchFamily="82" charset="0"/>
              </a:rPr>
              <a:t>DOSTANU </a:t>
            </a:r>
            <a:r>
              <a:rPr lang="cs-CZ" sz="5400" dirty="0" smtClean="0">
                <a:latin typeface="Broadway" pitchFamily="82" charset="0"/>
              </a:rPr>
              <a:t>JEHŇÁTKO</a:t>
            </a:r>
            <a:endParaRPr lang="cs-CZ" sz="5400" dirty="0"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7218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4400" dirty="0" smtClean="0">
                <a:latin typeface="Broadway" pitchFamily="82" charset="0"/>
              </a:rPr>
              <a:t>Úkol číslo 1:</a:t>
            </a:r>
            <a:endParaRPr lang="cs-CZ" sz="4400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000" b="1" dirty="0" smtClean="0">
                <a:latin typeface="Broadway" pitchFamily="82" charset="0"/>
              </a:rPr>
              <a:t>Kdo se staral o jehňátko?</a:t>
            </a:r>
            <a:endParaRPr lang="cs-CZ" sz="4000" b="1" dirty="0">
              <a:latin typeface="Broadway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4000" dirty="0" smtClean="0">
                <a:latin typeface="Broadway" pitchFamily="82" charset="0"/>
              </a:rPr>
              <a:t>a)  Anna</a:t>
            </a:r>
          </a:p>
          <a:p>
            <a:endParaRPr lang="cs-CZ" sz="4000" dirty="0">
              <a:latin typeface="Broadway" pitchFamily="82" charset="0"/>
            </a:endParaRPr>
          </a:p>
          <a:p>
            <a:r>
              <a:rPr lang="cs-CZ" sz="4000" dirty="0" smtClean="0">
                <a:latin typeface="Broadway" pitchFamily="82" charset="0"/>
              </a:rPr>
              <a:t>b)  </a:t>
            </a:r>
            <a:r>
              <a:rPr lang="cs-CZ" sz="4000" dirty="0" err="1" smtClean="0">
                <a:latin typeface="Broadway" pitchFamily="82" charset="0"/>
              </a:rPr>
              <a:t>Britta</a:t>
            </a:r>
            <a:endParaRPr lang="cs-CZ" sz="4000" dirty="0" smtClean="0">
              <a:latin typeface="Broadway" pitchFamily="82" charset="0"/>
            </a:endParaRPr>
          </a:p>
          <a:p>
            <a:endParaRPr lang="cs-CZ" sz="4000" dirty="0">
              <a:latin typeface="Broadway" pitchFamily="82" charset="0"/>
            </a:endParaRPr>
          </a:p>
          <a:p>
            <a:r>
              <a:rPr lang="cs-CZ" sz="4000" dirty="0" smtClean="0">
                <a:latin typeface="Broadway" pitchFamily="82" charset="0"/>
              </a:rPr>
              <a:t>c)  Lisa</a:t>
            </a:r>
            <a:endParaRPr lang="cs-CZ" sz="4000" dirty="0"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57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4400" dirty="0" smtClean="0">
                <a:latin typeface="Broadway" pitchFamily="82" charset="0"/>
              </a:rPr>
              <a:t>Úkol číslo 2:</a:t>
            </a:r>
            <a:endParaRPr lang="cs-CZ" sz="4400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4400" b="1" dirty="0" smtClean="0">
                <a:latin typeface="Broadway" pitchFamily="82" charset="0"/>
              </a:rPr>
              <a:t>Jaké zvíře má </a:t>
            </a:r>
            <a:r>
              <a:rPr lang="cs-CZ" sz="4400" b="1" dirty="0" err="1" smtClean="0">
                <a:latin typeface="Broadway" pitchFamily="82" charset="0"/>
              </a:rPr>
              <a:t>Olle</a:t>
            </a:r>
            <a:r>
              <a:rPr lang="cs-CZ" sz="4400" b="1" dirty="0" smtClean="0">
                <a:latin typeface="Broadway" pitchFamily="82" charset="0"/>
              </a:rPr>
              <a:t>?</a:t>
            </a:r>
            <a:endParaRPr lang="cs-CZ" sz="4400" b="1" dirty="0">
              <a:latin typeface="Broadway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4000" dirty="0" smtClean="0">
                <a:latin typeface="Broadway" pitchFamily="82" charset="0"/>
              </a:rPr>
              <a:t>a)  </a:t>
            </a:r>
            <a:r>
              <a:rPr lang="cs-CZ" sz="4000" b="1" dirty="0" smtClean="0">
                <a:latin typeface="Broadway" pitchFamily="82" charset="0"/>
              </a:rPr>
              <a:t>kočku</a:t>
            </a:r>
          </a:p>
          <a:p>
            <a:endParaRPr lang="cs-CZ" sz="4000" b="1" dirty="0">
              <a:latin typeface="Broadway" pitchFamily="82" charset="0"/>
            </a:endParaRPr>
          </a:p>
          <a:p>
            <a:r>
              <a:rPr lang="cs-CZ" sz="4000" b="1" dirty="0" smtClean="0">
                <a:latin typeface="Broadway" pitchFamily="82" charset="0"/>
              </a:rPr>
              <a:t>b)  psa</a:t>
            </a:r>
          </a:p>
          <a:p>
            <a:endParaRPr lang="cs-CZ" sz="4000" b="1" dirty="0">
              <a:latin typeface="Broadway" pitchFamily="82" charset="0"/>
            </a:endParaRPr>
          </a:p>
          <a:p>
            <a:r>
              <a:rPr lang="cs-CZ" sz="4000" b="1" dirty="0" smtClean="0">
                <a:latin typeface="Broadway" pitchFamily="82" charset="0"/>
              </a:rPr>
              <a:t>c)  morče</a:t>
            </a:r>
            <a:endParaRPr lang="cs-CZ" sz="4000" b="1" dirty="0"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0124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4400" dirty="0" smtClean="0">
                <a:latin typeface="Broadway" pitchFamily="82" charset="0"/>
              </a:rPr>
              <a:t>Úkol číslo 3:</a:t>
            </a:r>
            <a:endParaRPr lang="cs-CZ" sz="4400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r>
              <a:rPr lang="cs-CZ" sz="4000" dirty="0" smtClean="0">
                <a:latin typeface="Broadway" pitchFamily="82" charset="0"/>
              </a:rPr>
              <a:t> </a:t>
            </a:r>
          </a:p>
          <a:p>
            <a:r>
              <a:rPr lang="cs-CZ" sz="4000" b="1" dirty="0" smtClean="0">
                <a:latin typeface="Broadway" pitchFamily="82" charset="0"/>
              </a:rPr>
              <a:t>Kam šel Pontus s dětmi?</a:t>
            </a:r>
            <a:endParaRPr lang="cs-CZ" sz="4000" b="1" dirty="0">
              <a:latin typeface="Broadway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200" dirty="0" smtClean="0">
                <a:latin typeface="Broadway" pitchFamily="82" charset="0"/>
              </a:rPr>
              <a:t>a)  do školy</a:t>
            </a:r>
          </a:p>
          <a:p>
            <a:endParaRPr lang="cs-CZ" sz="3200" dirty="0">
              <a:latin typeface="Broadway" pitchFamily="82" charset="0"/>
            </a:endParaRPr>
          </a:p>
          <a:p>
            <a:r>
              <a:rPr lang="cs-CZ" sz="3200" dirty="0" smtClean="0">
                <a:latin typeface="Broadway" pitchFamily="82" charset="0"/>
              </a:rPr>
              <a:t>b)  nakupovat</a:t>
            </a:r>
          </a:p>
          <a:p>
            <a:endParaRPr lang="cs-CZ" sz="3200" dirty="0">
              <a:latin typeface="Broadway" pitchFamily="82" charset="0"/>
            </a:endParaRPr>
          </a:p>
          <a:p>
            <a:r>
              <a:rPr lang="cs-CZ" sz="3200" dirty="0" smtClean="0">
                <a:latin typeface="Broadway" pitchFamily="82" charset="0"/>
              </a:rPr>
              <a:t>c)  koupat se</a:t>
            </a:r>
            <a:endParaRPr lang="cs-CZ" sz="3200" dirty="0"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946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1340768"/>
            <a:ext cx="7772400" cy="288032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dirty="0" smtClean="0">
                <a:latin typeface="Broadway" pitchFamily="82" charset="0"/>
              </a:rPr>
              <a:t>Správné odpovědi</a:t>
            </a:r>
            <a:endParaRPr lang="cs-CZ" sz="5400" dirty="0"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1368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4400" dirty="0" smtClean="0">
                <a:latin typeface="Broadway" pitchFamily="82" charset="0"/>
              </a:rPr>
              <a:t>Úkol číslo 1:</a:t>
            </a:r>
            <a:endParaRPr lang="cs-CZ" sz="4400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556992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r>
              <a:rPr lang="cs-CZ" sz="4000" b="1" dirty="0" smtClean="0">
                <a:latin typeface="Broadway" pitchFamily="82" charset="0"/>
              </a:rPr>
              <a:t>Správná odpověď</a:t>
            </a:r>
            <a:r>
              <a:rPr lang="cs-CZ" sz="4000" dirty="0" smtClean="0">
                <a:latin typeface="Broadway" pitchFamily="82" charset="0"/>
              </a:rPr>
              <a:t>:</a:t>
            </a:r>
          </a:p>
          <a:p>
            <a:endParaRPr lang="cs-CZ" sz="4000" dirty="0">
              <a:latin typeface="Broadway" pitchFamily="82" charset="0"/>
            </a:endParaRPr>
          </a:p>
          <a:p>
            <a:pPr marL="182880" indent="0">
              <a:buNone/>
            </a:pPr>
            <a:r>
              <a:rPr lang="cs-CZ" sz="4000" dirty="0" smtClean="0">
                <a:latin typeface="Broadway" pitchFamily="82" charset="0"/>
              </a:rPr>
              <a:t>c)  Lisa</a:t>
            </a:r>
          </a:p>
          <a:p>
            <a:endParaRPr lang="cs-CZ" sz="4000" dirty="0">
              <a:latin typeface="Broadway" pitchFamily="82" charset="0"/>
            </a:endParaRPr>
          </a:p>
          <a:p>
            <a:endParaRPr lang="cs-CZ" sz="4000" dirty="0">
              <a:latin typeface="Broadway" pitchFamily="82" charset="0"/>
            </a:endParaRPr>
          </a:p>
        </p:txBody>
      </p:sp>
      <p:pic>
        <p:nvPicPr>
          <p:cNvPr id="1026" name="Picture 2" descr="C:\Users\vrubelova\Desktop\DUM 1\obrázky Bullerbyn\bullerbyn 01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0600" y="1772816"/>
            <a:ext cx="365760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92264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4400" dirty="0" smtClean="0">
                <a:latin typeface="Broadway" pitchFamily="82" charset="0"/>
              </a:rPr>
              <a:t>Úkol číslo 2:</a:t>
            </a:r>
            <a:endParaRPr lang="cs-CZ" sz="4400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8839"/>
            <a:ext cx="4038600" cy="345638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r>
              <a:rPr lang="cs-CZ" sz="4000" b="1" dirty="0" smtClean="0">
                <a:latin typeface="Broadway" pitchFamily="82" charset="0"/>
              </a:rPr>
              <a:t>Správná odpověď:</a:t>
            </a:r>
          </a:p>
          <a:p>
            <a:endParaRPr lang="cs-CZ" sz="4000" dirty="0">
              <a:latin typeface="Broadway" pitchFamily="82" charset="0"/>
            </a:endParaRPr>
          </a:p>
          <a:p>
            <a:pPr marL="182880" indent="0">
              <a:buNone/>
            </a:pPr>
            <a:r>
              <a:rPr lang="cs-CZ" sz="3600" dirty="0" smtClean="0">
                <a:latin typeface="Broadway" pitchFamily="82" charset="0"/>
              </a:rPr>
              <a:t>b)  psa </a:t>
            </a:r>
            <a:r>
              <a:rPr lang="cs-CZ" sz="3600" dirty="0" err="1" smtClean="0">
                <a:latin typeface="Broadway" pitchFamily="82" charset="0"/>
              </a:rPr>
              <a:t>Svippa</a:t>
            </a:r>
            <a:endParaRPr lang="cs-CZ" sz="3600" dirty="0" smtClean="0">
              <a:latin typeface="Broadway" pitchFamily="82" charset="0"/>
            </a:endParaRPr>
          </a:p>
          <a:p>
            <a:endParaRPr lang="cs-CZ" sz="4000" dirty="0">
              <a:latin typeface="Broadway" pitchFamily="82" charset="0"/>
            </a:endParaRPr>
          </a:p>
          <a:p>
            <a:endParaRPr lang="cs-CZ" sz="4000" dirty="0">
              <a:latin typeface="Broadway" pitchFamily="82" charset="0"/>
            </a:endParaRPr>
          </a:p>
        </p:txBody>
      </p:sp>
      <p:pic>
        <p:nvPicPr>
          <p:cNvPr id="2050" name="Picture 2" descr="C:\Users\vrubelova\Desktop\DUM 1\obrázky Bullerbyn\dětská práva 01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88841"/>
            <a:ext cx="3812232" cy="345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4209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sz="4400" dirty="0" smtClean="0">
                <a:latin typeface="Broadway" pitchFamily="82" charset="0"/>
              </a:rPr>
              <a:t>Úkol číslo 3:</a:t>
            </a:r>
            <a:endParaRPr lang="cs-CZ" sz="4400" dirty="0"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8450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pPr marL="182880" indent="0">
              <a:buNone/>
            </a:pPr>
            <a:r>
              <a:rPr lang="cs-CZ" sz="4000" b="1" dirty="0" smtClean="0">
                <a:latin typeface="Broadway" pitchFamily="82" charset="0"/>
              </a:rPr>
              <a:t>Správná odpověď:</a:t>
            </a:r>
          </a:p>
          <a:p>
            <a:endParaRPr lang="cs-CZ" sz="4000" dirty="0">
              <a:latin typeface="Broadway" pitchFamily="82" charset="0"/>
            </a:endParaRPr>
          </a:p>
          <a:p>
            <a:pPr marL="182880" indent="0">
              <a:buNone/>
            </a:pPr>
            <a:r>
              <a:rPr lang="cs-CZ" sz="4000" dirty="0" smtClean="0">
                <a:latin typeface="Broadway" pitchFamily="82" charset="0"/>
              </a:rPr>
              <a:t>a) do školy</a:t>
            </a:r>
          </a:p>
          <a:p>
            <a:endParaRPr lang="cs-CZ" sz="4000" dirty="0">
              <a:latin typeface="Broadway" pitchFamily="82" charset="0"/>
            </a:endParaRPr>
          </a:p>
          <a:p>
            <a:endParaRPr lang="cs-CZ" sz="4000" dirty="0">
              <a:latin typeface="Broadway" pitchFamily="82" charset="0"/>
            </a:endParaRPr>
          </a:p>
        </p:txBody>
      </p:sp>
      <p:pic>
        <p:nvPicPr>
          <p:cNvPr id="3074" name="Picture 2" descr="C:\Users\vrubelova\Desktop\DUM 1\obrázky Bullerbyn\dětská práva 05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916833"/>
            <a:ext cx="4038600" cy="3460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4874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1800" dirty="0"/>
              <a:t>LINDGRENOVÁ, Astrid. Děti z </a:t>
            </a:r>
            <a:r>
              <a:rPr lang="cs-CZ" sz="1800" dirty="0" err="1"/>
              <a:t>Bullerbynu</a:t>
            </a:r>
            <a:r>
              <a:rPr lang="cs-CZ" sz="1800" dirty="0"/>
              <a:t>. Praha : Albatros, 2009. 215 s. ISBN 978-80-00-02372-4</a:t>
            </a:r>
            <a:r>
              <a:rPr lang="cs-CZ" sz="1800" dirty="0" smtClean="0"/>
              <a:t>.</a:t>
            </a:r>
            <a:br>
              <a:rPr lang="cs-CZ" sz="1800" dirty="0" smtClean="0"/>
            </a:br>
            <a:r>
              <a:rPr lang="cs-CZ" sz="1800" dirty="0" smtClean="0"/>
              <a:t>Ilustrace: Helena </a:t>
            </a:r>
            <a:r>
              <a:rPr lang="cs-CZ" sz="1800" dirty="0" err="1" smtClean="0"/>
              <a:t>Zmatlíková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600" dirty="0" smtClean="0"/>
              <a:t>Tento výukový materiál vznikl s laskavým svolení nakladatelství Albatros.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182880" indent="0">
              <a:buNone/>
            </a:pPr>
            <a:r>
              <a:rPr lang="cs-CZ" b="1" dirty="0"/>
              <a:t>Metodický postup</a:t>
            </a:r>
            <a:r>
              <a:rPr lang="cs-CZ" b="1" dirty="0" smtClean="0"/>
              <a:t>:</a:t>
            </a:r>
          </a:p>
          <a:p>
            <a:pPr marL="182880" indent="0">
              <a:buNone/>
            </a:pPr>
            <a:endParaRPr lang="cs-CZ" b="1" dirty="0"/>
          </a:p>
          <a:p>
            <a:r>
              <a:rPr lang="cs-CZ" smtClean="0"/>
              <a:t>Test zkopírujte </a:t>
            </a:r>
            <a:r>
              <a:rPr lang="cs-CZ" dirty="0"/>
              <a:t>a      vytiskněte</a:t>
            </a:r>
          </a:p>
          <a:p>
            <a:r>
              <a:rPr lang="cs-CZ" dirty="0"/>
              <a:t>při prezentaci žáci označí správné odpovědi</a:t>
            </a:r>
          </a:p>
          <a:p>
            <a:r>
              <a:rPr lang="cs-CZ" dirty="0"/>
              <a:t>správnost odpovědí si při další prezentaci sami kontrolují</a:t>
            </a:r>
          </a:p>
          <a:p>
            <a:r>
              <a:rPr lang="cs-CZ" dirty="0"/>
              <a:t>vyhodnoťte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182880" indent="0">
              <a:buNone/>
            </a:pPr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/>
              <a:t>Následující slide je možno zkopírovat do programu Microsoft </a:t>
            </a:r>
            <a:r>
              <a:rPr lang="cs-CZ" dirty="0" smtClean="0"/>
              <a:t>Office Word </a:t>
            </a:r>
            <a:endParaRPr lang="cs-CZ" dirty="0"/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9748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360760"/>
            <a:ext cx="4572000" cy="452431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b="1" smtClean="0"/>
              <a:t>Test</a:t>
            </a:r>
            <a:endParaRPr lang="cs-CZ" b="1" dirty="0" smtClean="0"/>
          </a:p>
          <a:p>
            <a:r>
              <a:rPr lang="cs-CZ" b="1" dirty="0" smtClean="0"/>
              <a:t>DOSTANU JEHŇÁTKO</a:t>
            </a:r>
          </a:p>
          <a:p>
            <a:endParaRPr lang="cs-CZ" b="1" dirty="0"/>
          </a:p>
          <a:p>
            <a:r>
              <a:rPr lang="cs-CZ" b="1" dirty="0" smtClean="0"/>
              <a:t>Správnou odpověď zakroužkuj:</a:t>
            </a:r>
            <a:endParaRPr lang="cs-CZ" b="1" dirty="0"/>
          </a:p>
          <a:p>
            <a:endParaRPr lang="cs-CZ" dirty="0"/>
          </a:p>
          <a:p>
            <a:r>
              <a:rPr lang="cs-CZ" dirty="0" smtClean="0"/>
              <a:t>Úkol </a:t>
            </a:r>
            <a:r>
              <a:rPr lang="cs-CZ" dirty="0"/>
              <a:t>č. 1:   </a:t>
            </a:r>
          </a:p>
          <a:p>
            <a:r>
              <a:rPr lang="cs-CZ" dirty="0"/>
              <a:t>Kdo </a:t>
            </a:r>
            <a:r>
              <a:rPr lang="cs-CZ" dirty="0" smtClean="0"/>
              <a:t>se staral o jehňátko?</a:t>
            </a:r>
            <a:endParaRPr lang="cs-CZ" dirty="0"/>
          </a:p>
          <a:p>
            <a:r>
              <a:rPr lang="cs-CZ" dirty="0"/>
              <a:t>         a)           b)           c)       </a:t>
            </a:r>
          </a:p>
          <a:p>
            <a:endParaRPr lang="cs-CZ" dirty="0"/>
          </a:p>
          <a:p>
            <a:r>
              <a:rPr lang="cs-CZ" dirty="0"/>
              <a:t>Úkol č. 2:  </a:t>
            </a:r>
          </a:p>
          <a:p>
            <a:r>
              <a:rPr lang="cs-CZ" dirty="0" smtClean="0"/>
              <a:t>Jaké zvíře má </a:t>
            </a:r>
            <a:r>
              <a:rPr lang="cs-CZ" dirty="0" err="1" smtClean="0"/>
              <a:t>Olle</a:t>
            </a:r>
            <a:r>
              <a:rPr lang="cs-CZ" dirty="0"/>
              <a:t>?</a:t>
            </a:r>
          </a:p>
          <a:p>
            <a:r>
              <a:rPr lang="cs-CZ" dirty="0"/>
              <a:t>         a)           b)           c)          </a:t>
            </a:r>
          </a:p>
          <a:p>
            <a:endParaRPr lang="cs-CZ" dirty="0"/>
          </a:p>
          <a:p>
            <a:r>
              <a:rPr lang="cs-CZ" dirty="0"/>
              <a:t>Úkol č. 3:   </a:t>
            </a:r>
          </a:p>
          <a:p>
            <a:r>
              <a:rPr lang="cs-CZ" dirty="0" smtClean="0"/>
              <a:t>Kam šel Pontus s dětmi?</a:t>
            </a:r>
            <a:endParaRPr lang="cs-CZ" dirty="0"/>
          </a:p>
          <a:p>
            <a:r>
              <a:rPr lang="cs-CZ" dirty="0"/>
              <a:t>         a)            b)  </a:t>
            </a:r>
            <a:r>
              <a:rPr lang="cs-CZ" dirty="0" smtClean="0"/>
              <a:t>         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832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83</TotalTime>
  <Words>308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Carnival</vt:lpstr>
      <vt:lpstr>Snímek 1</vt:lpstr>
      <vt:lpstr>Snímek 2</vt:lpstr>
      <vt:lpstr>DOSTANU JEHŇÁTKO</vt:lpstr>
      <vt:lpstr>Úkol číslo 1:</vt:lpstr>
      <vt:lpstr>Úkol číslo 2:</vt:lpstr>
      <vt:lpstr>Úkol číslo 3:</vt:lpstr>
      <vt:lpstr>Správné odpovědi</vt:lpstr>
      <vt:lpstr>Úkol číslo 1:</vt:lpstr>
      <vt:lpstr>Úkol číslo 2:</vt:lpstr>
      <vt:lpstr>Úkol číslo 3:</vt:lpstr>
      <vt:lpstr>LINDGRENOVÁ, Astrid. Děti z Bullerbynu. Praha : Albatros, 2009. 215 s. ISBN 978-80-00-02372-4. Ilustrace: Helena Zmatlíková Tento výukový materiál vznikl s laskavým svolení nakladatelství Albatros.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Vaše jméno</cp:lastModifiedBy>
  <cp:revision>22</cp:revision>
  <dcterms:created xsi:type="dcterms:W3CDTF">2012-03-25T09:58:59Z</dcterms:created>
  <dcterms:modified xsi:type="dcterms:W3CDTF">2012-06-20T10:11:09Z</dcterms:modified>
</cp:coreProperties>
</file>