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ED745-1E45-4578-8ACA-E844D54704A2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4DCDB-3C8A-4BB2-B736-194BB7572A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3495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Děti 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</a:rPr>
              <a:t>z </a:t>
            </a:r>
            <a:r>
              <a:rPr lang="cs-CZ" sz="4800" b="1" dirty="0" err="1" smtClean="0">
                <a:solidFill>
                  <a:schemeClr val="accent6">
                    <a:lumMod val="50000"/>
                  </a:schemeClr>
                </a:solidFill>
              </a:rPr>
              <a:t>Bullerbynu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 13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1900" b="1" dirty="0"/>
              <a:t>Autor: Mgr. Marcela Vrubelová</a:t>
            </a:r>
          </a:p>
          <a:p>
            <a:r>
              <a:rPr lang="cs-CZ" sz="1900" b="1" dirty="0"/>
              <a:t>Vytvořeno: březen 2012</a:t>
            </a:r>
          </a:p>
          <a:p>
            <a:r>
              <a:rPr lang="cs-CZ" sz="1900" b="1" dirty="0"/>
              <a:t>Ročník: 3. ročník ZŠ</a:t>
            </a:r>
          </a:p>
          <a:p>
            <a:r>
              <a:rPr lang="cs-CZ" sz="1900" b="1" dirty="0"/>
              <a:t>Vzdělávací oblast: jazykové a komunikační dovednosti</a:t>
            </a:r>
          </a:p>
          <a:p>
            <a:r>
              <a:rPr lang="cs-CZ" sz="1900" b="1" dirty="0"/>
              <a:t>Vzdělávací obor: český jazyk a literatura</a:t>
            </a:r>
          </a:p>
          <a:p>
            <a:r>
              <a:rPr lang="cs-CZ" sz="1900" b="1" dirty="0"/>
              <a:t>Tematický okruh: </a:t>
            </a:r>
            <a:r>
              <a:rPr lang="cs-CZ" sz="1900" b="1" dirty="0" smtClean="0"/>
              <a:t>literární výchova</a:t>
            </a:r>
            <a:endParaRPr lang="cs-CZ" sz="1900" b="1" dirty="0"/>
          </a:p>
          <a:p>
            <a:r>
              <a:rPr lang="cs-CZ" sz="1900" b="1" dirty="0"/>
              <a:t>Téma: A. Lindgrenová: Děti z </a:t>
            </a:r>
            <a:r>
              <a:rPr lang="cs-CZ" sz="1900" b="1" dirty="0" err="1"/>
              <a:t>Bullerbynu</a:t>
            </a:r>
            <a:endParaRPr lang="cs-CZ" sz="1900" b="1" dirty="0"/>
          </a:p>
          <a:p>
            <a:r>
              <a:rPr lang="cs-CZ" sz="1900" b="1" dirty="0"/>
              <a:t>Anotace: Test určený pro kontrolu porozumění textu po přečtení příslušné  </a:t>
            </a:r>
            <a:r>
              <a:rPr lang="cs-CZ" sz="1900" b="1" dirty="0" smtClean="0"/>
              <a:t>kapitoly </a:t>
            </a:r>
            <a:r>
              <a:rPr lang="cs-CZ" sz="1900" b="1" dirty="0"/>
              <a:t>knihy</a:t>
            </a:r>
          </a:p>
          <a:p>
            <a:r>
              <a:rPr lang="cs-CZ" sz="1900" b="1" dirty="0"/>
              <a:t> </a:t>
            </a:r>
            <a:r>
              <a:rPr lang="cs-CZ" sz="1900" b="1" dirty="0" smtClean="0"/>
              <a:t>Pomůcky: notebook, dataprojektor, papíry</a:t>
            </a:r>
          </a:p>
          <a:p>
            <a:endParaRPr lang="cs-CZ" sz="1900" b="1" dirty="0" smtClean="0"/>
          </a:p>
          <a:p>
            <a:r>
              <a:rPr lang="cs-CZ" sz="1900" b="1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1900" b="1" dirty="0" smtClean="0"/>
              <a:t>Tato práce je šířena pod licencí CC BY-SA 3.0. Odkazy a citace jsou platné k datu vytvoření této práce.</a:t>
            </a:r>
            <a:r>
              <a:rPr lang="cs-CZ" sz="19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</a:t>
            </a:r>
            <a:endParaRPr lang="cs-CZ" sz="1900" b="1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VY_32_INOVACE_14_10</a:t>
            </a:r>
            <a:endParaRPr lang="cs-CZ" dirty="0"/>
          </a:p>
          <a:p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7367159" cy="18448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14467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90540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600" b="1" dirty="0" smtClean="0">
                <a:latin typeface="Aharoni" pitchFamily="2" charset="-79"/>
                <a:cs typeface="Aharoni" pitchFamily="2" charset="-79"/>
              </a:rPr>
              <a:t>DÍVÁME SE NA HASTRMANA</a:t>
            </a:r>
            <a:endParaRPr lang="cs-CZ" sz="36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508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 smtClean="0">
                <a:latin typeface="Aharoni" pitchFamily="2" charset="-79"/>
                <a:cs typeface="Aharoni" pitchFamily="2" charset="-79"/>
              </a:rPr>
              <a:t>Úkol číslo 1:</a:t>
            </a:r>
            <a:endParaRPr lang="cs-CZ" sz="4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809749"/>
            <a:ext cx="3725143" cy="4051301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Kdo tančí na mýtině za Johanovým mlýnem?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63280" y="1809749"/>
            <a:ext cx="3581127" cy="405130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a)  vodník</a:t>
            </a:r>
          </a:p>
          <a:p>
            <a:endParaRPr lang="cs-CZ" sz="4000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b)  víly</a:t>
            </a:r>
          </a:p>
          <a:p>
            <a:endParaRPr lang="cs-CZ" sz="4000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c)  baletky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720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Úkol číslo 2: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4236481" cy="424847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Koho šly děti v noci pozorovat?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772817"/>
            <a:ext cx="3869159" cy="43204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AutoNum type="alphaLcParenR"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víly</a:t>
            </a:r>
          </a:p>
          <a:p>
            <a:pPr>
              <a:buAutoNum type="alphaLcParenR"/>
            </a:pP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>
              <a:buAutoNum type="alphaLcParenR"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vodníka</a:t>
            </a:r>
          </a:p>
          <a:p>
            <a:pPr>
              <a:buAutoNum type="alphaLcParenR"/>
            </a:pP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>
              <a:buAutoNum type="alphaLcParenR"/>
            </a:pP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hejkala</a:t>
            </a:r>
            <a:endParaRPr lang="cs-CZ" sz="44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9396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Úkol číslo 3: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67658" y="1809749"/>
            <a:ext cx="3813062" cy="4051301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latin typeface="Aharoni" pitchFamily="2" charset="-79"/>
                <a:cs typeface="Aharoni" pitchFamily="2" charset="-79"/>
              </a:rPr>
              <a:t>Kdo byl přestrojený za vodníka?</a:t>
            </a:r>
            <a:endParaRPr lang="cs-CZ" sz="40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AutoNum type="alphaLcParenR"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Olle</a:t>
            </a:r>
            <a:endParaRPr lang="cs-CZ" sz="4000" dirty="0" smtClean="0">
              <a:latin typeface="Aharoni" pitchFamily="2" charset="-79"/>
              <a:cs typeface="Aharoni" pitchFamily="2" charset="-79"/>
            </a:endParaRPr>
          </a:p>
          <a:p>
            <a:pPr>
              <a:buAutoNum type="alphaLcParenR"/>
            </a:pPr>
            <a:endParaRPr lang="cs-CZ" sz="4000" dirty="0">
              <a:latin typeface="Aharoni" pitchFamily="2" charset="-79"/>
              <a:cs typeface="Aharoni" pitchFamily="2" charset="-79"/>
            </a:endParaRPr>
          </a:p>
          <a:p>
            <a:pPr>
              <a:buAutoNum type="alphaLcParenR"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 Bosse</a:t>
            </a:r>
          </a:p>
          <a:p>
            <a:pPr>
              <a:buAutoNum type="alphaLcParenR"/>
            </a:pPr>
            <a:endParaRPr lang="cs-CZ" sz="4000" dirty="0">
              <a:latin typeface="Aharoni" pitchFamily="2" charset="-79"/>
              <a:cs typeface="Aharoni" pitchFamily="2" charset="-79"/>
            </a:endParaRPr>
          </a:p>
          <a:p>
            <a:pPr>
              <a:buAutoNum type="alphaLcParenR"/>
            </a:pPr>
            <a:r>
              <a:rPr lang="cs-CZ" sz="4000" dirty="0" smtClean="0">
                <a:latin typeface="Aharoni" pitchFamily="2" charset="-79"/>
                <a:cs typeface="Aharoni" pitchFamily="2" charset="-79"/>
              </a:rPr>
              <a:t>   </a:t>
            </a:r>
            <a:r>
              <a:rPr lang="cs-CZ" sz="4000" dirty="0" err="1" smtClean="0">
                <a:latin typeface="Aharoni" pitchFamily="2" charset="-79"/>
                <a:cs typeface="Aharoni" pitchFamily="2" charset="-79"/>
              </a:rPr>
              <a:t>Lasse</a:t>
            </a:r>
            <a:endParaRPr lang="cs-CZ" sz="40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16865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62548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4800" b="1" dirty="0" smtClean="0">
                <a:latin typeface="Aharoni" pitchFamily="2" charset="-79"/>
                <a:cs typeface="Aharoni" pitchFamily="2" charset="-79"/>
              </a:rPr>
              <a:t>SPRÁVNÉ ODPOVĚDI</a:t>
            </a:r>
            <a:endParaRPr lang="cs-CZ" sz="48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027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400" b="1" dirty="0">
                <a:latin typeface="Aharoni" pitchFamily="2" charset="-79"/>
                <a:cs typeface="Aharoni" pitchFamily="2" charset="-79"/>
              </a:rPr>
              <a:t>Úkol číslo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3563467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Správná odpověď</a:t>
            </a: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:</a:t>
            </a:r>
          </a:p>
          <a:p>
            <a:pPr marL="0" indent="0">
              <a:buNone/>
            </a:pPr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b)  </a:t>
            </a: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víly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050" name="Picture 2" descr="C:\Users\vrubelova\Desktop\DUM 1\obrázky Bullerbyn\dětská práva 02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488" y="1916832"/>
            <a:ext cx="3470275" cy="35283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1169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Úkol číslo 2: 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3491459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Správná odpověď:</a:t>
            </a:r>
          </a:p>
          <a:p>
            <a:pPr marL="0" indent="0">
              <a:buNone/>
            </a:pPr>
            <a:endParaRPr lang="cs-CZ" sz="4400" dirty="0" smtClean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b)  </a:t>
            </a: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vodníka</a:t>
            </a:r>
          </a:p>
          <a:p>
            <a:pPr marL="0" indent="0">
              <a:buNone/>
            </a:pP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endParaRPr lang="cs-CZ" sz="44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074" name="Picture 2" descr="C:\Users\vrubelova\Desktop\DUM 1\obrázky Bullerbyn\bullerbyn 01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488" y="2132856"/>
            <a:ext cx="3470275" cy="30038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4699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Úkol číslo 3: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9443" y="1809749"/>
            <a:ext cx="3202518" cy="356346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Správná odpověď:</a:t>
            </a:r>
          </a:p>
          <a:p>
            <a:pPr marL="0" indent="0">
              <a:buNone/>
            </a:pP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 marL="0" indent="0">
              <a:buNone/>
            </a:pPr>
            <a:r>
              <a:rPr lang="cs-CZ" sz="4400" b="1" dirty="0" smtClean="0">
                <a:latin typeface="Aharoni" pitchFamily="2" charset="-79"/>
                <a:cs typeface="Aharoni" pitchFamily="2" charset="-79"/>
              </a:rPr>
              <a:t>c)  </a:t>
            </a:r>
            <a:r>
              <a:rPr lang="cs-CZ" sz="4400" b="1" dirty="0" err="1" smtClean="0">
                <a:latin typeface="Aharoni" pitchFamily="2" charset="-79"/>
                <a:cs typeface="Aharoni" pitchFamily="2" charset="-79"/>
              </a:rPr>
              <a:t>Lasse</a:t>
            </a:r>
            <a:endParaRPr lang="cs-CZ" sz="4400" b="1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098" name="Picture 2" descr="C:\Users\vrubelova\Desktop\DUM 1\obrázky Bullerbyn\dětská práva 06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88840"/>
            <a:ext cx="3776787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5470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2"/>
            <a:ext cx="7123080" cy="1123527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1800" dirty="0"/>
              <a:t>LINDGRENOVÁ, Astrid. Děti z </a:t>
            </a:r>
            <a:r>
              <a:rPr lang="cs-CZ" sz="1800" dirty="0" err="1"/>
              <a:t>Bullerbynu</a:t>
            </a:r>
            <a:r>
              <a:rPr lang="cs-CZ" sz="1800" dirty="0"/>
              <a:t>. Praha : Albatros, 2009. 215 s. ISBN 978-80-00-02372-4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>Ilustrace: Helena </a:t>
            </a:r>
            <a:r>
              <a:rPr lang="cs-CZ" sz="1800" dirty="0" err="1" smtClean="0"/>
              <a:t>Zmatlíková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400" dirty="0" smtClean="0"/>
              <a:t>Tento výukový materiál vznikl s laskavým svolením nakladatelství Albatros.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/>
              <a:t>Metodický postup:</a:t>
            </a:r>
          </a:p>
          <a:p>
            <a:r>
              <a:rPr lang="cs-CZ" dirty="0"/>
              <a:t>test  kopírujte a      vytiskněte</a:t>
            </a:r>
          </a:p>
          <a:p>
            <a:r>
              <a:rPr lang="cs-CZ" dirty="0"/>
              <a:t>při prezentaci žáci označí správné odpovědi</a:t>
            </a:r>
          </a:p>
          <a:p>
            <a:r>
              <a:rPr lang="cs-CZ" dirty="0"/>
              <a:t>správnost odpovědí si při další prezentaci sami kontrolují</a:t>
            </a:r>
          </a:p>
          <a:p>
            <a:r>
              <a:rPr lang="cs-CZ" dirty="0"/>
              <a:t>vyhodnoťte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sz="2000" b="1" dirty="0"/>
              <a:t>Následující slide je možno zkopírovat do programu Microsoft </a:t>
            </a:r>
            <a:r>
              <a:rPr lang="cs-CZ" sz="2000" b="1" dirty="0" smtClean="0"/>
              <a:t>Office Word </a:t>
            </a:r>
            <a:endParaRPr lang="cs-CZ" sz="20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340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692697"/>
            <a:ext cx="4572000" cy="480131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smtClean="0"/>
              <a:t>Test</a:t>
            </a:r>
          </a:p>
          <a:p>
            <a:r>
              <a:rPr lang="cs-CZ" b="1" dirty="0" smtClean="0"/>
              <a:t>DÍVÁME SE NA HASTRMANA</a:t>
            </a:r>
          </a:p>
          <a:p>
            <a:endParaRPr lang="cs-CZ" b="1" dirty="0"/>
          </a:p>
          <a:p>
            <a:r>
              <a:rPr lang="cs-CZ" b="1" dirty="0" smtClean="0"/>
              <a:t>Správnou odpověď zakroužkuj:</a:t>
            </a:r>
          </a:p>
          <a:p>
            <a:endParaRPr lang="cs-CZ" dirty="0" smtClean="0"/>
          </a:p>
          <a:p>
            <a:r>
              <a:rPr lang="cs-CZ" dirty="0" smtClean="0"/>
              <a:t>Úkol č. 1:   </a:t>
            </a:r>
          </a:p>
          <a:p>
            <a:r>
              <a:rPr lang="cs-CZ" dirty="0" smtClean="0"/>
              <a:t>Kdo tančí na mýtině za Johanovým mlýnem?</a:t>
            </a:r>
          </a:p>
          <a:p>
            <a:r>
              <a:rPr lang="cs-CZ" dirty="0" smtClean="0"/>
              <a:t>         a)           b)           c)       </a:t>
            </a:r>
          </a:p>
          <a:p>
            <a:endParaRPr lang="cs-CZ" dirty="0" smtClean="0"/>
          </a:p>
          <a:p>
            <a:r>
              <a:rPr lang="cs-CZ" dirty="0" smtClean="0"/>
              <a:t>Úkol č. 2:  </a:t>
            </a:r>
          </a:p>
          <a:p>
            <a:r>
              <a:rPr lang="cs-CZ" dirty="0" smtClean="0"/>
              <a:t>Koho šly děti v noci pozorovat:</a:t>
            </a:r>
          </a:p>
          <a:p>
            <a:r>
              <a:rPr lang="cs-CZ" dirty="0" smtClean="0"/>
              <a:t>         a)           b)           c)          </a:t>
            </a:r>
          </a:p>
          <a:p>
            <a:endParaRPr lang="cs-CZ" dirty="0" smtClean="0"/>
          </a:p>
          <a:p>
            <a:r>
              <a:rPr lang="cs-CZ" dirty="0" smtClean="0"/>
              <a:t>Úkol č. 3:   </a:t>
            </a:r>
          </a:p>
          <a:p>
            <a:r>
              <a:rPr lang="cs-CZ" dirty="0" smtClean="0"/>
              <a:t>Kdo byl přestrojený za vodníka?</a:t>
            </a:r>
          </a:p>
          <a:p>
            <a:r>
              <a:rPr lang="cs-CZ" dirty="0"/>
              <a:t> </a:t>
            </a:r>
            <a:r>
              <a:rPr lang="cs-CZ" dirty="0" smtClean="0"/>
              <a:t>         a)           b)          c)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46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66</TotalTime>
  <Words>305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Snímek 1</vt:lpstr>
      <vt:lpstr>Snímek 2</vt:lpstr>
      <vt:lpstr>DÍVÁME SE NA HASTRMANA</vt:lpstr>
      <vt:lpstr>Úkol číslo 1:</vt:lpstr>
      <vt:lpstr>Úkol číslo 2:</vt:lpstr>
      <vt:lpstr>Úkol číslo 3:</vt:lpstr>
      <vt:lpstr>SPRÁVNÉ ODPOVĚDI</vt:lpstr>
      <vt:lpstr>Úkol číslo 1:</vt:lpstr>
      <vt:lpstr>Úkol číslo 2: </vt:lpstr>
      <vt:lpstr>Úkol číslo 3:</vt:lpstr>
      <vt:lpstr>LINDGRENOVÁ, Astrid. Děti z Bullerbynu. Praha : Albatros, 2009. 215 s. ISBN 978-80-00-02372-4. Ilustrace: Helena Zmatlíková Tento výukový materiál vznikl s laskavým svolením nakladatelství Albatros.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Eva Hornakova</cp:lastModifiedBy>
  <cp:revision>19</cp:revision>
  <dcterms:created xsi:type="dcterms:W3CDTF">2012-03-25T12:10:15Z</dcterms:created>
  <dcterms:modified xsi:type="dcterms:W3CDTF">2012-06-19T17:49:07Z</dcterms:modified>
</cp:coreProperties>
</file>