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D45F70B2-160A-4292-BF74-5069F906DB9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34E43FED-1ADA-4153-942A-A52BD0E71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0037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endParaRPr lang="cs-CZ" sz="5100" b="1" dirty="0" smtClean="0"/>
          </a:p>
          <a:p>
            <a:pPr marL="0" indent="0" algn="ctr">
              <a:buNone/>
            </a:pPr>
            <a:r>
              <a:rPr lang="cs-CZ" sz="6000" b="1" dirty="0" smtClean="0"/>
              <a:t>Děti </a:t>
            </a:r>
            <a:r>
              <a:rPr lang="cs-CZ" sz="6000" b="1" dirty="0"/>
              <a:t>z </a:t>
            </a:r>
            <a:r>
              <a:rPr lang="cs-CZ" sz="6000" b="1" dirty="0" err="1" smtClean="0"/>
              <a:t>Bullerbynu</a:t>
            </a:r>
            <a:r>
              <a:rPr lang="cs-CZ" sz="6000" b="1" dirty="0" smtClean="0"/>
              <a:t> 14</a:t>
            </a:r>
          </a:p>
          <a:p>
            <a:pPr marL="0" indent="0">
              <a:buNone/>
            </a:pPr>
            <a:endParaRPr lang="cs-CZ" sz="4600" b="1" dirty="0"/>
          </a:p>
          <a:p>
            <a:r>
              <a:rPr lang="cs-CZ" dirty="0"/>
              <a:t>Autor: Mgr. Marcela Vrubelová</a:t>
            </a:r>
          </a:p>
          <a:p>
            <a:r>
              <a:rPr lang="cs-CZ" dirty="0"/>
              <a:t>Vytvořeno: březen 2012</a:t>
            </a:r>
          </a:p>
          <a:p>
            <a:r>
              <a:rPr lang="cs-CZ" dirty="0"/>
              <a:t>Ročník: 3. ročník ZŠ</a:t>
            </a:r>
          </a:p>
          <a:p>
            <a:r>
              <a:rPr lang="cs-CZ" dirty="0"/>
              <a:t>Vzdělávací oblast: jazykové a komunikační dovednosti</a:t>
            </a:r>
          </a:p>
          <a:p>
            <a:r>
              <a:rPr lang="cs-CZ" dirty="0"/>
              <a:t>Vzdělávací obor: český jazyk a literatura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literární výchova</a:t>
            </a:r>
            <a:endParaRPr lang="cs-CZ" dirty="0"/>
          </a:p>
          <a:p>
            <a:r>
              <a:rPr lang="cs-CZ" dirty="0"/>
              <a:t>Téma: A. Lindgrenová: Děti z </a:t>
            </a:r>
            <a:r>
              <a:rPr lang="cs-CZ" dirty="0" err="1"/>
              <a:t>Bullerbynu</a:t>
            </a:r>
            <a:endParaRPr lang="cs-CZ" dirty="0"/>
          </a:p>
          <a:p>
            <a:r>
              <a:rPr lang="cs-CZ" dirty="0"/>
              <a:t>Anotace: Test určený pro kontrolu porozumění textu </a:t>
            </a:r>
          </a:p>
          <a:p>
            <a:r>
              <a:rPr lang="cs-CZ" dirty="0" smtClean="0"/>
              <a:t>Pomůcky: notebook, dataprojektor, papíry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Materiál je určen pro bezplatné používání pro potřeby výuky a vzdělávání na všech typech škol </a:t>
            </a:r>
            <a:r>
              <a:rPr lang="cs-CZ" dirty="0" smtClean="0"/>
              <a:t>                            a </a:t>
            </a:r>
            <a:r>
              <a:rPr lang="cs-CZ" dirty="0" smtClean="0"/>
              <a:t>školských zařízeních. Jakékoliv další využití podléhá autorskému zákonu.</a:t>
            </a:r>
          </a:p>
          <a:p>
            <a:r>
              <a:rPr lang="cs-CZ" dirty="0" smtClean="0"/>
              <a:t>Tato práce je šířena pod licencí CC BY-SA 3.0. Odkazy a citace jsou platné k datu vytvoření této práce.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VY_32_INOVACE_15_10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0"/>
            <a:ext cx="7654718" cy="19168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2195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JSME SE PŘESTROJILI</a:t>
            </a:r>
            <a:endParaRPr lang="cs-CZ" dirty="0"/>
          </a:p>
        </p:txBody>
      </p:sp>
      <p:pic>
        <p:nvPicPr>
          <p:cNvPr id="2050" name="Picture 2" descr="C:\Users\vrubelova\Desktop\DUM 1\obrázky Bullerbyn\dětská práva 0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8017" y="1844824"/>
            <a:ext cx="616796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233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8817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b="1" dirty="0" smtClean="0">
              <a:latin typeface="Cambria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ambria" pitchFamily="18" charset="0"/>
              </a:rPr>
              <a:t>A  Annu najednou napadlo něco prima: že bychom se mohly přestrojit, aby nás </a:t>
            </a:r>
            <a:r>
              <a:rPr lang="cs-CZ" b="1" dirty="0" err="1" smtClean="0">
                <a:latin typeface="Cambria" pitchFamily="18" charset="0"/>
              </a:rPr>
              <a:t>Agda</a:t>
            </a:r>
            <a:r>
              <a:rPr lang="cs-CZ" b="1" dirty="0" smtClean="0">
                <a:latin typeface="Cambria" pitchFamily="18" charset="0"/>
              </a:rPr>
              <a:t> nepoznala. Panečku, to byl najednou spěch! Na půdě všude visela spousta maminčiných a tatínkových šatů. </a:t>
            </a:r>
            <a:r>
              <a:rPr lang="cs-CZ" b="1" dirty="0" err="1" smtClean="0">
                <a:latin typeface="Cambria" pitchFamily="18" charset="0"/>
              </a:rPr>
              <a:t>Britta</a:t>
            </a:r>
            <a:r>
              <a:rPr lang="cs-CZ" b="1" dirty="0" smtClean="0">
                <a:latin typeface="Cambria" pitchFamily="18" charset="0"/>
              </a:rPr>
              <a:t> řekla, že se přestrojí za pána, a tak si vybrala a oblékla tatínkovy pruhované kalhoty a hnědý kabát a tatínkův cylindr. Potom se načernila ohořelým korkem, takže měla kníry a bradku. </a:t>
            </a:r>
            <a:r>
              <a:rPr lang="cs-CZ" b="1" smtClean="0">
                <a:latin typeface="Cambria" pitchFamily="18" charset="0"/>
              </a:rPr>
              <a:t>Vypadala </a:t>
            </a:r>
            <a:r>
              <a:rPr lang="cs-CZ" b="1" dirty="0" smtClean="0">
                <a:latin typeface="Cambria" pitchFamily="18" charset="0"/>
              </a:rPr>
              <a:t>jako malý legrační mužíček a Anna a já jsme se jí musely tak smát, že jsme si sotva mohly na sebe navléknout  sukně.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JAK JSME SE PŘESTROJILI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7957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800" dirty="0" smtClean="0"/>
              <a:t>Rozhodněte o pravdivosti následujících tvrzení (podle předchozího textu):</a:t>
            </a:r>
          </a:p>
          <a:p>
            <a:pPr marL="0" indent="0">
              <a:buNone/>
            </a:pPr>
            <a:endParaRPr lang="cs-CZ" sz="9800" dirty="0" smtClean="0"/>
          </a:p>
          <a:p>
            <a:pPr marL="0" indent="0">
              <a:buNone/>
            </a:pPr>
            <a:r>
              <a:rPr lang="cs-CZ" sz="9800" dirty="0" smtClean="0"/>
              <a:t>1. Anna se přestrojila za pána.   </a:t>
            </a:r>
          </a:p>
          <a:p>
            <a:pPr marL="0" indent="0">
              <a:buNone/>
            </a:pPr>
            <a:r>
              <a:rPr lang="cs-CZ" sz="9800" dirty="0"/>
              <a:t>                   </a:t>
            </a:r>
            <a:r>
              <a:rPr lang="cs-CZ" sz="9800" dirty="0" smtClean="0"/>
              <a:t>ano - </a:t>
            </a:r>
            <a:r>
              <a:rPr lang="cs-CZ" sz="9800" dirty="0" smtClean="0"/>
              <a:t>ne</a:t>
            </a:r>
          </a:p>
          <a:p>
            <a:pPr marL="0" indent="0">
              <a:buNone/>
            </a:pPr>
            <a:endParaRPr lang="cs-CZ" sz="9800" dirty="0"/>
          </a:p>
          <a:p>
            <a:pPr marL="0" indent="0">
              <a:buNone/>
            </a:pPr>
            <a:r>
              <a:rPr lang="cs-CZ" sz="9800" dirty="0" smtClean="0"/>
              <a:t>2. </a:t>
            </a:r>
            <a:r>
              <a:rPr lang="cs-CZ" sz="9800" dirty="0" err="1" smtClean="0"/>
              <a:t>Britta</a:t>
            </a:r>
            <a:r>
              <a:rPr lang="cs-CZ" sz="9800" dirty="0" smtClean="0"/>
              <a:t> si oblékla tatínkovy pruhované kalhoty.</a:t>
            </a:r>
          </a:p>
          <a:p>
            <a:pPr marL="0" indent="0">
              <a:buNone/>
            </a:pPr>
            <a:r>
              <a:rPr lang="cs-CZ" sz="9800" dirty="0"/>
              <a:t>                   </a:t>
            </a:r>
            <a:r>
              <a:rPr lang="cs-CZ" sz="9800" dirty="0" smtClean="0"/>
              <a:t>ano - </a:t>
            </a:r>
            <a:r>
              <a:rPr lang="cs-CZ" sz="9800" dirty="0" smtClean="0"/>
              <a:t>ne</a:t>
            </a:r>
          </a:p>
          <a:p>
            <a:pPr marL="0" indent="0">
              <a:buNone/>
            </a:pPr>
            <a:endParaRPr lang="cs-CZ" sz="9800" dirty="0" smtClean="0"/>
          </a:p>
          <a:p>
            <a:pPr marL="0" indent="0">
              <a:buNone/>
            </a:pPr>
            <a:r>
              <a:rPr lang="cs-CZ" sz="9800" dirty="0" smtClean="0"/>
              <a:t>3. Ve skříni visela spousta tatínkových šatů.</a:t>
            </a:r>
          </a:p>
          <a:p>
            <a:pPr marL="0" indent="0">
              <a:buNone/>
            </a:pPr>
            <a:r>
              <a:rPr lang="cs-CZ" sz="9800" dirty="0"/>
              <a:t>                   </a:t>
            </a:r>
            <a:r>
              <a:rPr lang="cs-CZ" sz="9800" dirty="0" smtClean="0"/>
              <a:t>ano - </a:t>
            </a:r>
            <a:r>
              <a:rPr lang="cs-CZ" sz="9800" dirty="0"/>
              <a:t>ne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jsme se přestrojili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5778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Doplňte následující věty: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dirty="0" smtClean="0"/>
              <a:t>Potom se načernila ohořelým korkem takže </a:t>
            </a:r>
            <a:r>
              <a:rPr lang="cs-CZ" sz="3600" dirty="0" err="1" smtClean="0"/>
              <a:t>měla_________a</a:t>
            </a:r>
            <a:r>
              <a:rPr lang="cs-CZ" sz="3600" dirty="0" smtClean="0"/>
              <a:t> _________.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Vypadala jako malý legrační________.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jsme se přestrojili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32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Správné odpovědi:</a:t>
            </a:r>
          </a:p>
          <a:p>
            <a:pPr marL="514350" indent="-514350">
              <a:buAutoNum type="arabicPeriod"/>
            </a:pPr>
            <a:r>
              <a:rPr lang="cs-CZ" dirty="0"/>
              <a:t>n</a:t>
            </a:r>
            <a:r>
              <a:rPr lang="cs-CZ" dirty="0" smtClean="0"/>
              <a:t>e</a:t>
            </a:r>
          </a:p>
          <a:p>
            <a:pPr marL="514350" indent="-514350">
              <a:buAutoNum type="arabicPeriod"/>
            </a:pPr>
            <a:r>
              <a:rPr lang="cs-CZ" dirty="0"/>
              <a:t>a</a:t>
            </a:r>
            <a:r>
              <a:rPr lang="cs-CZ" dirty="0" smtClean="0"/>
              <a:t>no</a:t>
            </a:r>
          </a:p>
          <a:p>
            <a:pPr marL="514350" indent="-514350">
              <a:buAutoNum type="arabicPeriod"/>
            </a:pPr>
            <a:r>
              <a:rPr lang="cs-CZ" dirty="0" smtClean="0"/>
              <a:t>ne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níry a bradku</a:t>
            </a:r>
          </a:p>
          <a:p>
            <a:pPr marL="0" indent="0">
              <a:buNone/>
            </a:pPr>
            <a:r>
              <a:rPr lang="cs-CZ" dirty="0" smtClean="0"/>
              <a:t>mužíček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jsme se přestrojili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67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20506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Metodický postup:</a:t>
            </a:r>
          </a:p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ext a úkoly zkopírujte do programu Microsoft Office Word a vytvořte pracovní list</a:t>
            </a:r>
          </a:p>
          <a:p>
            <a:pPr>
              <a:buFontTx/>
              <a:buChar char="-"/>
            </a:pPr>
            <a:r>
              <a:rPr lang="cs-CZ" dirty="0" smtClean="0"/>
              <a:t>promítněte prezentaci</a:t>
            </a:r>
          </a:p>
          <a:p>
            <a:pPr>
              <a:buFontTx/>
              <a:buChar char="-"/>
            </a:pPr>
            <a:r>
              <a:rPr lang="cs-CZ" dirty="0" smtClean="0"/>
              <a:t>žáci splní úkoly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polečná kontrola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800" dirty="0"/>
              <a:t>LINDGRENOVÁ, Astrid. Děti z </a:t>
            </a:r>
            <a:r>
              <a:rPr lang="cs-CZ" sz="1800" dirty="0" err="1"/>
              <a:t>Bullerbynu</a:t>
            </a:r>
            <a:r>
              <a:rPr lang="cs-CZ" sz="1800" dirty="0"/>
              <a:t>. Praha : Albatros, 2009. 215 s. ISBN 978-80-00-02372-4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>Ilustrace:  Helena  </a:t>
            </a:r>
            <a:r>
              <a:rPr lang="cs-CZ" sz="1800" dirty="0" err="1" smtClean="0"/>
              <a:t>Zmatlíková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Tento výukový materiál vznikl s laskavým svolením nakladatelství Albatros.</a:t>
            </a:r>
            <a:endParaRPr lang="cs-CZ" sz="1800" dirty="0"/>
          </a:p>
        </p:txBody>
      </p:sp>
      <p:pic>
        <p:nvPicPr>
          <p:cNvPr id="3074" name="Picture 2" descr="C:\Users\vrubelova\Desktop\DUM 1\obrázky Bullerbyn\dětská práva 02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16832"/>
            <a:ext cx="4038600" cy="381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620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75</TotalTime>
  <Words>333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Mountain</vt:lpstr>
      <vt:lpstr>Snímek 1</vt:lpstr>
      <vt:lpstr>Snímek 2</vt:lpstr>
      <vt:lpstr>JAK JSME SE PŘESTROJILI</vt:lpstr>
      <vt:lpstr>JAK JSME SE PŘESTROJILI</vt:lpstr>
      <vt:lpstr>Jak jsme se přestrojili</vt:lpstr>
      <vt:lpstr>Jak jsme se přestrojili</vt:lpstr>
      <vt:lpstr>Jak jsme se přestrojili</vt:lpstr>
      <vt:lpstr>LINDGRENOVÁ, Astrid. Děti z Bullerbynu. Praha : Albatros, 2009. 215 s. ISBN 978-80-00-02372-4. Ilustrace:  Helena  Zmatlíková Tento výukový materiál vznikl s laskavým svolením nakladatelství Albatros.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Dum</cp:lastModifiedBy>
  <cp:revision>13</cp:revision>
  <dcterms:created xsi:type="dcterms:W3CDTF">2012-03-25T13:12:40Z</dcterms:created>
  <dcterms:modified xsi:type="dcterms:W3CDTF">2012-06-19T18:35:26Z</dcterms:modified>
</cp:coreProperties>
</file>