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72026-C676-4C3D-9326-1525F246CCAC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F49A5-FC6F-487B-B646-29E0FD27C5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72026-C676-4C3D-9326-1525F246CCAC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F49A5-FC6F-487B-B646-29E0FD27C5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72026-C676-4C3D-9326-1525F246CCAC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F49A5-FC6F-487B-B646-29E0FD27C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72026-C676-4C3D-9326-1525F246CCAC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F49A5-FC6F-487B-B646-29E0FD27C5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72026-C676-4C3D-9326-1525F246CCAC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F49A5-FC6F-487B-B646-29E0FD27C5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72026-C676-4C3D-9326-1525F246CCAC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F49A5-FC6F-487B-B646-29E0FD27C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72026-C676-4C3D-9326-1525F246CCAC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F49A5-FC6F-487B-B646-29E0FD27C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72026-C676-4C3D-9326-1525F246CCAC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F49A5-FC6F-487B-B646-29E0FD27C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72026-C676-4C3D-9326-1525F246CCAC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F49A5-FC6F-487B-B646-29E0FD27C5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72026-C676-4C3D-9326-1525F246CCAC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F49A5-FC6F-487B-B646-29E0FD27C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72026-C676-4C3D-9326-1525F246CCAC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F49A5-FC6F-487B-B646-29E0FD27C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D872026-C676-4C3D-9326-1525F246CCAC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07F49A5-FC6F-487B-B646-29E0FD27C5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vrubelova\Desktop\DUM 1\obrázky Bullerbyn\dětská práva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32753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07704" y="404664"/>
            <a:ext cx="5637010" cy="8821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642319"/>
            <a:ext cx="7175351" cy="4752528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182880" indent="0">
              <a:buNone/>
            </a:pPr>
            <a:r>
              <a:rPr lang="cs-CZ" sz="1400" dirty="0"/>
              <a:t/>
            </a:r>
            <a:br>
              <a:rPr lang="cs-CZ" sz="1400" dirty="0"/>
            </a:br>
            <a:r>
              <a:rPr lang="cs-CZ" sz="2400" dirty="0"/>
              <a:t>Děti z </a:t>
            </a:r>
            <a:r>
              <a:rPr lang="cs-CZ" sz="2400" dirty="0" err="1" smtClean="0"/>
              <a:t>Bullerbynu</a:t>
            </a:r>
            <a:r>
              <a:rPr lang="cs-CZ" sz="2400" dirty="0" smtClean="0"/>
              <a:t> </a:t>
            </a:r>
            <a:r>
              <a:rPr lang="cs-CZ" sz="2400" dirty="0" smtClean="0"/>
              <a:t>15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Autor</a:t>
            </a:r>
            <a:r>
              <a:rPr lang="cs-CZ" sz="1400" dirty="0"/>
              <a:t>: Mgr. Marcela Vrubelová</a:t>
            </a:r>
            <a:br>
              <a:rPr lang="cs-CZ" sz="1400" dirty="0"/>
            </a:br>
            <a:r>
              <a:rPr lang="cs-CZ" sz="1400" dirty="0"/>
              <a:t>Vytvořeno: </a:t>
            </a:r>
            <a:r>
              <a:rPr lang="cs-CZ" sz="1400" dirty="0" smtClean="0"/>
              <a:t>květen 2012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Ročník: 3. ročník ZŠ</a:t>
            </a:r>
            <a:br>
              <a:rPr lang="cs-CZ" sz="1400" dirty="0"/>
            </a:br>
            <a:r>
              <a:rPr lang="cs-CZ" sz="1400" dirty="0"/>
              <a:t>Vzdělávací oblast: jazykové a komunikační dovednosti</a:t>
            </a:r>
            <a:br>
              <a:rPr lang="cs-CZ" sz="1400" dirty="0"/>
            </a:br>
            <a:r>
              <a:rPr lang="cs-CZ" sz="1400" dirty="0"/>
              <a:t>Vzdělávací obor: český jazyk a literatura</a:t>
            </a:r>
            <a:br>
              <a:rPr lang="cs-CZ" sz="1400" dirty="0"/>
            </a:br>
            <a:r>
              <a:rPr lang="cs-CZ" sz="1400" dirty="0"/>
              <a:t>Tematický okruh: literární výchova</a:t>
            </a:r>
            <a:br>
              <a:rPr lang="cs-CZ" sz="1400" dirty="0"/>
            </a:br>
            <a:r>
              <a:rPr lang="cs-CZ" sz="1400" dirty="0"/>
              <a:t>Téma: A. Lindgrenová: Děti z </a:t>
            </a:r>
            <a:r>
              <a:rPr lang="cs-CZ" sz="1400" dirty="0" err="1"/>
              <a:t>Bullerbynu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err="1"/>
              <a:t>Anotace:Test</a:t>
            </a:r>
            <a:r>
              <a:rPr lang="cs-CZ" sz="1400" dirty="0"/>
              <a:t> určený pro kontrolu porozumění textu po přečtení příslušné kapitoly knihy</a:t>
            </a:r>
            <a:br>
              <a:rPr lang="cs-CZ" sz="1400" dirty="0"/>
            </a:br>
            <a:r>
              <a:rPr lang="cs-CZ" sz="1400" dirty="0"/>
              <a:t>Pomůcky: notebook, </a:t>
            </a:r>
            <a:r>
              <a:rPr lang="cs-CZ" sz="1400" dirty="0" smtClean="0"/>
              <a:t>dataprojektor, papíry</a:t>
            </a:r>
            <a:br>
              <a:rPr lang="cs-CZ" sz="1400" dirty="0" smtClean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Tato práce je šířena pod licencí CC BY-SA 3.0. Odkazy a citace jsou platné k datu vytvoření této práce.</a:t>
            </a:r>
            <a:br>
              <a:rPr lang="cs-CZ" sz="1400" dirty="0"/>
            </a:br>
            <a:r>
              <a:rPr lang="cs-CZ" sz="1400" dirty="0" smtClean="0"/>
              <a:t>Materiál </a:t>
            </a:r>
            <a:r>
              <a:rPr lang="cs-CZ" sz="1400" dirty="0"/>
              <a:t>je určen pro bezplatné používání pro potřeby výuky a vzdělávání na všech typech škol a školských zařízeních. Jakékoliv další využití podléhá autorskému zákonu.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                                                                                                                                                  </a:t>
            </a:r>
            <a:r>
              <a:rPr lang="cs-CZ" sz="1400" dirty="0" smtClean="0"/>
              <a:t>VY_32_INOVACE_16_10</a:t>
            </a:r>
            <a:r>
              <a:rPr lang="cs-CZ" sz="1400" dirty="0"/>
              <a:t/>
            </a:r>
            <a:br>
              <a:rPr lang="cs-CZ" sz="1400" dirty="0"/>
            </a:br>
            <a:endParaRPr lang="cs-CZ" sz="1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1344"/>
            <a:ext cx="5784850" cy="145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3046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628800"/>
            <a:ext cx="8064895" cy="2734240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dirty="0" smtClean="0">
                <a:latin typeface="+mj-lt"/>
              </a:rPr>
              <a:t>OLLE DOSTANE SESTŘIČKU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8042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64704"/>
            <a:ext cx="7056784" cy="1296144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 algn="l">
              <a:buNone/>
            </a:pPr>
            <a:r>
              <a:rPr lang="cs-CZ" dirty="0" smtClean="0"/>
              <a:t>Úkol číslo 1: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2999" y="2204864"/>
            <a:ext cx="3346704" cy="352839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3600" b="1" dirty="0" smtClean="0"/>
          </a:p>
          <a:p>
            <a:r>
              <a:rPr lang="cs-CZ" sz="3600" b="1" dirty="0" smtClean="0"/>
              <a:t>Jak se </a:t>
            </a:r>
            <a:r>
              <a:rPr lang="cs-CZ" sz="3600" b="1" dirty="0" err="1" smtClean="0"/>
              <a:t>Ollova</a:t>
            </a:r>
            <a:r>
              <a:rPr lang="cs-CZ" sz="3600" b="1" dirty="0" smtClean="0"/>
              <a:t> sestřička jmenovala?</a:t>
            </a:r>
            <a:endParaRPr lang="cs-CZ" sz="3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860032" y="2276872"/>
            <a:ext cx="3346704" cy="3474720"/>
          </a:xfr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502920" indent="-457200">
              <a:buAutoNum type="alphaLcParenR"/>
            </a:pPr>
            <a:r>
              <a:rPr lang="cs-CZ" sz="3200" b="1" dirty="0" smtClean="0"/>
              <a:t>Kristin</a:t>
            </a:r>
          </a:p>
          <a:p>
            <a:pPr marL="502920" indent="-457200">
              <a:buAutoNum type="alphaLcParenR"/>
            </a:pPr>
            <a:endParaRPr lang="cs-CZ" sz="3200" b="1" dirty="0"/>
          </a:p>
          <a:p>
            <a:pPr marL="502920" indent="-457200">
              <a:buAutoNum type="alphaLcParenR"/>
            </a:pPr>
            <a:r>
              <a:rPr lang="cs-CZ" sz="3200" b="1" dirty="0" err="1" smtClean="0"/>
              <a:t>Kerstin</a:t>
            </a:r>
            <a:endParaRPr lang="cs-CZ" sz="3200" b="1" dirty="0" smtClean="0"/>
          </a:p>
          <a:p>
            <a:pPr marL="502920" indent="-457200">
              <a:buAutoNum type="alphaLcParenR"/>
            </a:pPr>
            <a:endParaRPr lang="cs-CZ" sz="3200" b="1" dirty="0"/>
          </a:p>
          <a:p>
            <a:pPr marL="502920" indent="-457200">
              <a:buAutoNum type="alphaLcParenR"/>
            </a:pPr>
            <a:r>
              <a:rPr lang="cs-CZ" sz="3200" b="1" dirty="0" err="1" smtClean="0"/>
              <a:t>Agda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40653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200800" cy="114300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0" indent="0" algn="l">
              <a:buNone/>
            </a:pPr>
            <a:r>
              <a:rPr lang="cs-CZ" dirty="0" smtClean="0"/>
              <a:t>Úkol číslo 2: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1844824"/>
            <a:ext cx="3346704" cy="347472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600" b="1" dirty="0" smtClean="0"/>
              <a:t>V čem ji Lisa        a Anna</a:t>
            </a:r>
          </a:p>
          <a:p>
            <a:pPr marL="45720" indent="0">
              <a:buNone/>
            </a:pPr>
            <a:r>
              <a:rPr lang="cs-CZ" sz="3600" b="1" dirty="0" smtClean="0"/>
              <a:t>  koupaly?</a:t>
            </a:r>
            <a:endParaRPr lang="cs-CZ" sz="3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844824"/>
            <a:ext cx="3346704" cy="347472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502920" indent="-457200">
              <a:buAutoNum type="alphaLcParenR"/>
            </a:pPr>
            <a:endParaRPr lang="cs-CZ" dirty="0" smtClean="0"/>
          </a:p>
          <a:p>
            <a:pPr marL="502920" indent="-457200">
              <a:buAutoNum type="alphaLcParenR"/>
            </a:pPr>
            <a:r>
              <a:rPr lang="cs-CZ" sz="3600" b="1" dirty="0"/>
              <a:t>v</a:t>
            </a:r>
            <a:r>
              <a:rPr lang="cs-CZ" sz="3600" b="1" dirty="0" smtClean="0"/>
              <a:t>e vaničce</a:t>
            </a:r>
          </a:p>
          <a:p>
            <a:pPr marL="502920" indent="-457200">
              <a:buAutoNum type="alphaLcParenR"/>
            </a:pPr>
            <a:endParaRPr lang="cs-CZ" sz="3600" b="1" dirty="0"/>
          </a:p>
          <a:p>
            <a:pPr marL="502920" indent="-457200">
              <a:buAutoNum type="alphaLcParenR"/>
            </a:pPr>
            <a:r>
              <a:rPr lang="cs-CZ" sz="3600" b="1" dirty="0"/>
              <a:t>v</a:t>
            </a:r>
            <a:r>
              <a:rPr lang="cs-CZ" sz="3600" b="1" dirty="0" smtClean="0"/>
              <a:t>e vaně</a:t>
            </a:r>
          </a:p>
          <a:p>
            <a:pPr marL="502920" indent="-457200">
              <a:buAutoNum type="alphaLcParenR"/>
            </a:pPr>
            <a:endParaRPr lang="cs-CZ" sz="3600" b="1" dirty="0"/>
          </a:p>
          <a:p>
            <a:pPr marL="502920" indent="-457200">
              <a:buAutoNum type="alphaLcParenR"/>
            </a:pPr>
            <a:r>
              <a:rPr lang="cs-CZ" sz="3600" b="1" dirty="0"/>
              <a:t>v</a:t>
            </a:r>
            <a:r>
              <a:rPr lang="cs-CZ" sz="3600" b="1" dirty="0" smtClean="0"/>
              <a:t> necičkách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954471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5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6984776" cy="11430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pPr marL="0" indent="0" algn="l">
              <a:buNone/>
            </a:pPr>
            <a:r>
              <a:rPr lang="cs-CZ" dirty="0" smtClean="0"/>
              <a:t>Úkol číslo 3: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1916832"/>
            <a:ext cx="3520018" cy="3474720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600" b="1" dirty="0" smtClean="0"/>
              <a:t>Co s ní dělaly Anna s Lisou potom?</a:t>
            </a:r>
            <a:endParaRPr lang="cs-CZ" sz="36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844824"/>
            <a:ext cx="3346704" cy="3474720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502920" indent="-457200">
              <a:buAutoNum type="alphaLcParenR"/>
            </a:pPr>
            <a:endParaRPr lang="cs-CZ" dirty="0" smtClean="0"/>
          </a:p>
          <a:p>
            <a:pPr marL="502920" indent="-457200">
              <a:buAutoNum type="alphaLcParenR"/>
            </a:pPr>
            <a:r>
              <a:rPr lang="cs-CZ" sz="2800" b="1" dirty="0"/>
              <a:t>v</a:t>
            </a:r>
            <a:r>
              <a:rPr lang="cs-CZ" sz="2800" b="1" dirty="0" smtClean="0"/>
              <a:t>ozily v kočárku</a:t>
            </a:r>
          </a:p>
          <a:p>
            <a:pPr marL="502920" indent="-457200">
              <a:buAutoNum type="alphaLcParenR"/>
            </a:pPr>
            <a:endParaRPr lang="cs-CZ" sz="2800" b="1" dirty="0"/>
          </a:p>
          <a:p>
            <a:pPr marL="502920" indent="-457200">
              <a:buAutoNum type="alphaLcParenR"/>
            </a:pPr>
            <a:r>
              <a:rPr lang="cs-CZ" sz="2800" b="1" dirty="0"/>
              <a:t>d</a:t>
            </a:r>
            <a:r>
              <a:rPr lang="cs-CZ" sz="2800" b="1" dirty="0" smtClean="0"/>
              <a:t>aly do postýlky</a:t>
            </a:r>
          </a:p>
          <a:p>
            <a:pPr marL="502920" indent="-457200">
              <a:buAutoNum type="alphaLcParenR"/>
            </a:pPr>
            <a:endParaRPr lang="cs-CZ" sz="2800" b="1" dirty="0"/>
          </a:p>
          <a:p>
            <a:pPr marL="502920" indent="-457200">
              <a:buAutoNum type="alphaLcParenR"/>
            </a:pPr>
            <a:r>
              <a:rPr lang="cs-CZ" sz="2800" b="1" dirty="0"/>
              <a:t>h</a:t>
            </a:r>
            <a:r>
              <a:rPr lang="cs-CZ" sz="2800" b="1" dirty="0" smtClean="0"/>
              <a:t>rály si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09030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7" y="2420888"/>
            <a:ext cx="7190184" cy="1368152"/>
          </a:xfr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5220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6512511" cy="11430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číslo 1: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2204864"/>
            <a:ext cx="3346704" cy="2664296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" indent="0">
              <a:buNone/>
            </a:pPr>
            <a:endParaRPr lang="cs-CZ" sz="2800" b="1" dirty="0" smtClean="0"/>
          </a:p>
          <a:p>
            <a:pPr marL="45720" indent="0">
              <a:buNone/>
            </a:pPr>
            <a:r>
              <a:rPr lang="cs-CZ" sz="2800" b="1" dirty="0" smtClean="0"/>
              <a:t>Správná odpověď:</a:t>
            </a:r>
          </a:p>
          <a:p>
            <a:pPr marL="45720" indent="0">
              <a:buNone/>
            </a:pPr>
            <a:endParaRPr lang="cs-CZ" sz="2800" b="1" dirty="0"/>
          </a:p>
          <a:p>
            <a:pPr marL="560070" indent="-514350">
              <a:buAutoNum type="alphaLcParenR" startAt="2"/>
            </a:pPr>
            <a:r>
              <a:rPr lang="cs-CZ" sz="4000" b="1" dirty="0" smtClean="0"/>
              <a:t>  </a:t>
            </a:r>
            <a:r>
              <a:rPr lang="cs-CZ" sz="4000" b="1" dirty="0" err="1" smtClean="0"/>
              <a:t>Kerstin</a:t>
            </a:r>
            <a:endParaRPr lang="cs-CZ" sz="4000" b="1" dirty="0" smtClean="0"/>
          </a:p>
          <a:p>
            <a:pPr marL="45720" indent="0">
              <a:buNone/>
            </a:pPr>
            <a:endParaRPr lang="cs-CZ" sz="2800" b="1" dirty="0"/>
          </a:p>
        </p:txBody>
      </p:sp>
      <p:pic>
        <p:nvPicPr>
          <p:cNvPr id="2050" name="Picture 2" descr="C:\Users\vrubelova\Desktop\DUM 1\obrázky Bullerbyn\dětská práva 044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3438" y="2326680"/>
            <a:ext cx="3348037" cy="2511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10036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6512511" cy="114300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číslo 2: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3608" y="2204864"/>
            <a:ext cx="3346704" cy="288032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45720" indent="0">
              <a:buNone/>
            </a:pPr>
            <a:endParaRPr lang="cs-CZ" sz="2800" b="1" dirty="0" smtClean="0"/>
          </a:p>
          <a:p>
            <a:pPr marL="45720" indent="0">
              <a:buNone/>
            </a:pPr>
            <a:r>
              <a:rPr lang="cs-CZ" sz="2800" b="1" dirty="0" smtClean="0"/>
              <a:t>Správná odpověď:</a:t>
            </a:r>
          </a:p>
          <a:p>
            <a:pPr marL="45720" indent="0">
              <a:buNone/>
            </a:pPr>
            <a:endParaRPr lang="cs-CZ" sz="2800" b="1" dirty="0" smtClean="0"/>
          </a:p>
          <a:p>
            <a:pPr marL="45720" indent="0">
              <a:buNone/>
            </a:pPr>
            <a:r>
              <a:rPr lang="cs-CZ" sz="3600" b="1" dirty="0" smtClean="0"/>
              <a:t>c) v necičkách </a:t>
            </a:r>
          </a:p>
          <a:p>
            <a:pPr marL="45720" indent="0">
              <a:buNone/>
            </a:pPr>
            <a:endParaRPr lang="cs-CZ" sz="2800" b="1" dirty="0"/>
          </a:p>
          <a:p>
            <a:pPr marL="45720" indent="0">
              <a:buNone/>
            </a:pPr>
            <a:endParaRPr lang="cs-CZ" sz="2800" b="1" dirty="0" smtClean="0"/>
          </a:p>
          <a:p>
            <a:pPr marL="45720" indent="0">
              <a:buNone/>
            </a:pPr>
            <a:endParaRPr lang="cs-CZ" sz="2800" b="1" dirty="0"/>
          </a:p>
          <a:p>
            <a:pPr marL="45720" indent="0">
              <a:buNone/>
            </a:pPr>
            <a:endParaRPr lang="cs-CZ" sz="2800" b="1" dirty="0" smtClean="0"/>
          </a:p>
          <a:p>
            <a:pPr marL="45720" indent="0">
              <a:buNone/>
            </a:pPr>
            <a:endParaRPr lang="cs-CZ" sz="2800" b="1" dirty="0" smtClean="0"/>
          </a:p>
          <a:p>
            <a:pPr marL="45720" indent="0">
              <a:buNone/>
            </a:pPr>
            <a:endParaRPr lang="cs-CZ" sz="2800" b="1" dirty="0"/>
          </a:p>
          <a:p>
            <a:pPr marL="45720" indent="0">
              <a:buNone/>
            </a:pPr>
            <a:endParaRPr lang="cs-CZ" sz="2800" b="1" dirty="0"/>
          </a:p>
          <a:p>
            <a:pPr marL="45720" indent="0">
              <a:buNone/>
            </a:pPr>
            <a:endParaRPr lang="cs-CZ" sz="2800" b="1" dirty="0"/>
          </a:p>
        </p:txBody>
      </p:sp>
      <p:pic>
        <p:nvPicPr>
          <p:cNvPr id="3074" name="Picture 2" descr="C:\Users\vrubelova\Desktop\DUM 1\obrázky Bullerbyn\dětská práva 038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7900" y="2398713"/>
            <a:ext cx="3346450" cy="2509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1787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332656"/>
            <a:ext cx="6512511" cy="1143000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číslo 3: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2204864"/>
            <a:ext cx="3346704" cy="2952328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45720" indent="0">
              <a:buNone/>
            </a:pPr>
            <a:endParaRPr lang="cs-CZ" sz="2800" b="1" dirty="0" smtClean="0"/>
          </a:p>
          <a:p>
            <a:pPr marL="45720" indent="0">
              <a:buNone/>
            </a:pPr>
            <a:r>
              <a:rPr lang="cs-CZ" sz="2800" b="1" dirty="0" smtClean="0"/>
              <a:t>Správná odpověď:</a:t>
            </a:r>
          </a:p>
          <a:p>
            <a:pPr marL="45720" indent="0">
              <a:buNone/>
            </a:pPr>
            <a:endParaRPr lang="cs-CZ" sz="2800" b="1" dirty="0"/>
          </a:p>
          <a:p>
            <a:pPr marL="560070" indent="-514350">
              <a:buAutoNum type="alphaLcParenR"/>
            </a:pPr>
            <a:r>
              <a:rPr lang="cs-CZ" sz="4000" b="1" dirty="0"/>
              <a:t>v</a:t>
            </a:r>
            <a:r>
              <a:rPr lang="cs-CZ" sz="4000" b="1" dirty="0" smtClean="0"/>
              <a:t>ozily </a:t>
            </a:r>
          </a:p>
          <a:p>
            <a:pPr marL="45720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 v kočárku</a:t>
            </a:r>
            <a:endParaRPr lang="cs-CZ" sz="4000" b="1" dirty="0"/>
          </a:p>
        </p:txBody>
      </p:sp>
      <p:pic>
        <p:nvPicPr>
          <p:cNvPr id="4098" name="Picture 2" descr="C:\Users\vrubelova\Desktop\DUM 1\obrázky Bullerbyn\dětská práva 024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3438" y="2398118"/>
            <a:ext cx="3348037" cy="2511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91913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76672"/>
            <a:ext cx="6512511" cy="1143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l"/>
            <a:r>
              <a:rPr lang="cs-CZ" sz="1400" dirty="0"/>
              <a:t>LINDGRENOVÁ, Astrid. Děti z </a:t>
            </a:r>
            <a:r>
              <a:rPr lang="cs-CZ" sz="1400" dirty="0" err="1"/>
              <a:t>Bullerbynu</a:t>
            </a:r>
            <a:r>
              <a:rPr lang="cs-CZ" sz="1400" dirty="0"/>
              <a:t>. Praha : Albatros, 2009. 215 s. ISBN 978-80-00-02372-4</a:t>
            </a:r>
            <a:r>
              <a:rPr lang="cs-CZ" sz="1400" dirty="0" smtClean="0"/>
              <a:t>.</a:t>
            </a:r>
            <a:br>
              <a:rPr lang="cs-CZ" sz="1400" dirty="0" smtClean="0"/>
            </a:br>
            <a:r>
              <a:rPr lang="cs-CZ" sz="1400" dirty="0" smtClean="0"/>
              <a:t>Ilustrace: Helena Zmatlíková</a:t>
            </a:r>
            <a:br>
              <a:rPr lang="cs-CZ" sz="1400" dirty="0" smtClean="0"/>
            </a:br>
            <a:r>
              <a:rPr lang="cs-CZ" sz="1400" dirty="0" smtClean="0"/>
              <a:t>Výukový materiál vznikl s laskavým svolením nakladatelství Albatros</a:t>
            </a:r>
            <a:endParaRPr lang="cs-CZ" sz="1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988840"/>
            <a:ext cx="3346704" cy="347472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45720" indent="0">
              <a:buNone/>
            </a:pPr>
            <a:endParaRPr lang="cs-CZ" sz="2400" b="1" dirty="0" smtClean="0"/>
          </a:p>
          <a:p>
            <a:pPr marL="45720" indent="0">
              <a:buNone/>
            </a:pPr>
            <a:r>
              <a:rPr lang="cs-CZ" sz="2400" b="1" dirty="0" smtClean="0"/>
              <a:t>Následující </a:t>
            </a:r>
            <a:r>
              <a:rPr lang="cs-CZ" sz="2400" b="1" dirty="0"/>
              <a:t>slide je možno zkopírovat do programu </a:t>
            </a:r>
            <a:r>
              <a:rPr lang="cs-CZ" sz="2400" b="1" smtClean="0"/>
              <a:t>Microsoft Office </a:t>
            </a:r>
            <a:r>
              <a:rPr lang="cs-CZ" sz="2400" b="1" dirty="0"/>
              <a:t>Word 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0788" y="1989138"/>
            <a:ext cx="3147974" cy="3475037"/>
          </a:xfrm>
          <a:prstGeom prst="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xmlns="" val="3275763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267744" y="764704"/>
            <a:ext cx="4572000" cy="53553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cs-CZ" dirty="0" smtClean="0"/>
              <a:t>Test</a:t>
            </a:r>
          </a:p>
          <a:p>
            <a:r>
              <a:rPr lang="cs-CZ" sz="2000" b="1" dirty="0" smtClean="0"/>
              <a:t>OLLE DOSTANE SESTŘIČKU</a:t>
            </a:r>
          </a:p>
          <a:p>
            <a:r>
              <a:rPr lang="cs-CZ" dirty="0" smtClean="0"/>
              <a:t>Správnou odpověď zakroužkuj: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Úkol č. 1:   </a:t>
            </a:r>
          </a:p>
          <a:p>
            <a:r>
              <a:rPr lang="cs-CZ" dirty="0" smtClean="0"/>
              <a:t>Jak se </a:t>
            </a:r>
            <a:r>
              <a:rPr lang="cs-CZ" dirty="0" err="1" smtClean="0"/>
              <a:t>Ollova</a:t>
            </a:r>
            <a:r>
              <a:rPr lang="cs-CZ" dirty="0" smtClean="0"/>
              <a:t> sestřička jmenovala?</a:t>
            </a:r>
          </a:p>
          <a:p>
            <a:endParaRPr lang="cs-CZ" dirty="0" smtClean="0"/>
          </a:p>
          <a:p>
            <a:r>
              <a:rPr lang="cs-CZ" dirty="0" smtClean="0"/>
              <a:t>         a)           b)           c)       </a:t>
            </a:r>
          </a:p>
          <a:p>
            <a:endParaRPr lang="cs-CZ" dirty="0" smtClean="0"/>
          </a:p>
          <a:p>
            <a:r>
              <a:rPr lang="cs-CZ" dirty="0" smtClean="0"/>
              <a:t>Úkol č. 2:  </a:t>
            </a:r>
          </a:p>
          <a:p>
            <a:r>
              <a:rPr lang="cs-CZ" dirty="0" smtClean="0"/>
              <a:t>V čem ji Lisa a Anna koupaly?</a:t>
            </a:r>
          </a:p>
          <a:p>
            <a:endParaRPr lang="cs-CZ" dirty="0" smtClean="0"/>
          </a:p>
          <a:p>
            <a:r>
              <a:rPr lang="cs-CZ" dirty="0" smtClean="0"/>
              <a:t>         a)           b)           c)          </a:t>
            </a:r>
          </a:p>
          <a:p>
            <a:endParaRPr lang="cs-CZ" dirty="0" smtClean="0"/>
          </a:p>
          <a:p>
            <a:r>
              <a:rPr lang="cs-CZ" dirty="0" smtClean="0"/>
              <a:t>Úkol č. 3:</a:t>
            </a:r>
          </a:p>
          <a:p>
            <a:r>
              <a:rPr lang="cs-CZ" dirty="0" smtClean="0"/>
              <a:t>Co s ní dělaly Anna s Lisou potom? </a:t>
            </a:r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         a)            b)          c)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7733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118</TotalTime>
  <Words>174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Snímek 1</vt:lpstr>
      <vt:lpstr> Děti z Bullerbynu 15 Autor: Mgr. Marcela Vrubelová Vytvořeno: květen 2012 Ročník: 3. ročník ZŠ Vzdělávací oblast: jazykové a komunikační dovednosti Vzdělávací obor: český jazyk a literatura Tematický okruh: literární výchova Téma: A. Lindgrenová: Děti z Bullerbynu Anotace:Test určený pro kontrolu porozumění textu po přečtení příslušné kapitoly knihy Pomůcky: notebook, dataprojektor, papíry  Tato práce je šířena pod licencí CC BY-SA 3.0. Odkazy a citace jsou platné k datu vytvoření této práce. Materiál je určen pro bezplatné používání pro potřeby výuky a vzdělávání na všech typech škol a školských zařízeních. Jakékoliv další využití podléhá autorskému zákonu.                                                                                                                                                    VY_32_INOVACE_16_10 </vt:lpstr>
      <vt:lpstr> OLLE DOSTANE SESTŘIČKU</vt:lpstr>
      <vt:lpstr>Úkol číslo 1:</vt:lpstr>
      <vt:lpstr>Úkol číslo 2:</vt:lpstr>
      <vt:lpstr>Úkol číslo 3:</vt:lpstr>
      <vt:lpstr>SPRÁVNÉ ODPOVĚDI:</vt:lpstr>
      <vt:lpstr>Úkol číslo 1:</vt:lpstr>
      <vt:lpstr>Úkol číslo 2:</vt:lpstr>
      <vt:lpstr>Úkol číslo 3:</vt:lpstr>
      <vt:lpstr>LINDGRENOVÁ, Astrid. Děti z Bullerbynu. Praha : Albatros, 2009. 215 s. ISBN 978-80-00-02372-4. Ilustrace: Helena Zmatlíková Výukový materiál vznikl s laskavým svolením nakladatelství Albatros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vrubelova</dc:creator>
  <cp:lastModifiedBy>Eva Hornakova</cp:lastModifiedBy>
  <cp:revision>17</cp:revision>
  <dcterms:created xsi:type="dcterms:W3CDTF">2012-05-19T11:44:44Z</dcterms:created>
  <dcterms:modified xsi:type="dcterms:W3CDTF">2012-06-19T17:51:05Z</dcterms:modified>
</cp:coreProperties>
</file>