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59" r:id="rId4"/>
    <p:sldId id="260" r:id="rId5"/>
    <p:sldId id="261" r:id="rId6"/>
    <p:sldId id="263" r:id="rId7"/>
    <p:sldId id="266" r:id="rId8"/>
    <p:sldId id="267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 cstate="print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8DE166E-5C8E-4B46-A36B-0320AC4633BD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FDEF7885-740D-424C-AA37-D4DA30A00B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6134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36563"/>
            <a:ext cx="6048672" cy="144267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3800" b="1" dirty="0" smtClean="0"/>
              <a:t>DĚTI Z </a:t>
            </a:r>
            <a:r>
              <a:rPr lang="cs-CZ" sz="3800" b="1" dirty="0" smtClean="0"/>
              <a:t>BULLERBYNU 19</a:t>
            </a:r>
            <a:endParaRPr lang="cs-CZ" sz="3800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900" b="1" dirty="0"/>
              <a:t>Autor: Mgr. Marcela Vrubelová</a:t>
            </a:r>
            <a:br>
              <a:rPr lang="cs-CZ" sz="2900" b="1" dirty="0"/>
            </a:br>
            <a:r>
              <a:rPr lang="cs-CZ" sz="2900" b="1" dirty="0"/>
              <a:t>Vytvořeno: květen 2012</a:t>
            </a:r>
            <a:br>
              <a:rPr lang="cs-CZ" sz="2900" b="1" dirty="0"/>
            </a:br>
            <a:r>
              <a:rPr lang="cs-CZ" sz="2900" b="1" dirty="0"/>
              <a:t>Ročník: 3. ročník ZŠ</a:t>
            </a:r>
            <a:br>
              <a:rPr lang="cs-CZ" sz="2900" b="1" dirty="0"/>
            </a:br>
            <a:r>
              <a:rPr lang="cs-CZ" sz="2900" b="1" dirty="0"/>
              <a:t>Vzdělávací oblast: jazykové a komunikační dovednosti</a:t>
            </a:r>
            <a:br>
              <a:rPr lang="cs-CZ" sz="2900" b="1" dirty="0"/>
            </a:br>
            <a:r>
              <a:rPr lang="cs-CZ" sz="2900" b="1" dirty="0"/>
              <a:t>Vzdělávací obor: český jazyk a literatura</a:t>
            </a:r>
            <a:br>
              <a:rPr lang="cs-CZ" sz="2900" b="1" dirty="0"/>
            </a:br>
            <a:r>
              <a:rPr lang="cs-CZ" sz="2900" b="1" dirty="0"/>
              <a:t>Tematický okruh: literární výchova</a:t>
            </a:r>
            <a:br>
              <a:rPr lang="cs-CZ" sz="2900" b="1" dirty="0"/>
            </a:br>
            <a:r>
              <a:rPr lang="cs-CZ" sz="2900" b="1" dirty="0"/>
              <a:t>Téma: A. Lindgrenová: Děti z </a:t>
            </a:r>
            <a:r>
              <a:rPr lang="cs-CZ" sz="2900" b="1" dirty="0" err="1"/>
              <a:t>Bullerbynu</a:t>
            </a:r>
            <a:endParaRPr lang="cs-CZ" sz="2900" b="1" dirty="0"/>
          </a:p>
          <a:p>
            <a:pPr marL="0" indent="0">
              <a:buNone/>
            </a:pP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Anotace: Test určený pro kontrolu porozumění textu po přečtení příslušné kapitoly knihy</a:t>
            </a:r>
            <a:br>
              <a:rPr lang="cs-CZ" sz="2900" b="1" dirty="0"/>
            </a:br>
            <a:r>
              <a:rPr lang="cs-CZ" sz="2900" b="1" dirty="0"/>
              <a:t>Pomůcky: notebook, dataprojektor, papíry</a:t>
            </a:r>
            <a:br>
              <a:rPr lang="cs-CZ" sz="2900" b="1" dirty="0"/>
            </a:b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Tato práce je šířena pod licencí CC BY-SA 3.0. Odkazy a citace jsou platné k datu vytvoření této práce.</a:t>
            </a:r>
            <a:br>
              <a:rPr lang="cs-CZ" sz="2900" b="1" dirty="0"/>
            </a:br>
            <a:r>
              <a:rPr lang="cs-CZ" sz="2900" b="1" dirty="0"/>
              <a:t>Materiál je určen pro bezplatné používání pro potřeby výuky a vzdělávání na všech typech škol a školských zařízeních. Jakékoliv další využití podléhá autorskému zákonu.</a:t>
            </a:r>
            <a:br>
              <a:rPr lang="cs-CZ" sz="2900" b="1" dirty="0"/>
            </a:br>
            <a:r>
              <a:rPr lang="cs-CZ" sz="2900" b="1" dirty="0"/>
              <a:t/>
            </a:r>
            <a:br>
              <a:rPr lang="cs-CZ" sz="2900" b="1" dirty="0"/>
            </a:br>
            <a:r>
              <a:rPr lang="cs-CZ" sz="2900" b="1" dirty="0"/>
              <a:t>                                                                                                                                                     </a:t>
            </a:r>
            <a:r>
              <a:rPr lang="cs-CZ" sz="2900" b="1" dirty="0" smtClean="0"/>
              <a:t>VY_32_INOVACE_20_10</a:t>
            </a:r>
            <a:endParaRPr lang="cs-CZ" sz="29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5784850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8505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041440" cy="3280469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5400" b="1" dirty="0" smtClean="0"/>
              <a:t>ANNA A JÁ BUDEME OŠETŘOVATELKAMI </a:t>
            </a:r>
            <a:br>
              <a:rPr lang="cs-CZ" sz="5400" b="1" dirty="0" smtClean="0"/>
            </a:br>
            <a:r>
              <a:rPr lang="cs-CZ" sz="5400" b="1" dirty="0" smtClean="0"/>
              <a:t>DĚTÍ - MOŽNÁ</a:t>
            </a:r>
            <a:endParaRPr lang="cs-CZ" sz="5400" b="1" dirty="0"/>
          </a:p>
        </p:txBody>
      </p:sp>
    </p:spTree>
    <p:extLst>
      <p:ext uri="{BB962C8B-B14F-4D97-AF65-F5344CB8AC3E}">
        <p14:creationId xmlns="" xmlns:p14="http://schemas.microsoft.com/office/powerpoint/2010/main" val="252091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/>
              <a:t>ÚKOL ČÍSLO 1: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Jak se má mluvit na malé děti?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3600" b="1" dirty="0"/>
              <a:t>n</a:t>
            </a:r>
            <a:r>
              <a:rPr lang="cs-CZ" sz="3600" b="1" dirty="0" smtClean="0"/>
              <a:t>ahlas</a:t>
            </a:r>
          </a:p>
          <a:p>
            <a:pPr marL="457200" indent="-457200">
              <a:buAutoNum type="alphaLcParenR"/>
            </a:pPr>
            <a:endParaRPr lang="cs-CZ" sz="3600" b="1" dirty="0"/>
          </a:p>
          <a:p>
            <a:pPr marL="457200" indent="-457200">
              <a:buAutoNum type="alphaLcParenR"/>
            </a:pPr>
            <a:r>
              <a:rPr lang="cs-CZ" sz="3600" b="1" dirty="0"/>
              <a:t>v</a:t>
            </a:r>
            <a:r>
              <a:rPr lang="cs-CZ" sz="3600" b="1" dirty="0" smtClean="0"/>
              <a:t>lídně a přátelsky</a:t>
            </a:r>
          </a:p>
          <a:p>
            <a:pPr marL="457200" indent="-457200">
              <a:buAutoNum type="alphaLcParenR"/>
            </a:pPr>
            <a:endParaRPr lang="cs-CZ" sz="3600" b="1" dirty="0"/>
          </a:p>
          <a:p>
            <a:pPr marL="457200" indent="-457200">
              <a:buAutoNum type="alphaLcParenR"/>
            </a:pPr>
            <a:r>
              <a:rPr lang="cs-CZ" sz="3600" b="1" dirty="0" smtClean="0"/>
              <a:t>potichu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374621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5400" b="1" dirty="0" smtClean="0"/>
              <a:t>ÚKOL ČÍSLO 2: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Jak říkaly Lisa a Anna </a:t>
            </a:r>
            <a:r>
              <a:rPr lang="cs-CZ" sz="3600" b="1" dirty="0" err="1" smtClean="0"/>
              <a:t>Kerstin</a:t>
            </a:r>
            <a:r>
              <a:rPr lang="cs-CZ" sz="3600" b="1" dirty="0" smtClean="0"/>
              <a:t>, když křičela a neposlouchala?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800" b="1" dirty="0"/>
              <a:t>t</a:t>
            </a:r>
            <a:r>
              <a:rPr lang="cs-CZ" sz="2800" b="1" dirty="0" smtClean="0"/>
              <a:t>y hodná holčičko</a:t>
            </a:r>
          </a:p>
          <a:p>
            <a:pPr marL="457200" indent="-457200">
              <a:buAutoNum type="alphaLcParenR"/>
            </a:pPr>
            <a:endParaRPr lang="cs-CZ" sz="3200" b="1" dirty="0"/>
          </a:p>
          <a:p>
            <a:pPr marL="457200" indent="-457200">
              <a:buAutoNum type="alphaLcParenR"/>
            </a:pPr>
            <a:r>
              <a:rPr lang="cs-CZ" sz="3200" b="1" dirty="0"/>
              <a:t>t</a:t>
            </a:r>
            <a:r>
              <a:rPr lang="cs-CZ" sz="3200" b="1" dirty="0" smtClean="0"/>
              <a:t>y zlá holčičko</a:t>
            </a:r>
          </a:p>
          <a:p>
            <a:pPr marL="457200" indent="-457200">
              <a:buAutoNum type="alphaLcParenR"/>
            </a:pPr>
            <a:endParaRPr lang="cs-CZ" sz="3200" b="1" dirty="0"/>
          </a:p>
          <a:p>
            <a:pPr marL="457200" indent="-457200">
              <a:buAutoNum type="alphaLcParenR"/>
            </a:pPr>
            <a:r>
              <a:rPr lang="cs-CZ" sz="3200" b="1" dirty="0"/>
              <a:t>t</a:t>
            </a:r>
            <a:r>
              <a:rPr lang="cs-CZ" sz="3200" b="1" dirty="0" smtClean="0"/>
              <a:t>y zlý fakane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68633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5400" b="1" dirty="0" smtClean="0"/>
              <a:t>ÚKOL ČÍSLO 3: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4090792" cy="3950208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000" b="1" smtClean="0"/>
          </a:p>
          <a:p>
            <a:pPr marL="0" indent="0">
              <a:buNone/>
            </a:pPr>
            <a:r>
              <a:rPr lang="cs-CZ" sz="4000" b="1" smtClean="0"/>
              <a:t>Budou </a:t>
            </a:r>
            <a:r>
              <a:rPr lang="cs-CZ" sz="4000" b="1" dirty="0" smtClean="0"/>
              <a:t>Anna a Lisa ošetřovatelkami dětí?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796136" y="1988840"/>
            <a:ext cx="2721496" cy="395020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4000" b="1" dirty="0" smtClean="0"/>
              <a:t> ano</a:t>
            </a:r>
          </a:p>
          <a:p>
            <a:pPr marL="457200" indent="-457200">
              <a:buAutoNum type="alphaLcParenR"/>
            </a:pPr>
            <a:endParaRPr lang="cs-CZ" sz="4000" b="1" dirty="0"/>
          </a:p>
          <a:p>
            <a:pPr marL="457200" indent="-457200">
              <a:buAutoNum type="alphaLcParenR"/>
            </a:pPr>
            <a:r>
              <a:rPr lang="cs-CZ" sz="4000" b="1" dirty="0" smtClean="0"/>
              <a:t> možná</a:t>
            </a:r>
          </a:p>
          <a:p>
            <a:pPr marL="457200" indent="-457200">
              <a:buAutoNum type="alphaLcParenR"/>
            </a:pPr>
            <a:endParaRPr lang="cs-CZ" sz="4000" b="1" dirty="0"/>
          </a:p>
          <a:p>
            <a:pPr marL="457200" indent="-457200">
              <a:buAutoNum type="alphaLcParenR"/>
            </a:pPr>
            <a:r>
              <a:rPr lang="cs-CZ" sz="4000" b="1" dirty="0" smtClean="0"/>
              <a:t> ne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214310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SPRÁVNÉ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ODPOVĚDI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425671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5400" b="1" dirty="0" smtClean="0"/>
              <a:t>ÚKOL ČÍSLO 1: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2276872"/>
            <a:ext cx="3657600" cy="33341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Správná odpověď:</a:t>
            </a: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600" b="1" dirty="0" smtClean="0"/>
              <a:t>b) vlídně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a přátelsky</a:t>
            </a:r>
            <a:endParaRPr lang="cs-CZ" sz="3600" b="1" dirty="0"/>
          </a:p>
          <a:p>
            <a:pPr marL="0" indent="0">
              <a:buNone/>
            </a:pPr>
            <a:endParaRPr lang="cs-CZ" sz="3200" b="1" dirty="0"/>
          </a:p>
        </p:txBody>
      </p:sp>
      <p:pic>
        <p:nvPicPr>
          <p:cNvPr id="2050" name="Picture 2" descr="C:\Users\vrubelova\Desktop\DUM 1\obrázky Bullerbyn\dětská práva 051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642394"/>
            <a:ext cx="3657600" cy="2743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90850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5400" b="1" dirty="0" smtClean="0"/>
              <a:t>ÚKOL ČÍSLO 2: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2276872"/>
            <a:ext cx="3657600" cy="3406112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Správná odpověď: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c</a:t>
            </a:r>
            <a:r>
              <a:rPr lang="cs-CZ" sz="4000" b="1" dirty="0" smtClean="0"/>
              <a:t>) ty zlý fakane</a:t>
            </a:r>
            <a:endParaRPr lang="cs-CZ" sz="4000" b="1" dirty="0"/>
          </a:p>
        </p:txBody>
      </p:sp>
      <p:pic>
        <p:nvPicPr>
          <p:cNvPr id="3074" name="Picture 2" descr="C:\Users\vrubelova\Desktop\DUM 1\obrázky Bullerbyn\dětská práva 050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642394"/>
            <a:ext cx="3657600" cy="2743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80236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5400" b="1" dirty="0" smtClean="0"/>
              <a:t>ÚKOL ČÍSLO 3: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2348880"/>
            <a:ext cx="3657600" cy="340611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Správná odpověď: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4400" b="1" dirty="0" smtClean="0"/>
              <a:t>b)  možná</a:t>
            </a:r>
            <a:endParaRPr lang="cs-CZ" sz="4400" b="1" dirty="0"/>
          </a:p>
        </p:txBody>
      </p:sp>
      <p:pic>
        <p:nvPicPr>
          <p:cNvPr id="4098" name="Picture 2" descr="C:\Users\vrubelova\Desktop\DUM 1\obrázky Bullerbyn\dětská práva 036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642394"/>
            <a:ext cx="3657600" cy="27431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154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1800" b="1" dirty="0"/>
              <a:t>LINDGRENOVÁ, Astrid. Děti z </a:t>
            </a:r>
            <a:r>
              <a:rPr lang="cs-CZ" sz="1800" b="1" dirty="0" err="1"/>
              <a:t>Bullerbynu</a:t>
            </a:r>
            <a:r>
              <a:rPr lang="cs-CZ" sz="1800" b="1" dirty="0"/>
              <a:t>. Praha : Albatros, 2009. 215 s. ISBN 978-80-00-02372-4.</a:t>
            </a:r>
            <a:br>
              <a:rPr lang="cs-CZ" sz="1800" b="1" dirty="0"/>
            </a:br>
            <a:r>
              <a:rPr lang="cs-CZ" sz="1800" b="1" dirty="0"/>
              <a:t>Ilustrace: Helena Zmatlíková</a:t>
            </a:r>
            <a:br>
              <a:rPr lang="cs-CZ" sz="1800" b="1" dirty="0"/>
            </a:br>
            <a:r>
              <a:rPr lang="cs-CZ" sz="1800" b="1" dirty="0"/>
              <a:t>Výukový materiál vznikl s laskavým svolením nakladatelství Albatros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2132856"/>
            <a:ext cx="3657600" cy="378445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Následující </a:t>
            </a:r>
            <a:r>
              <a:rPr lang="cs-CZ" sz="2800" b="1" dirty="0"/>
              <a:t>slide je možno zkopírovat do programu Microsoft </a:t>
            </a:r>
            <a:r>
              <a:rPr lang="cs-CZ" sz="2800" b="1" dirty="0" smtClean="0"/>
              <a:t> Office Word </a:t>
            </a:r>
            <a:endParaRPr lang="cs-CZ" sz="28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699" y="2151504"/>
            <a:ext cx="3596952" cy="372497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="" xmlns:p14="http://schemas.microsoft.com/office/powerpoint/2010/main" val="3103447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04664"/>
            <a:ext cx="6840760" cy="59093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 smtClean="0"/>
              <a:t>Test</a:t>
            </a:r>
          </a:p>
          <a:p>
            <a:r>
              <a:rPr lang="cs-CZ" b="1" dirty="0" smtClean="0"/>
              <a:t>ANNA A JÁ BUDEME OŠETŘOVATELKAMI DĚTÍ - MOŽNÁ</a:t>
            </a:r>
          </a:p>
          <a:p>
            <a:r>
              <a:rPr lang="cs-CZ" b="1" dirty="0" smtClean="0"/>
              <a:t>Správnou </a:t>
            </a:r>
            <a:r>
              <a:rPr lang="cs-CZ" b="1" dirty="0"/>
              <a:t>odpověď zakroužkuj: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Úkol č. 1:   </a:t>
            </a:r>
          </a:p>
          <a:p>
            <a:r>
              <a:rPr lang="cs-CZ" b="1" dirty="0" smtClean="0"/>
              <a:t>Jak se má mluvit na malé děti?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        a)           b)           c)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Úkol č. 2:  </a:t>
            </a:r>
          </a:p>
          <a:p>
            <a:r>
              <a:rPr lang="cs-CZ" b="1" dirty="0" smtClean="0"/>
              <a:t>Jak říkaly Lisa a Anna </a:t>
            </a:r>
            <a:r>
              <a:rPr lang="cs-CZ" b="1" dirty="0" err="1" smtClean="0"/>
              <a:t>Kerstin</a:t>
            </a:r>
            <a:r>
              <a:rPr lang="cs-CZ" b="1" dirty="0" smtClean="0"/>
              <a:t>, když křičela a neposlouchala?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         a)           b)          c)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Úkol č. 3:   </a:t>
            </a:r>
          </a:p>
          <a:p>
            <a:r>
              <a:rPr lang="cs-CZ" b="1" dirty="0" smtClean="0"/>
              <a:t>Budou Lisa a Anna ošetřovatelkami dětí?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         a)            b)           c)</a:t>
            </a:r>
          </a:p>
        </p:txBody>
      </p:sp>
    </p:spTree>
    <p:extLst>
      <p:ext uri="{BB962C8B-B14F-4D97-AF65-F5344CB8AC3E}">
        <p14:creationId xmlns="" xmlns:p14="http://schemas.microsoft.com/office/powerpoint/2010/main" val="93637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71</TotalTime>
  <Words>206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Sketchbook</vt:lpstr>
      <vt:lpstr>Snímek 1</vt:lpstr>
      <vt:lpstr>Snímek 2</vt:lpstr>
      <vt:lpstr>ANNA A JÁ BUDEME OŠETŘOVATELKAMI  DĚTÍ - MOŽNÁ</vt:lpstr>
      <vt:lpstr>ÚKOL ČÍSLO 1:</vt:lpstr>
      <vt:lpstr>ÚKOL ČÍSLO 2:</vt:lpstr>
      <vt:lpstr>ÚKOL ČÍSLO 3:</vt:lpstr>
      <vt:lpstr>SPRÁVNÉ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Výukový materiál vznikl s laskavým svolením nakladatelství Albatros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Eva Hornakova</cp:lastModifiedBy>
  <cp:revision>12</cp:revision>
  <dcterms:created xsi:type="dcterms:W3CDTF">2012-05-20T08:54:30Z</dcterms:created>
  <dcterms:modified xsi:type="dcterms:W3CDTF">2012-06-19T17:55:07Z</dcterms:modified>
</cp:coreProperties>
</file>