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326" r:id="rId4"/>
    <p:sldId id="327" r:id="rId5"/>
    <p:sldId id="325" r:id="rId6"/>
    <p:sldId id="320" r:id="rId7"/>
    <p:sldId id="329" r:id="rId8"/>
    <p:sldId id="330" r:id="rId9"/>
    <p:sldId id="328" r:id="rId10"/>
    <p:sldId id="331" r:id="rId11"/>
    <p:sldId id="332" r:id="rId12"/>
    <p:sldId id="293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66FFFF"/>
    <a:srgbClr val="FE0ED0"/>
    <a:srgbClr val="B2B2B2"/>
    <a:srgbClr val="EE951E"/>
    <a:srgbClr val="CCECFF"/>
    <a:srgbClr val="FF9900"/>
    <a:srgbClr val="FF6600"/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445" autoAdjust="0"/>
    <p:restoredTop sz="37455" autoAdjust="0"/>
  </p:normalViewPr>
  <p:slideViewPr>
    <p:cSldViewPr>
      <p:cViewPr>
        <p:scale>
          <a:sx n="71" d="100"/>
          <a:sy n="71" d="100"/>
        </p:scale>
        <p:origin x="-130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20_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OCHRANA PŘÍRODY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3520" custScaleY="61587" custLinFactY="2545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43082" y="0"/>
          <a:ext cx="4714907" cy="4714907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803437" y="473558"/>
          <a:ext cx="5892081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VY_32_ INOVACE_ 17_ VLASTIVĚDA 4</a:t>
          </a:r>
          <a:endParaRPr lang="cs-CZ" sz="2800" kern="1200" dirty="0"/>
        </a:p>
      </dsp:txBody>
      <dsp:txXfrm>
        <a:off x="1864934" y="535055"/>
        <a:ext cx="5769087" cy="1136770"/>
      </dsp:txXfrm>
    </dsp:sp>
    <dsp:sp modelId="{ED2230FF-1096-48BA-B691-CB70E3195D4E}">
      <dsp:nvSpPr>
        <dsp:cNvPr id="0" name=""/>
        <dsp:cNvSpPr/>
      </dsp:nvSpPr>
      <dsp:spPr>
        <a:xfrm>
          <a:off x="1786076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Základní škola a Mateřská škola, Potštejn, okres Rychnov nad Kněžnou</a:t>
          </a:r>
          <a:endParaRPr lang="cs-CZ" sz="2800" kern="1200" dirty="0"/>
        </a:p>
      </dsp:txBody>
      <dsp:txXfrm>
        <a:off x="1847573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3458324" y="3678751"/>
          <a:ext cx="2542466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/>
            <a:t>ZEMĚDĚLSTVÍ </a:t>
          </a:r>
          <a:endParaRPr lang="cs-CZ" sz="2800" b="1" kern="1200" dirty="0"/>
        </a:p>
      </dsp:txBody>
      <dsp:txXfrm>
        <a:off x="3496198" y="3716625"/>
        <a:ext cx="2466718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drumroll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drumroll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OCHRANA  PŘÍRODY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25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19.12.2011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přírodní a kulturní krajina, škodlivé zásahy člověka do přírody, chráněná území, chráněné druhy rostlin a živočichů</a:t>
            </a:r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seznamuje žáky s rozdělením  krajiny podle vlivu člověka. Vede žáky k přemýšlení o škodlivých vlivech činnosti člověka na krajinu. Přibližuje chráněná území naší republiky. Motivuje ke správnému třídění odpadu.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42910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ROZDĚLENÍ  KRAJINY</a:t>
            </a:r>
            <a:endParaRPr lang="cs-CZ" b="1" dirty="0"/>
          </a:p>
        </p:txBody>
      </p:sp>
      <p:sp>
        <p:nvSpPr>
          <p:cNvPr id="4" name="Vodorovný svitek 3"/>
          <p:cNvSpPr/>
          <p:nvPr/>
        </p:nvSpPr>
        <p:spPr>
          <a:xfrm>
            <a:off x="1071538" y="1500174"/>
            <a:ext cx="2071702" cy="78581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PŘÍRODNÍ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071538" y="2643182"/>
            <a:ext cx="2071702" cy="78581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KULTURNÍ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1000100" y="3786190"/>
            <a:ext cx="2214578" cy="78581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POŠKOZENÁ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500034" y="4857760"/>
            <a:ext cx="2786082" cy="785818"/>
          </a:xfrm>
          <a:prstGeom prst="horizontalScroll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ZDEVASTOVANÁ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1357290" y="5715016"/>
            <a:ext cx="5072098" cy="914400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téměř  bez vlivu  člověka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Popisek se šipkou doleva 8"/>
          <p:cNvSpPr/>
          <p:nvPr/>
        </p:nvSpPr>
        <p:spPr>
          <a:xfrm>
            <a:off x="928662" y="5715016"/>
            <a:ext cx="5286412" cy="914400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využívaná člověkem, zachovalá příroda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Popisek se šipkou doleva 9"/>
          <p:cNvSpPr/>
          <p:nvPr/>
        </p:nvSpPr>
        <p:spPr>
          <a:xfrm>
            <a:off x="500034" y="5643578"/>
            <a:ext cx="5214974" cy="914400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krajina  s  narušenou přírodou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Popisek se šipkou doleva 10"/>
          <p:cNvSpPr/>
          <p:nvPr/>
        </p:nvSpPr>
        <p:spPr>
          <a:xfrm>
            <a:off x="428596" y="5715016"/>
            <a:ext cx="5143536" cy="914400"/>
          </a:xfrm>
          <a:prstGeom prst="leftArrowCallo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krajina se zničenou přírodou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Jaký typ krajiny vidíš na obrázku?</a:t>
            </a:r>
            <a:endParaRPr lang="cs-CZ" b="1" dirty="0"/>
          </a:p>
        </p:txBody>
      </p:sp>
      <p:pic>
        <p:nvPicPr>
          <p:cNvPr id="4" name="Zástupný symbol pro obsah 3" descr="Krkonoše 03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14282" y="1285860"/>
            <a:ext cx="4513415" cy="30003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Krkonoše 16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6248" y="1142984"/>
            <a:ext cx="4572000" cy="30393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300720081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3428999"/>
            <a:ext cx="4286280" cy="321471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Krkonoše 02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357686" y="3429000"/>
            <a:ext cx="4514669" cy="30012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 descr="RIMG2844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0298" y="1285860"/>
            <a:ext cx="3857634" cy="51435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 advTm="1000">
    <p:sndAc>
      <p:stSnd>
        <p:snd r:embed="rId2" name="drumroll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člověk přírodu mění?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472518" cy="492922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N__DM__RN__M       V__UŽÍV__NÍM  PŘ__RODN__H__      B__H__TSTV__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B__D__VÁN__M    VELK__CH   M__ST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R__ZV__J__M    PR__M__SL__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V__ST__VBOU   D__PR__VN__CH  S__T__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ZV__ŠOV__N__M   MN__ŽSTV__   ODP__D__</a:t>
            </a:r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sp>
        <p:nvSpPr>
          <p:cNvPr id="18" name="Zaoblený obdélník 17"/>
          <p:cNvSpPr/>
          <p:nvPr/>
        </p:nvSpPr>
        <p:spPr>
          <a:xfrm>
            <a:off x="1142976" y="285728"/>
            <a:ext cx="7143800" cy="100013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Doplň  chybějící  samohlásky: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14290"/>
            <a:ext cx="8143875" cy="1143000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Najdi na mapě nejpřísněji chráněná </a:t>
            </a:r>
            <a:br>
              <a:rPr lang="cs-CZ" sz="4000" b="1" dirty="0" smtClean="0"/>
            </a:br>
            <a:r>
              <a:rPr lang="cs-CZ" sz="4000" b="1" dirty="0" smtClean="0"/>
              <a:t>přírodní území – NÁRODNÍ PARKY:</a:t>
            </a:r>
            <a:endParaRPr lang="cs-CZ" sz="40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1500174"/>
            <a:ext cx="8001056" cy="4714908"/>
          </a:xfrm>
          <a:prstGeom prst="rect">
            <a:avLst/>
          </a:prstGeom>
        </p:spPr>
      </p:pic>
      <p:sp>
        <p:nvSpPr>
          <p:cNvPr id="5" name="Vodorovný svitek 4"/>
          <p:cNvSpPr/>
          <p:nvPr/>
        </p:nvSpPr>
        <p:spPr>
          <a:xfrm>
            <a:off x="6858016" y="1714488"/>
            <a:ext cx="1785950" cy="571504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Krkonošský NP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7143768" y="2428868"/>
            <a:ext cx="1500198" cy="571504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NP Šumava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6429388" y="5500702"/>
            <a:ext cx="2214578" cy="571504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NP České Švýcarsko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7072330" y="4857760"/>
            <a:ext cx="1571636" cy="571504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NP Podyjí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642910" y="214290"/>
            <a:ext cx="7929618" cy="1214446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ysClr val="windowText" lastClr="000000"/>
                </a:solidFill>
              </a:rPr>
              <a:t>Znáš chráněná území našeho kraje?</a:t>
            </a:r>
            <a:endParaRPr lang="cs-CZ" sz="4000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máme chovat v chráněných přírodních oblastech?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ysClr val="windowText" lastClr="000000"/>
                </a:solidFill>
              </a:rPr>
              <a:t>Chováme se podle _____________________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ysClr val="windowText" lastClr="000000"/>
                </a:solidFill>
              </a:rPr>
              <a:t>Pohybujeme se jen po __________________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ysClr val="windowText" lastClr="000000"/>
                </a:solidFill>
              </a:rPr>
              <a:t>Chráněné živočichy nesmíme __________ , __________ ani _____________ 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ysClr val="windowText" lastClr="000000"/>
                </a:solidFill>
              </a:rPr>
              <a:t>Chráněné rostliny nesmíme ___________ , __________ ani je ______________ .</a:t>
            </a:r>
          </a:p>
          <a:p>
            <a:pPr>
              <a:lnSpc>
                <a:spcPct val="150000"/>
              </a:lnSpc>
            </a:pPr>
            <a:endParaRPr lang="cs-CZ" b="1" dirty="0" smtClean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5786454"/>
            <a:ext cx="207170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návštěvního řádu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00826" y="5857892"/>
            <a:ext cx="235745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vyznačených cestách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86512" y="6143644"/>
            <a:ext cx="1143008" cy="4697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chytat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429124" y="6143644"/>
            <a:ext cx="928694" cy="4697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lovit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57554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rušit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0034" y="6215082"/>
            <a:ext cx="1357322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vyrývat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57818" y="6072206"/>
            <a:ext cx="1071570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trhat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928794" y="6143644"/>
            <a:ext cx="1571636" cy="4697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přesazovat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Rozumíš těmto pravidlům chování </a:t>
            </a:r>
            <a:br>
              <a:rPr lang="cs-CZ" b="1" dirty="0" smtClean="0"/>
            </a:br>
            <a:r>
              <a:rPr lang="cs-CZ" b="1" dirty="0" smtClean="0"/>
              <a:t>v národním parku?</a:t>
            </a:r>
            <a:endParaRPr lang="cs-CZ" b="1" dirty="0"/>
          </a:p>
        </p:txBody>
      </p:sp>
      <p:pic>
        <p:nvPicPr>
          <p:cNvPr id="3" name="Obrázek 2" descr="DSC00020.JPG"/>
          <p:cNvPicPr>
            <a:picLocks noChangeAspect="1"/>
          </p:cNvPicPr>
          <p:nvPr/>
        </p:nvPicPr>
        <p:blipFill>
          <a:blip r:embed="rId3" cstate="print"/>
          <a:srcRect l="33594" t="21875" r="28125" b="25000"/>
          <a:stretch>
            <a:fillRect/>
          </a:stretch>
        </p:blipFill>
        <p:spPr>
          <a:xfrm>
            <a:off x="714348" y="1714488"/>
            <a:ext cx="1784549" cy="185738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4" name="Obrázek 3" descr="DSC00021.JPG"/>
          <p:cNvPicPr>
            <a:picLocks noChangeAspect="1"/>
          </p:cNvPicPr>
          <p:nvPr/>
        </p:nvPicPr>
        <p:blipFill>
          <a:blip r:embed="rId4" cstate="print"/>
          <a:srcRect l="32812" t="26042" r="28906" b="19791"/>
          <a:stretch>
            <a:fillRect/>
          </a:stretch>
        </p:blipFill>
        <p:spPr>
          <a:xfrm>
            <a:off x="3357554" y="1785926"/>
            <a:ext cx="1682914" cy="178595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Obrázek 4" descr="DSC00023.JPG"/>
          <p:cNvPicPr>
            <a:picLocks noChangeAspect="1"/>
          </p:cNvPicPr>
          <p:nvPr/>
        </p:nvPicPr>
        <p:blipFill>
          <a:blip r:embed="rId5" cstate="print"/>
          <a:srcRect l="33594" t="25000" r="16406" b="14583"/>
          <a:stretch>
            <a:fillRect/>
          </a:stretch>
        </p:blipFill>
        <p:spPr>
          <a:xfrm>
            <a:off x="642910" y="4357694"/>
            <a:ext cx="1813047" cy="1857388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Obrázek 5" descr="DSC00024.JPG"/>
          <p:cNvPicPr>
            <a:picLocks noChangeAspect="1"/>
          </p:cNvPicPr>
          <p:nvPr/>
        </p:nvPicPr>
        <p:blipFill>
          <a:blip r:embed="rId6" cstate="print"/>
          <a:srcRect l="18830" t="-827" r="15544" b="1257"/>
          <a:stretch>
            <a:fillRect/>
          </a:stretch>
        </p:blipFill>
        <p:spPr>
          <a:xfrm>
            <a:off x="3286116" y="4357694"/>
            <a:ext cx="1775126" cy="192882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" name="Obrázek 6" descr="DSC00026.JPG"/>
          <p:cNvPicPr>
            <a:picLocks noChangeAspect="1"/>
          </p:cNvPicPr>
          <p:nvPr/>
        </p:nvPicPr>
        <p:blipFill>
          <a:blip r:embed="rId7" cstate="print"/>
          <a:srcRect l="18750" t="18750" r="7030" b="6250"/>
          <a:stretch>
            <a:fillRect/>
          </a:stretch>
        </p:blipFill>
        <p:spPr>
          <a:xfrm>
            <a:off x="5857884" y="1714488"/>
            <a:ext cx="1571636" cy="178595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 descr="DSC00025.JPG"/>
          <p:cNvPicPr>
            <a:picLocks noChangeAspect="1"/>
          </p:cNvPicPr>
          <p:nvPr/>
        </p:nvPicPr>
        <p:blipFill>
          <a:blip r:embed="rId8" cstate="print"/>
          <a:srcRect l="25000" t="12500" r="18750" b="8333"/>
          <a:stretch>
            <a:fillRect/>
          </a:stretch>
        </p:blipFill>
        <p:spPr>
          <a:xfrm>
            <a:off x="5786447" y="4357694"/>
            <a:ext cx="1714511" cy="1928826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9" name="Zaoblený obdélník 8"/>
          <p:cNvSpPr/>
          <p:nvPr/>
        </p:nvSpPr>
        <p:spPr>
          <a:xfrm>
            <a:off x="7000892" y="3571876"/>
            <a:ext cx="2143108" cy="7143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Nevstupujte mimo značené cesty.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00892" y="3857628"/>
            <a:ext cx="1928794" cy="7143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Nedovolte volné pobíhání psů.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00892" y="3714752"/>
            <a:ext cx="1928794" cy="7143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Nesbírejte plané rostliny.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000892" y="3643314"/>
            <a:ext cx="1928794" cy="7143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Neodhazujte odpadky.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00826" y="3643314"/>
            <a:ext cx="2214546" cy="7143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Nerušte nadměrným hlukem.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43702" y="3786190"/>
            <a:ext cx="2285984" cy="7143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Nevjíždějte motorovými vozidly.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Seznam chráněných druhů v České republice zahrnuje přibližně:</a:t>
            </a:r>
            <a:endParaRPr lang="cs-CZ" b="1" dirty="0"/>
          </a:p>
        </p:txBody>
      </p:sp>
      <p:pic>
        <p:nvPicPr>
          <p:cNvPr id="7" name="Zástupný symbol pro obsah 6" descr="DSC0002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43438" y="3000372"/>
            <a:ext cx="4088879" cy="306665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Stužka nahoru 3"/>
          <p:cNvSpPr/>
          <p:nvPr/>
        </p:nvSpPr>
        <p:spPr>
          <a:xfrm>
            <a:off x="571472" y="1500174"/>
            <a:ext cx="3000396" cy="1071570"/>
          </a:xfrm>
          <a:prstGeom prst="ribbon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200 druhů rostlin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Stužka nahoru 4"/>
          <p:cNvSpPr/>
          <p:nvPr/>
        </p:nvSpPr>
        <p:spPr>
          <a:xfrm>
            <a:off x="5643570" y="1500174"/>
            <a:ext cx="3000396" cy="1071570"/>
          </a:xfrm>
          <a:prstGeom prst="ribbon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300 druhů živočichů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6215074" y="5143512"/>
            <a:ext cx="1785950" cy="500066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silně ohrožená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pic>
        <p:nvPicPr>
          <p:cNvPr id="9" name="Obrázek 8" descr="DSC04274.JPG"/>
          <p:cNvPicPr>
            <a:picLocks noChangeAspect="1"/>
          </p:cNvPicPr>
          <p:nvPr/>
        </p:nvPicPr>
        <p:blipFill>
          <a:blip r:embed="rId4" cstate="print"/>
          <a:srcRect l="22656" t="16666" r="8593" b="12500"/>
          <a:stretch>
            <a:fillRect/>
          </a:stretch>
        </p:blipFill>
        <p:spPr>
          <a:xfrm>
            <a:off x="500034" y="2928934"/>
            <a:ext cx="3857652" cy="29809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Vodorovný svitek 9"/>
          <p:cNvSpPr/>
          <p:nvPr/>
        </p:nvSpPr>
        <p:spPr>
          <a:xfrm>
            <a:off x="1500166" y="5214950"/>
            <a:ext cx="1785950" cy="500066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ohrožená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5" name="Obrázek 14" descr="IMG_0033.JPG"/>
          <p:cNvPicPr>
            <a:picLocks noChangeAspect="1"/>
          </p:cNvPicPr>
          <p:nvPr/>
        </p:nvPicPr>
        <p:blipFill>
          <a:blip r:embed="rId5"/>
          <a:srcRect t="6054" r="23907" b="4223"/>
          <a:stretch>
            <a:fillRect/>
          </a:stretch>
        </p:blipFill>
        <p:spPr>
          <a:xfrm>
            <a:off x="214282" y="2714620"/>
            <a:ext cx="3857652" cy="341147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Vodorovný svitek 15"/>
          <p:cNvSpPr/>
          <p:nvPr/>
        </p:nvSpPr>
        <p:spPr>
          <a:xfrm>
            <a:off x="1285852" y="5286388"/>
            <a:ext cx="1785950" cy="500066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ohrožený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3" name="Obrázek 12" descr="DSC0020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643174" y="2857496"/>
            <a:ext cx="4143372" cy="31075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Vodorovný svitek 13"/>
          <p:cNvSpPr/>
          <p:nvPr/>
        </p:nvSpPr>
        <p:spPr>
          <a:xfrm>
            <a:off x="3786182" y="5214950"/>
            <a:ext cx="1785950" cy="500066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silně ohrožený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pic>
        <p:nvPicPr>
          <p:cNvPr id="11" name="Obrázek 10" descr="DSC00176.JPG"/>
          <p:cNvPicPr>
            <a:picLocks noChangeAspect="1"/>
          </p:cNvPicPr>
          <p:nvPr/>
        </p:nvPicPr>
        <p:blipFill>
          <a:blip r:embed="rId7" cstate="print"/>
          <a:srcRect l="17969"/>
          <a:stretch>
            <a:fillRect/>
          </a:stretch>
        </p:blipFill>
        <p:spPr>
          <a:xfrm>
            <a:off x="5357754" y="2857496"/>
            <a:ext cx="3786246" cy="32147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Vodorovný svitek 11"/>
          <p:cNvSpPr/>
          <p:nvPr/>
        </p:nvSpPr>
        <p:spPr>
          <a:xfrm>
            <a:off x="6357886" y="5500702"/>
            <a:ext cx="1926336" cy="402227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kriticky ohrožený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pic>
        <p:nvPicPr>
          <p:cNvPr id="17" name="Obrázek 16" descr="DSC00276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14282" y="2571744"/>
            <a:ext cx="5524507" cy="41433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Vodorovný svitek 17"/>
          <p:cNvSpPr/>
          <p:nvPr/>
        </p:nvSpPr>
        <p:spPr>
          <a:xfrm>
            <a:off x="2071670" y="2928934"/>
            <a:ext cx="1785950" cy="500066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silně ohrožený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pic>
        <p:nvPicPr>
          <p:cNvPr id="19" name="Obrázek 18" descr="DSC00219.JPG"/>
          <p:cNvPicPr>
            <a:picLocks noChangeAspect="1"/>
          </p:cNvPicPr>
          <p:nvPr/>
        </p:nvPicPr>
        <p:blipFill>
          <a:blip r:embed="rId9" cstate="print"/>
          <a:srcRect l="13281" t="14583" b="16666"/>
          <a:stretch>
            <a:fillRect/>
          </a:stretch>
        </p:blipFill>
        <p:spPr>
          <a:xfrm>
            <a:off x="3136738" y="2643182"/>
            <a:ext cx="6007262" cy="42148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Vodorovný svitek 19"/>
          <p:cNvSpPr/>
          <p:nvPr/>
        </p:nvSpPr>
        <p:spPr>
          <a:xfrm>
            <a:off x="5637068" y="3143248"/>
            <a:ext cx="2214578" cy="500066"/>
          </a:xfrm>
          <a:prstGeom prst="horizontalScrol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kriticky ohrožená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6" grpId="0" animBg="1"/>
      <p:bldP spid="14" grpId="0" animBg="1"/>
      <p:bldP spid="12" grpId="0" animBg="1"/>
      <p:bldP spid="18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Jak můžeme ochraňovat přírodu my?</a:t>
            </a:r>
            <a:endParaRPr lang="cs-CZ" b="1" dirty="0"/>
          </a:p>
        </p:txBody>
      </p:sp>
      <p:sp>
        <p:nvSpPr>
          <p:cNvPr id="4" name="Mrak 3"/>
          <p:cNvSpPr/>
          <p:nvPr/>
        </p:nvSpPr>
        <p:spPr>
          <a:xfrm>
            <a:off x="428596" y="1571612"/>
            <a:ext cx="4857784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neubližovat živočichům ani  rostlinám</a:t>
            </a:r>
          </a:p>
        </p:txBody>
      </p:sp>
      <p:sp>
        <p:nvSpPr>
          <p:cNvPr id="5" name="Mrak 4"/>
          <p:cNvSpPr/>
          <p:nvPr/>
        </p:nvSpPr>
        <p:spPr>
          <a:xfrm>
            <a:off x="3929058" y="2857496"/>
            <a:ext cx="4786346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neznečišťovat přírodu kolem sebe</a:t>
            </a:r>
          </a:p>
        </p:txBody>
      </p:sp>
      <p:sp>
        <p:nvSpPr>
          <p:cNvPr id="6" name="Mrak 5"/>
          <p:cNvSpPr/>
          <p:nvPr/>
        </p:nvSpPr>
        <p:spPr>
          <a:xfrm>
            <a:off x="928662" y="4429132"/>
            <a:ext cx="3357586" cy="14287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třídit odpadky</a:t>
            </a: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Umíš správně roztřídit tento odpad?</a:t>
            </a:r>
            <a:endParaRPr lang="cs-CZ" b="1" dirty="0"/>
          </a:p>
        </p:txBody>
      </p:sp>
      <p:sp>
        <p:nvSpPr>
          <p:cNvPr id="4" name="Krychle 3"/>
          <p:cNvSpPr/>
          <p:nvPr/>
        </p:nvSpPr>
        <p:spPr>
          <a:xfrm>
            <a:off x="428596" y="1428736"/>
            <a:ext cx="2357454" cy="2571768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PLAST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Krychle 4"/>
          <p:cNvSpPr/>
          <p:nvPr/>
        </p:nvSpPr>
        <p:spPr>
          <a:xfrm>
            <a:off x="3286116" y="1357298"/>
            <a:ext cx="2357454" cy="2571768"/>
          </a:xfrm>
          <a:prstGeom prst="cub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PAPÍR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6143636" y="1357298"/>
            <a:ext cx="2357454" cy="2571768"/>
          </a:xfrm>
          <a:prstGeom prst="cub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SKLO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15206" y="5643578"/>
            <a:ext cx="1428760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kelímek 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od jogurtu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14942" y="5786454"/>
            <a:ext cx="142876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noviny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15074" y="5715016"/>
            <a:ext cx="1285884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skleněná láhev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071670" y="5857892"/>
            <a:ext cx="1428760" cy="64294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igelitový sáček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071934" y="5786454"/>
            <a:ext cx="1500198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krabice 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od bot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86116" y="5857892"/>
            <a:ext cx="1500198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zavařovací sklenice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8596" y="5857892"/>
            <a:ext cx="1428760" cy="57150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plastové nádobí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85852" y="5929330"/>
            <a:ext cx="1500198" cy="500066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starý sešit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2">
                    <a:lumMod val="75000"/>
                  </a:schemeClr>
                </a:solidFill>
              </a:rPr>
              <a:t>OCHRANA  PŘÍRODY</a:t>
            </a:r>
            <a:endParaRPr lang="cs-CZ" sz="60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501122" cy="5286412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sz="3600" dirty="0" smtClean="0"/>
              <a:t>člověk svou činností mění vzhled krajiny (těžba surovin, výstavba, odpadky…)</a:t>
            </a:r>
          </a:p>
          <a:p>
            <a:r>
              <a:rPr lang="cs-CZ" sz="3600" dirty="0" smtClean="0"/>
              <a:t>přírodní krajinu téměř bez vlivu člověka najdeme v chráněných územích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b="1" u="sng" dirty="0" smtClean="0"/>
              <a:t>Národní parky</a:t>
            </a:r>
          </a:p>
          <a:p>
            <a:r>
              <a:rPr lang="cs-CZ" sz="3600" dirty="0" smtClean="0"/>
              <a:t>nutné dodržovat návštěvní řád</a:t>
            </a:r>
          </a:p>
          <a:p>
            <a:r>
              <a:rPr lang="cs-CZ" sz="3600" dirty="0" smtClean="0"/>
              <a:t>nejpřísnější ochrana rostlin i živočichů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b="1" u="sng" dirty="0" smtClean="0"/>
              <a:t>Jak bychom se měli chovat k přírodě?</a:t>
            </a:r>
          </a:p>
          <a:p>
            <a:r>
              <a:rPr lang="cs-CZ" sz="3600" dirty="0" smtClean="0"/>
              <a:t>doplň</a:t>
            </a:r>
          </a:p>
          <a:p>
            <a:pPr>
              <a:buFontTx/>
              <a:buChar char="-"/>
            </a:pPr>
            <a:endParaRPr lang="cs-CZ" sz="3600" dirty="0" smtClean="0"/>
          </a:p>
          <a:p>
            <a:pPr>
              <a:buFontTx/>
              <a:buChar char="-"/>
            </a:pPr>
            <a:endParaRPr lang="cs-CZ" sz="36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(Mapa České republiky – MC900349423.WMF)</a:t>
            </a:r>
          </a:p>
          <a:p>
            <a:r>
              <a:rPr lang="cs-CZ" dirty="0" smtClean="0"/>
              <a:t>Vlastní </a:t>
            </a:r>
            <a:r>
              <a:rPr lang="cs-CZ" dirty="0" smtClean="0"/>
              <a:t>fotografie</a:t>
            </a:r>
          </a:p>
        </p:txBody>
      </p:sp>
    </p:spTree>
  </p:cSld>
  <p:clrMapOvr>
    <a:masterClrMapping/>
  </p:clrMapOvr>
  <p:transition spd="slow"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2463</TotalTime>
  <Words>456</Words>
  <Application>Microsoft Office PowerPoint</Application>
  <PresentationFormat>Předvádění na obrazovce (4:3)</PresentationFormat>
  <Paragraphs>97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OCHRANA  PŘÍRODY</vt:lpstr>
      <vt:lpstr>ROZDĚLENÍ  KRAJINY</vt:lpstr>
      <vt:lpstr>Jaký typ krajiny vidíš na obrázku?</vt:lpstr>
      <vt:lpstr>Jak člověk přírodu mění?</vt:lpstr>
      <vt:lpstr>Najdi na mapě nejpřísněji chráněná  přírodní území – NÁRODNÍ PARKY:</vt:lpstr>
      <vt:lpstr>Jak se máme chovat v chráněných přírodních oblastech?</vt:lpstr>
      <vt:lpstr>Rozumíš těmto pravidlům chování  v národním parku?</vt:lpstr>
      <vt:lpstr>Seznam chráněných druhů v České republice zahrnuje přibližně:</vt:lpstr>
      <vt:lpstr>Jak můžeme ochraňovat přírodu my?</vt:lpstr>
      <vt:lpstr>Umíš správně roztřídit tento odpad?</vt:lpstr>
      <vt:lpstr>OCHRANA  PŘÍRODY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47</cp:revision>
  <dcterms:created xsi:type="dcterms:W3CDTF">2011-07-24T08:19:55Z</dcterms:created>
  <dcterms:modified xsi:type="dcterms:W3CDTF">2012-01-25T22:48:43Z</dcterms:modified>
</cp:coreProperties>
</file>