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71" r:id="rId7"/>
    <p:sldId id="264" r:id="rId8"/>
    <p:sldId id="265" r:id="rId9"/>
    <p:sldId id="262" r:id="rId10"/>
    <p:sldId id="263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2239963"/>
            <a:ext cx="9144000" cy="1470025"/>
          </a:xfrm>
        </p:spPr>
        <p:txBody>
          <a:bodyPr lIns="91440" tIns="45720" rIns="91440" bIns="45720"/>
          <a:lstStyle/>
          <a:p>
            <a:pPr eaLnBrk="1" hangingPunct="1"/>
            <a:r>
              <a:rPr lang="cs-CZ" sz="7200" b="1" smtClean="0">
                <a:solidFill>
                  <a:srgbClr val="990033"/>
                </a:solidFill>
                <a:latin typeface="Arial" charset="0"/>
              </a:rPr>
              <a:t>Elektrický obvod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4293096"/>
            <a:ext cx="35799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VY_32_INOVACE_48_</a:t>
            </a:r>
            <a:r>
              <a:rPr lang="cs-CZ" dirty="0" err="1" smtClean="0"/>
              <a:t>Uvod</a:t>
            </a:r>
            <a:r>
              <a:rPr lang="cs-CZ" dirty="0" smtClean="0"/>
              <a:t>-</a:t>
            </a:r>
            <a:r>
              <a:rPr lang="cs-CZ" dirty="0" err="1" smtClean="0"/>
              <a:t>el.obvod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402" name="Text Box 26"/>
          <p:cNvSpPr txBox="1">
            <a:spLocks noChangeArrowheads="1"/>
          </p:cNvSpPr>
          <p:nvPr/>
        </p:nvSpPr>
        <p:spPr bwMode="auto">
          <a:xfrm>
            <a:off x="179388" y="179388"/>
            <a:ext cx="8556625" cy="629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100" b="1" dirty="0">
                <a:solidFill>
                  <a:srgbClr val="FF0000"/>
                </a:solidFill>
              </a:rPr>
              <a:t>Každý elektrický obvod musí obsahovat </a:t>
            </a:r>
            <a:endParaRPr lang="cs-CZ" sz="3100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3100" dirty="0"/>
              <a:t> zdroj elektrického napětí</a:t>
            </a:r>
          </a:p>
          <a:p>
            <a:pPr>
              <a:buFontTx/>
              <a:buChar char="-"/>
            </a:pPr>
            <a:r>
              <a:rPr lang="cs-CZ" sz="3100" dirty="0"/>
              <a:t> spotřebič</a:t>
            </a:r>
          </a:p>
          <a:p>
            <a:pPr>
              <a:buFontTx/>
              <a:buChar char="-"/>
            </a:pPr>
            <a:r>
              <a:rPr lang="cs-CZ" sz="3100" dirty="0"/>
              <a:t> vše </a:t>
            </a:r>
            <a:r>
              <a:rPr lang="cs-CZ" sz="3100" dirty="0" smtClean="0"/>
              <a:t>musí být propojeno </a:t>
            </a:r>
            <a:r>
              <a:rPr lang="cs-CZ" sz="3100" dirty="0"/>
              <a:t>vodiči</a:t>
            </a:r>
          </a:p>
          <a:p>
            <a:endParaRPr lang="cs-CZ" sz="3100" dirty="0">
              <a:solidFill>
                <a:srgbClr val="FF0000"/>
              </a:solidFill>
            </a:endParaRPr>
          </a:p>
          <a:p>
            <a:r>
              <a:rPr lang="cs-CZ" sz="3100" b="1" dirty="0">
                <a:solidFill>
                  <a:srgbClr val="FF0000"/>
                </a:solidFill>
              </a:rPr>
              <a:t>Elektrickým obvodem prochází elektrický proud:</a:t>
            </a:r>
          </a:p>
          <a:p>
            <a:pPr>
              <a:buFontTx/>
              <a:buChar char="-"/>
            </a:pPr>
            <a:r>
              <a:rPr lang="cs-CZ" sz="3100" dirty="0"/>
              <a:t>  je-li v něm zapojen zdroj elektrického napětí;</a:t>
            </a:r>
          </a:p>
          <a:p>
            <a:pPr>
              <a:buFontTx/>
              <a:buChar char="-"/>
            </a:pPr>
            <a:r>
              <a:rPr lang="cs-CZ" sz="3100" dirty="0"/>
              <a:t>  je-li obvod složen z elektrických spotřebičů, které </a:t>
            </a:r>
          </a:p>
          <a:p>
            <a:r>
              <a:rPr lang="cs-CZ" sz="3100" dirty="0"/>
              <a:t>    jsou vodivě spojeny.</a:t>
            </a:r>
          </a:p>
          <a:p>
            <a:endParaRPr lang="cs-CZ" sz="3100" dirty="0">
              <a:solidFill>
                <a:srgbClr val="FF0000"/>
              </a:solidFill>
            </a:endParaRPr>
          </a:p>
          <a:p>
            <a:r>
              <a:rPr lang="cs-CZ" sz="3100" dirty="0"/>
              <a:t>Co může být spotřebičem?</a:t>
            </a:r>
          </a:p>
          <a:p>
            <a:r>
              <a:rPr lang="cs-CZ" sz="3100" dirty="0"/>
              <a:t>např. žárovka, cívka, elektrický zvonek…</a:t>
            </a:r>
          </a:p>
          <a:p>
            <a:endParaRPr lang="cs-CZ" sz="3100" dirty="0"/>
          </a:p>
        </p:txBody>
      </p:sp>
      <p:pic>
        <p:nvPicPr>
          <p:cNvPr id="229431" name="Picture 5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77913" y="2428875"/>
            <a:ext cx="2422525" cy="2422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29433" name="Picture 5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408488" y="2607564"/>
            <a:ext cx="2819400" cy="20111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29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29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229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29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229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29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229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229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9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229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229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9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2294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294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294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294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22940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22940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Text Box 2"/>
          <p:cNvSpPr txBox="1">
            <a:spLocks noChangeArrowheads="1"/>
          </p:cNvSpPr>
          <p:nvPr/>
        </p:nvSpPr>
        <p:spPr bwMode="auto">
          <a:xfrm>
            <a:off x="179388" y="203200"/>
            <a:ext cx="9058275" cy="634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900" b="1" dirty="0">
                <a:solidFill>
                  <a:srgbClr val="FF0000"/>
                </a:solidFill>
              </a:rPr>
              <a:t>Co může být vodičem elektrického proudu?</a:t>
            </a:r>
          </a:p>
          <a:p>
            <a:r>
              <a:rPr lang="cs-CZ" sz="2900" dirty="0"/>
              <a:t> - kovy</a:t>
            </a:r>
          </a:p>
          <a:p>
            <a:r>
              <a:rPr lang="cs-CZ" sz="2900" dirty="0"/>
              <a:t> - vodné roztoky některých látek (např. </a:t>
            </a:r>
            <a:r>
              <a:rPr lang="cs-CZ" sz="2900" dirty="0" err="1"/>
              <a:t>NaCl</a:t>
            </a:r>
            <a:r>
              <a:rPr lang="cs-CZ" sz="2900" dirty="0"/>
              <a:t>)</a:t>
            </a:r>
          </a:p>
          <a:p>
            <a:r>
              <a:rPr lang="cs-CZ" sz="2900" dirty="0"/>
              <a:t>-  plyny (jen za určitých podmínek-např. vzduch za bouřky)</a:t>
            </a:r>
          </a:p>
          <a:p>
            <a:endParaRPr lang="cs-CZ" sz="2900" dirty="0">
              <a:solidFill>
                <a:srgbClr val="FF0000"/>
              </a:solidFill>
            </a:endParaRPr>
          </a:p>
          <a:p>
            <a:r>
              <a:rPr lang="cs-CZ" sz="2900" b="1" dirty="0">
                <a:solidFill>
                  <a:srgbClr val="FF0000"/>
                </a:solidFill>
              </a:rPr>
              <a:t>Co může být zdrojem elektrického napětí?</a:t>
            </a:r>
          </a:p>
          <a:p>
            <a:pPr>
              <a:buFontTx/>
              <a:buChar char="-"/>
            </a:pPr>
            <a:r>
              <a:rPr lang="cs-CZ" sz="2900" dirty="0"/>
              <a:t> jeden elektrický článek (monočlánek)</a:t>
            </a:r>
          </a:p>
          <a:p>
            <a:pPr>
              <a:buFontTx/>
              <a:buChar char="-"/>
            </a:pPr>
            <a:r>
              <a:rPr lang="cs-CZ" sz="2900" dirty="0"/>
              <a:t> baterie např. </a:t>
            </a:r>
            <a:r>
              <a:rPr lang="cs-CZ" sz="2900" dirty="0" smtClean="0"/>
              <a:t>z </a:t>
            </a:r>
            <a:r>
              <a:rPr lang="cs-CZ" sz="2900" dirty="0"/>
              <a:t>5 elektrických článků</a:t>
            </a:r>
          </a:p>
          <a:p>
            <a:pPr>
              <a:buFontTx/>
              <a:buChar char="-"/>
            </a:pPr>
            <a:r>
              <a:rPr lang="cs-CZ" sz="2900" dirty="0"/>
              <a:t> elektrická síť</a:t>
            </a:r>
          </a:p>
          <a:p>
            <a:pPr>
              <a:buFontTx/>
              <a:buChar char="-"/>
            </a:pPr>
            <a:endParaRPr lang="cs-CZ" sz="2900" dirty="0">
              <a:solidFill>
                <a:srgbClr val="FF0000"/>
              </a:solidFill>
            </a:endParaRPr>
          </a:p>
          <a:p>
            <a:r>
              <a:rPr lang="cs-CZ" sz="2900" b="1" dirty="0">
                <a:solidFill>
                  <a:srgbClr val="FF0000"/>
                </a:solidFill>
              </a:rPr>
              <a:t>Jak poznáme, že obvodem prochází elektrický proud?</a:t>
            </a:r>
          </a:p>
          <a:p>
            <a:r>
              <a:rPr lang="cs-CZ" sz="2900" dirty="0"/>
              <a:t>Z účinků elektrického proudu – světelný (žárovka svítí)</a:t>
            </a:r>
          </a:p>
          <a:p>
            <a:r>
              <a:rPr lang="cs-CZ" sz="2900" dirty="0"/>
              <a:t>				        – zvukový (zvonek zvoní)</a:t>
            </a:r>
          </a:p>
          <a:p>
            <a:r>
              <a:rPr lang="cs-CZ" sz="2900" dirty="0"/>
              <a:t>				        – tepelný (vodič se zahřívá)</a:t>
            </a:r>
          </a:p>
        </p:txBody>
      </p:sp>
      <p:pic>
        <p:nvPicPr>
          <p:cNvPr id="23961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47713" y="4367212"/>
            <a:ext cx="2381250" cy="2381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396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142244" y="3859213"/>
            <a:ext cx="3463261" cy="2998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396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96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396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396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396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396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2000"/>
                                        <p:tgtEl>
                                          <p:spTgt spid="239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396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2000"/>
                                        <p:tgtEl>
                                          <p:spTgt spid="239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396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239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239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9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396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2396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2000"/>
                                        <p:tgtEl>
                                          <p:spTgt spid="23961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23961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61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Text Box 2"/>
          <p:cNvSpPr txBox="1">
            <a:spLocks noChangeArrowheads="1"/>
          </p:cNvSpPr>
          <p:nvPr/>
        </p:nvSpPr>
        <p:spPr bwMode="auto">
          <a:xfrm>
            <a:off x="179386" y="2309"/>
            <a:ext cx="86836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900" b="1" dirty="0" smtClean="0">
                <a:solidFill>
                  <a:srgbClr val="FF0000"/>
                </a:solidFill>
              </a:rPr>
              <a:t>Základní schematické značky – překreslit do sešitu</a:t>
            </a:r>
            <a:endParaRPr lang="cs-CZ" sz="2900" b="1" dirty="0">
              <a:solidFill>
                <a:srgbClr val="FF0000"/>
              </a:solidFill>
            </a:endParaRPr>
          </a:p>
        </p:txBody>
      </p:sp>
      <p:sp>
        <p:nvSpPr>
          <p:cNvPr id="240643" name="Line 3"/>
          <p:cNvSpPr>
            <a:spLocks noChangeShapeType="1"/>
          </p:cNvSpPr>
          <p:nvPr/>
        </p:nvSpPr>
        <p:spPr bwMode="auto">
          <a:xfrm>
            <a:off x="439738" y="1393825"/>
            <a:ext cx="21923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4" name="Line 4"/>
          <p:cNvSpPr>
            <a:spLocks noChangeShapeType="1"/>
          </p:cNvSpPr>
          <p:nvPr/>
        </p:nvSpPr>
        <p:spPr bwMode="auto">
          <a:xfrm>
            <a:off x="2640013" y="1238250"/>
            <a:ext cx="0" cy="2762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5" name="Line 5"/>
          <p:cNvSpPr>
            <a:spLocks noChangeShapeType="1"/>
          </p:cNvSpPr>
          <p:nvPr/>
        </p:nvSpPr>
        <p:spPr bwMode="auto">
          <a:xfrm>
            <a:off x="2760663" y="1000125"/>
            <a:ext cx="0" cy="7604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6" name="Line 6"/>
          <p:cNvSpPr>
            <a:spLocks noChangeShapeType="1"/>
          </p:cNvSpPr>
          <p:nvPr/>
        </p:nvSpPr>
        <p:spPr bwMode="auto">
          <a:xfrm>
            <a:off x="2771775" y="13811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7" name="Line 7"/>
          <p:cNvSpPr>
            <a:spLocks noChangeShapeType="1"/>
          </p:cNvSpPr>
          <p:nvPr/>
        </p:nvSpPr>
        <p:spPr bwMode="auto">
          <a:xfrm>
            <a:off x="2425700" y="10922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8" name="Line 8"/>
          <p:cNvSpPr>
            <a:spLocks noChangeShapeType="1"/>
          </p:cNvSpPr>
          <p:nvPr/>
        </p:nvSpPr>
        <p:spPr bwMode="auto">
          <a:xfrm>
            <a:off x="2857500" y="889000"/>
            <a:ext cx="17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49" name="Line 9"/>
          <p:cNvSpPr>
            <a:spLocks noChangeShapeType="1"/>
          </p:cNvSpPr>
          <p:nvPr/>
        </p:nvSpPr>
        <p:spPr bwMode="auto">
          <a:xfrm>
            <a:off x="2946400" y="812800"/>
            <a:ext cx="0" cy="165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0" name="Text Box 10"/>
          <p:cNvSpPr txBox="1">
            <a:spLocks noChangeArrowheads="1"/>
          </p:cNvSpPr>
          <p:nvPr/>
        </p:nvSpPr>
        <p:spPr bwMode="auto">
          <a:xfrm>
            <a:off x="5775325" y="1057275"/>
            <a:ext cx="261778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elektrický článek</a:t>
            </a:r>
          </a:p>
        </p:txBody>
      </p:sp>
      <p:sp>
        <p:nvSpPr>
          <p:cNvPr id="240651" name="Line 11"/>
          <p:cNvSpPr>
            <a:spLocks noChangeShapeType="1"/>
          </p:cNvSpPr>
          <p:nvPr/>
        </p:nvSpPr>
        <p:spPr bwMode="auto">
          <a:xfrm>
            <a:off x="2570163" y="2216150"/>
            <a:ext cx="0" cy="2762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2" name="Line 12"/>
          <p:cNvSpPr>
            <a:spLocks noChangeShapeType="1"/>
          </p:cNvSpPr>
          <p:nvPr/>
        </p:nvSpPr>
        <p:spPr bwMode="auto">
          <a:xfrm>
            <a:off x="2690813" y="1978025"/>
            <a:ext cx="0" cy="7604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3" name="Line 13"/>
          <p:cNvSpPr>
            <a:spLocks noChangeShapeType="1"/>
          </p:cNvSpPr>
          <p:nvPr/>
        </p:nvSpPr>
        <p:spPr bwMode="auto">
          <a:xfrm>
            <a:off x="3133725" y="23717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4" name="Line 14"/>
          <p:cNvSpPr>
            <a:spLocks noChangeShapeType="1"/>
          </p:cNvSpPr>
          <p:nvPr/>
        </p:nvSpPr>
        <p:spPr bwMode="auto">
          <a:xfrm>
            <a:off x="2355850" y="207010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5" name="Line 15"/>
          <p:cNvSpPr>
            <a:spLocks noChangeShapeType="1"/>
          </p:cNvSpPr>
          <p:nvPr/>
        </p:nvSpPr>
        <p:spPr bwMode="auto">
          <a:xfrm>
            <a:off x="3130550" y="1816100"/>
            <a:ext cx="17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6" name="Line 16"/>
          <p:cNvSpPr>
            <a:spLocks noChangeShapeType="1"/>
          </p:cNvSpPr>
          <p:nvPr/>
        </p:nvSpPr>
        <p:spPr bwMode="auto">
          <a:xfrm>
            <a:off x="365125" y="23653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7" name="Line 17"/>
          <p:cNvSpPr>
            <a:spLocks noChangeShapeType="1"/>
          </p:cNvSpPr>
          <p:nvPr/>
        </p:nvSpPr>
        <p:spPr bwMode="auto">
          <a:xfrm>
            <a:off x="2786063" y="2203450"/>
            <a:ext cx="0" cy="2762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8" name="Line 18"/>
          <p:cNvSpPr>
            <a:spLocks noChangeShapeType="1"/>
          </p:cNvSpPr>
          <p:nvPr/>
        </p:nvSpPr>
        <p:spPr bwMode="auto">
          <a:xfrm>
            <a:off x="3033713" y="2190750"/>
            <a:ext cx="0" cy="2762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59" name="Line 19"/>
          <p:cNvSpPr>
            <a:spLocks noChangeShapeType="1"/>
          </p:cNvSpPr>
          <p:nvPr/>
        </p:nvSpPr>
        <p:spPr bwMode="auto">
          <a:xfrm>
            <a:off x="2906713" y="1997075"/>
            <a:ext cx="0" cy="7604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0" name="Line 20"/>
          <p:cNvSpPr>
            <a:spLocks noChangeShapeType="1"/>
          </p:cNvSpPr>
          <p:nvPr/>
        </p:nvSpPr>
        <p:spPr bwMode="auto">
          <a:xfrm>
            <a:off x="3122613" y="1971675"/>
            <a:ext cx="0" cy="7604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1" name="Line 21"/>
          <p:cNvSpPr>
            <a:spLocks noChangeShapeType="1"/>
          </p:cNvSpPr>
          <p:nvPr/>
        </p:nvSpPr>
        <p:spPr bwMode="auto">
          <a:xfrm>
            <a:off x="3213100" y="1739900"/>
            <a:ext cx="0" cy="165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2" name="Line 22"/>
          <p:cNvSpPr>
            <a:spLocks noChangeShapeType="1"/>
          </p:cNvSpPr>
          <p:nvPr/>
        </p:nvSpPr>
        <p:spPr bwMode="auto">
          <a:xfrm>
            <a:off x="2686050" y="2371725"/>
            <a:ext cx="952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4" name="Line 24"/>
          <p:cNvSpPr>
            <a:spLocks noChangeShapeType="1"/>
          </p:cNvSpPr>
          <p:nvPr/>
        </p:nvSpPr>
        <p:spPr bwMode="auto">
          <a:xfrm>
            <a:off x="2905125" y="2362200"/>
            <a:ext cx="114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5" name="Text Box 25"/>
          <p:cNvSpPr txBox="1">
            <a:spLocks noChangeArrowheads="1"/>
          </p:cNvSpPr>
          <p:nvPr/>
        </p:nvSpPr>
        <p:spPr bwMode="auto">
          <a:xfrm>
            <a:off x="5781675" y="1863725"/>
            <a:ext cx="3081338" cy="946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baterie elektrických </a:t>
            </a:r>
          </a:p>
          <a:p>
            <a:r>
              <a:rPr lang="cs-CZ" sz="2800">
                <a:solidFill>
                  <a:srgbClr val="FF0000"/>
                </a:solidFill>
              </a:rPr>
              <a:t>článků</a:t>
            </a:r>
          </a:p>
        </p:txBody>
      </p:sp>
      <p:sp>
        <p:nvSpPr>
          <p:cNvPr id="240666" name="Line 26"/>
          <p:cNvSpPr>
            <a:spLocks noChangeShapeType="1"/>
          </p:cNvSpPr>
          <p:nvPr/>
        </p:nvSpPr>
        <p:spPr bwMode="auto">
          <a:xfrm>
            <a:off x="409575" y="35337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67" name="Line 27"/>
          <p:cNvSpPr>
            <a:spLocks noChangeShapeType="1"/>
          </p:cNvSpPr>
          <p:nvPr/>
        </p:nvSpPr>
        <p:spPr bwMode="auto">
          <a:xfrm>
            <a:off x="3273425" y="35401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70" name="Oval 30"/>
          <p:cNvSpPr>
            <a:spLocks noChangeArrowheads="1"/>
          </p:cNvSpPr>
          <p:nvPr/>
        </p:nvSpPr>
        <p:spPr bwMode="auto">
          <a:xfrm>
            <a:off x="2609850" y="344170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71" name="Oval 31"/>
          <p:cNvSpPr>
            <a:spLocks noChangeArrowheads="1"/>
          </p:cNvSpPr>
          <p:nvPr/>
        </p:nvSpPr>
        <p:spPr bwMode="auto">
          <a:xfrm>
            <a:off x="3073400" y="344805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72" name="Line 32"/>
          <p:cNvSpPr>
            <a:spLocks noChangeShapeType="1"/>
          </p:cNvSpPr>
          <p:nvPr/>
        </p:nvSpPr>
        <p:spPr bwMode="auto">
          <a:xfrm>
            <a:off x="2622550" y="3314700"/>
            <a:ext cx="17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73" name="Line 33"/>
          <p:cNvSpPr>
            <a:spLocks noChangeShapeType="1"/>
          </p:cNvSpPr>
          <p:nvPr/>
        </p:nvSpPr>
        <p:spPr bwMode="auto">
          <a:xfrm>
            <a:off x="2705100" y="3238500"/>
            <a:ext cx="0" cy="165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74" name="Line 34"/>
          <p:cNvSpPr>
            <a:spLocks noChangeShapeType="1"/>
          </p:cNvSpPr>
          <p:nvPr/>
        </p:nvSpPr>
        <p:spPr bwMode="auto">
          <a:xfrm>
            <a:off x="3086100" y="3333750"/>
            <a:ext cx="12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75" name="Line 35"/>
          <p:cNvSpPr>
            <a:spLocks noChangeShapeType="1"/>
          </p:cNvSpPr>
          <p:nvPr/>
        </p:nvSpPr>
        <p:spPr bwMode="auto">
          <a:xfrm>
            <a:off x="3355975" y="45751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77" name="Oval 37"/>
          <p:cNvSpPr>
            <a:spLocks noChangeArrowheads="1"/>
          </p:cNvSpPr>
          <p:nvPr/>
        </p:nvSpPr>
        <p:spPr bwMode="auto">
          <a:xfrm>
            <a:off x="3155950" y="448310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81" name="Line 41"/>
          <p:cNvSpPr>
            <a:spLocks noChangeShapeType="1"/>
          </p:cNvSpPr>
          <p:nvPr/>
        </p:nvSpPr>
        <p:spPr bwMode="auto">
          <a:xfrm>
            <a:off x="406400" y="45688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82" name="Oval 42"/>
          <p:cNvSpPr>
            <a:spLocks noChangeArrowheads="1"/>
          </p:cNvSpPr>
          <p:nvPr/>
        </p:nvSpPr>
        <p:spPr bwMode="auto">
          <a:xfrm>
            <a:off x="2606675" y="447675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85" name="Line 45"/>
          <p:cNvSpPr>
            <a:spLocks noChangeShapeType="1"/>
          </p:cNvSpPr>
          <p:nvPr/>
        </p:nvSpPr>
        <p:spPr bwMode="auto">
          <a:xfrm>
            <a:off x="3343275" y="57816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86" name="Oval 46"/>
          <p:cNvSpPr>
            <a:spLocks noChangeArrowheads="1"/>
          </p:cNvSpPr>
          <p:nvPr/>
        </p:nvSpPr>
        <p:spPr bwMode="auto">
          <a:xfrm>
            <a:off x="3143250" y="568960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87" name="Line 47"/>
          <p:cNvSpPr>
            <a:spLocks noChangeShapeType="1"/>
          </p:cNvSpPr>
          <p:nvPr/>
        </p:nvSpPr>
        <p:spPr bwMode="auto">
          <a:xfrm>
            <a:off x="393700" y="57753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88" name="Oval 48"/>
          <p:cNvSpPr>
            <a:spLocks noChangeArrowheads="1"/>
          </p:cNvSpPr>
          <p:nvPr/>
        </p:nvSpPr>
        <p:spPr bwMode="auto">
          <a:xfrm>
            <a:off x="2593975" y="5683250"/>
            <a:ext cx="184150" cy="184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0689" name="Line 49"/>
          <p:cNvSpPr>
            <a:spLocks noChangeShapeType="1"/>
          </p:cNvSpPr>
          <p:nvPr/>
        </p:nvSpPr>
        <p:spPr bwMode="auto">
          <a:xfrm flipV="1">
            <a:off x="2752725" y="4305300"/>
            <a:ext cx="466725" cy="1809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90" name="Line 50"/>
          <p:cNvSpPr>
            <a:spLocks noChangeShapeType="1"/>
          </p:cNvSpPr>
          <p:nvPr/>
        </p:nvSpPr>
        <p:spPr bwMode="auto">
          <a:xfrm flipV="1">
            <a:off x="2762250" y="5676900"/>
            <a:ext cx="581025" cy="285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0695" name="Text Box 55"/>
          <p:cNvSpPr txBox="1">
            <a:spLocks noChangeArrowheads="1"/>
          </p:cNvSpPr>
          <p:nvPr/>
        </p:nvSpPr>
        <p:spPr bwMode="auto">
          <a:xfrm>
            <a:off x="5876925" y="3216275"/>
            <a:ext cx="187007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zdroj napětí</a:t>
            </a:r>
          </a:p>
        </p:txBody>
      </p:sp>
      <p:sp>
        <p:nvSpPr>
          <p:cNvPr id="240696" name="Text Box 56"/>
          <p:cNvSpPr txBox="1">
            <a:spLocks noChangeArrowheads="1"/>
          </p:cNvSpPr>
          <p:nvPr/>
        </p:nvSpPr>
        <p:spPr bwMode="auto">
          <a:xfrm>
            <a:off x="5864225" y="4308475"/>
            <a:ext cx="242252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otevřený spínač</a:t>
            </a:r>
          </a:p>
        </p:txBody>
      </p:sp>
      <p:sp>
        <p:nvSpPr>
          <p:cNvPr id="240697" name="Text Box 57"/>
          <p:cNvSpPr txBox="1">
            <a:spLocks noChangeArrowheads="1"/>
          </p:cNvSpPr>
          <p:nvPr/>
        </p:nvSpPr>
        <p:spPr bwMode="auto">
          <a:xfrm>
            <a:off x="5851525" y="5438775"/>
            <a:ext cx="2481263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uzavřený spínač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0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240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240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40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240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240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240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240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240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240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1000"/>
                                        <p:tgtEl>
                                          <p:spTgt spid="240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1000"/>
                                        <p:tgtEl>
                                          <p:spTgt spid="240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1000"/>
                                        <p:tgtEl>
                                          <p:spTgt spid="240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1000"/>
                                        <p:tgtEl>
                                          <p:spTgt spid="240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1000"/>
                                        <p:tgtEl>
                                          <p:spTgt spid="240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1000"/>
                                        <p:tgtEl>
                                          <p:spTgt spid="240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1000"/>
                                        <p:tgtEl>
                                          <p:spTgt spid="24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1000"/>
                                        <p:tgtEl>
                                          <p:spTgt spid="240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1000"/>
                                        <p:tgtEl>
                                          <p:spTgt spid="24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1000"/>
                                        <p:tgtEl>
                                          <p:spTgt spid="24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1000"/>
                                        <p:tgtEl>
                                          <p:spTgt spid="24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1000"/>
                                        <p:tgtEl>
                                          <p:spTgt spid="24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24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1000"/>
                                        <p:tgtEl>
                                          <p:spTgt spid="24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1000"/>
                                        <p:tgtEl>
                                          <p:spTgt spid="24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1000"/>
                                        <p:tgtEl>
                                          <p:spTgt spid="240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1000"/>
                                        <p:tgtEl>
                                          <p:spTgt spid="240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1000"/>
                                        <p:tgtEl>
                                          <p:spTgt spid="240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1000"/>
                                        <p:tgtEl>
                                          <p:spTgt spid="24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1000"/>
                                        <p:tgtEl>
                                          <p:spTgt spid="240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000"/>
                                        <p:tgtEl>
                                          <p:spTgt spid="240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4" dur="1000"/>
                                        <p:tgtEl>
                                          <p:spTgt spid="240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1000"/>
                                        <p:tgtEl>
                                          <p:spTgt spid="240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1000"/>
                                        <p:tgtEl>
                                          <p:spTgt spid="240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1000"/>
                                        <p:tgtEl>
                                          <p:spTgt spid="240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6" dur="1000"/>
                                        <p:tgtEl>
                                          <p:spTgt spid="240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000"/>
                                        <p:tgtEl>
                                          <p:spTgt spid="240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6" dur="1000"/>
                                        <p:tgtEl>
                                          <p:spTgt spid="240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9" dur="1000"/>
                                        <p:tgtEl>
                                          <p:spTgt spid="240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1000"/>
                                        <p:tgtEl>
                                          <p:spTgt spid="240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5" dur="1000"/>
                                        <p:tgtEl>
                                          <p:spTgt spid="240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8" dur="1000"/>
                                        <p:tgtEl>
                                          <p:spTgt spid="240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2000"/>
                                        <p:tgtEl>
                                          <p:spTgt spid="240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642" grpId="0"/>
      <p:bldP spid="240643" grpId="0" animBg="1"/>
      <p:bldP spid="240644" grpId="0" animBg="1"/>
      <p:bldP spid="240645" grpId="0" animBg="1"/>
      <p:bldP spid="240646" grpId="0" animBg="1"/>
      <p:bldP spid="240647" grpId="0" animBg="1"/>
      <p:bldP spid="240648" grpId="0" animBg="1"/>
      <p:bldP spid="240649" grpId="0" animBg="1"/>
      <p:bldP spid="240650" grpId="0"/>
      <p:bldP spid="240651" grpId="0" animBg="1"/>
      <p:bldP spid="240652" grpId="0" animBg="1"/>
      <p:bldP spid="240653" grpId="0" animBg="1"/>
      <p:bldP spid="240654" grpId="0" animBg="1"/>
      <p:bldP spid="240655" grpId="0" animBg="1"/>
      <p:bldP spid="240656" grpId="0" animBg="1"/>
      <p:bldP spid="240657" grpId="0" animBg="1"/>
      <p:bldP spid="240658" grpId="0" animBg="1"/>
      <p:bldP spid="240659" grpId="0" animBg="1"/>
      <p:bldP spid="240660" grpId="0" animBg="1"/>
      <p:bldP spid="240661" grpId="0" animBg="1"/>
      <p:bldP spid="240662" grpId="0" animBg="1"/>
      <p:bldP spid="240664" grpId="0" animBg="1"/>
      <p:bldP spid="240665" grpId="0"/>
      <p:bldP spid="240666" grpId="0" animBg="1"/>
      <p:bldP spid="240667" grpId="0" animBg="1"/>
      <p:bldP spid="240670" grpId="0" animBg="1"/>
      <p:bldP spid="240671" grpId="0" animBg="1"/>
      <p:bldP spid="240672" grpId="0" animBg="1"/>
      <p:bldP spid="240673" grpId="0" animBg="1"/>
      <p:bldP spid="240674" grpId="0" animBg="1"/>
      <p:bldP spid="240675" grpId="0" animBg="1"/>
      <p:bldP spid="240677" grpId="0" animBg="1"/>
      <p:bldP spid="240681" grpId="0" animBg="1"/>
      <p:bldP spid="240682" grpId="0" animBg="1"/>
      <p:bldP spid="240685" grpId="0" animBg="1"/>
      <p:bldP spid="240686" grpId="0" animBg="1"/>
      <p:bldP spid="240687" grpId="0" animBg="1"/>
      <p:bldP spid="240688" grpId="0" animBg="1"/>
      <p:bldP spid="240689" grpId="0" animBg="1"/>
      <p:bldP spid="240690" grpId="0" animBg="1"/>
      <p:bldP spid="240695" grpId="0"/>
      <p:bldP spid="240696" grpId="0"/>
      <p:bldP spid="240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723" name="Oval 59"/>
          <p:cNvSpPr>
            <a:spLocks noChangeArrowheads="1"/>
          </p:cNvSpPr>
          <p:nvPr/>
        </p:nvSpPr>
        <p:spPr bwMode="auto">
          <a:xfrm>
            <a:off x="2270125" y="3073400"/>
            <a:ext cx="1450975" cy="13779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95736" y="3861048"/>
            <a:ext cx="1584176" cy="7200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7" name="Rectangle 62"/>
          <p:cNvSpPr>
            <a:spLocks noChangeArrowheads="1"/>
          </p:cNvSpPr>
          <p:nvPr/>
        </p:nvSpPr>
        <p:spPr bwMode="auto">
          <a:xfrm>
            <a:off x="2152650" y="3810000"/>
            <a:ext cx="1771650" cy="971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1674" name="Text Box 10"/>
          <p:cNvSpPr txBox="1">
            <a:spLocks noChangeArrowheads="1"/>
          </p:cNvSpPr>
          <p:nvPr/>
        </p:nvSpPr>
        <p:spPr bwMode="auto">
          <a:xfrm>
            <a:off x="5775325" y="1057275"/>
            <a:ext cx="130810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žárovka</a:t>
            </a:r>
          </a:p>
        </p:txBody>
      </p:sp>
      <p:sp>
        <p:nvSpPr>
          <p:cNvPr id="241688" name="Text Box 24"/>
          <p:cNvSpPr txBox="1">
            <a:spLocks noChangeArrowheads="1"/>
          </p:cNvSpPr>
          <p:nvPr/>
        </p:nvSpPr>
        <p:spPr bwMode="auto">
          <a:xfrm>
            <a:off x="5800725" y="2244725"/>
            <a:ext cx="1249363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rezistor</a:t>
            </a:r>
          </a:p>
        </p:txBody>
      </p:sp>
      <p:sp>
        <p:nvSpPr>
          <p:cNvPr id="241706" name="Text Box 42"/>
          <p:cNvSpPr txBox="1">
            <a:spLocks noChangeArrowheads="1"/>
          </p:cNvSpPr>
          <p:nvPr/>
        </p:nvSpPr>
        <p:spPr bwMode="auto">
          <a:xfrm>
            <a:off x="5895975" y="3921125"/>
            <a:ext cx="120967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zvonek</a:t>
            </a:r>
          </a:p>
        </p:txBody>
      </p:sp>
      <p:sp>
        <p:nvSpPr>
          <p:cNvPr id="241708" name="Text Box 44"/>
          <p:cNvSpPr txBox="1">
            <a:spLocks noChangeArrowheads="1"/>
          </p:cNvSpPr>
          <p:nvPr/>
        </p:nvSpPr>
        <p:spPr bwMode="auto">
          <a:xfrm>
            <a:off x="5908675" y="4943475"/>
            <a:ext cx="973138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vodič</a:t>
            </a:r>
          </a:p>
        </p:txBody>
      </p:sp>
      <p:sp>
        <p:nvSpPr>
          <p:cNvPr id="241709" name="Line 45"/>
          <p:cNvSpPr>
            <a:spLocks noChangeShapeType="1"/>
          </p:cNvSpPr>
          <p:nvPr/>
        </p:nvSpPr>
        <p:spPr bwMode="auto">
          <a:xfrm>
            <a:off x="349250" y="42830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0" name="Line 46"/>
          <p:cNvSpPr>
            <a:spLocks noChangeShapeType="1"/>
          </p:cNvSpPr>
          <p:nvPr/>
        </p:nvSpPr>
        <p:spPr bwMode="auto">
          <a:xfrm>
            <a:off x="3527425" y="4279900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1" name="Line 47"/>
          <p:cNvSpPr>
            <a:spLocks noChangeShapeType="1"/>
          </p:cNvSpPr>
          <p:nvPr/>
        </p:nvSpPr>
        <p:spPr bwMode="auto">
          <a:xfrm>
            <a:off x="327025" y="131762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2" name="Line 48"/>
          <p:cNvSpPr>
            <a:spLocks noChangeShapeType="1"/>
          </p:cNvSpPr>
          <p:nvPr/>
        </p:nvSpPr>
        <p:spPr bwMode="auto">
          <a:xfrm>
            <a:off x="3190875" y="1323975"/>
            <a:ext cx="21923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3" name="Oval 49"/>
          <p:cNvSpPr>
            <a:spLocks noChangeArrowheads="1"/>
          </p:cNvSpPr>
          <p:nvPr/>
        </p:nvSpPr>
        <p:spPr bwMode="auto">
          <a:xfrm>
            <a:off x="2520950" y="971550"/>
            <a:ext cx="660400" cy="6731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1714" name="Line 50"/>
          <p:cNvSpPr>
            <a:spLocks noChangeShapeType="1"/>
          </p:cNvSpPr>
          <p:nvPr/>
        </p:nvSpPr>
        <p:spPr bwMode="auto">
          <a:xfrm>
            <a:off x="2628900" y="1060450"/>
            <a:ext cx="47625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5" name="Line 51"/>
          <p:cNvSpPr>
            <a:spLocks noChangeShapeType="1"/>
          </p:cNvSpPr>
          <p:nvPr/>
        </p:nvSpPr>
        <p:spPr bwMode="auto">
          <a:xfrm flipH="1">
            <a:off x="2622550" y="1066800"/>
            <a:ext cx="463550" cy="4889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7" name="Line 53"/>
          <p:cNvSpPr>
            <a:spLocks noChangeShapeType="1"/>
          </p:cNvSpPr>
          <p:nvPr/>
        </p:nvSpPr>
        <p:spPr bwMode="auto">
          <a:xfrm>
            <a:off x="371475" y="2638425"/>
            <a:ext cx="18097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8" name="Line 54"/>
          <p:cNvSpPr>
            <a:spLocks noChangeShapeType="1"/>
          </p:cNvSpPr>
          <p:nvPr/>
        </p:nvSpPr>
        <p:spPr bwMode="auto">
          <a:xfrm>
            <a:off x="3435350" y="2644775"/>
            <a:ext cx="18097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19" name="Rectangle 55"/>
          <p:cNvSpPr>
            <a:spLocks noChangeArrowheads="1"/>
          </p:cNvSpPr>
          <p:nvPr/>
        </p:nvSpPr>
        <p:spPr bwMode="auto">
          <a:xfrm>
            <a:off x="2181225" y="2371725"/>
            <a:ext cx="1238250" cy="4857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1720" name="Line 56"/>
          <p:cNvSpPr>
            <a:spLocks noChangeShapeType="1"/>
          </p:cNvSpPr>
          <p:nvPr/>
        </p:nvSpPr>
        <p:spPr bwMode="auto">
          <a:xfrm flipV="1">
            <a:off x="2524125" y="3790950"/>
            <a:ext cx="0" cy="4857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21" name="Line 57"/>
          <p:cNvSpPr>
            <a:spLocks noChangeShapeType="1"/>
          </p:cNvSpPr>
          <p:nvPr/>
        </p:nvSpPr>
        <p:spPr bwMode="auto">
          <a:xfrm flipV="1">
            <a:off x="3521075" y="3797300"/>
            <a:ext cx="0" cy="4857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22" name="Line 58"/>
          <p:cNvSpPr>
            <a:spLocks noChangeShapeType="1"/>
          </p:cNvSpPr>
          <p:nvPr/>
        </p:nvSpPr>
        <p:spPr bwMode="auto">
          <a:xfrm>
            <a:off x="2238375" y="3800475"/>
            <a:ext cx="14763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27" name="Line 63"/>
          <p:cNvSpPr>
            <a:spLocks noChangeShapeType="1"/>
          </p:cNvSpPr>
          <p:nvPr/>
        </p:nvSpPr>
        <p:spPr bwMode="auto">
          <a:xfrm>
            <a:off x="438150" y="5238750"/>
            <a:ext cx="52006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29" name="Line 65"/>
          <p:cNvSpPr>
            <a:spLocks noChangeShapeType="1"/>
          </p:cNvSpPr>
          <p:nvPr/>
        </p:nvSpPr>
        <p:spPr bwMode="auto">
          <a:xfrm>
            <a:off x="1333500" y="6066631"/>
            <a:ext cx="34099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30" name="Line 66"/>
          <p:cNvSpPr>
            <a:spLocks noChangeShapeType="1"/>
          </p:cNvSpPr>
          <p:nvPr/>
        </p:nvSpPr>
        <p:spPr bwMode="auto">
          <a:xfrm>
            <a:off x="3105150" y="5676900"/>
            <a:ext cx="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241731" name="Oval 67"/>
          <p:cNvSpPr>
            <a:spLocks noChangeArrowheads="1"/>
          </p:cNvSpPr>
          <p:nvPr/>
        </p:nvSpPr>
        <p:spPr bwMode="auto">
          <a:xfrm>
            <a:off x="3038475" y="5971381"/>
            <a:ext cx="171450" cy="1905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1732" name="Text Box 68"/>
          <p:cNvSpPr txBox="1">
            <a:spLocks noChangeArrowheads="1"/>
          </p:cNvSpPr>
          <p:nvPr/>
        </p:nvSpPr>
        <p:spPr bwMode="auto">
          <a:xfrm>
            <a:off x="5915025" y="5807075"/>
            <a:ext cx="77470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uzel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41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241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241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24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41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41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241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241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241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24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24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241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1000"/>
                                        <p:tgtEl>
                                          <p:spTgt spid="241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1000"/>
                                        <p:tgtEl>
                                          <p:spTgt spid="241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1000"/>
                                        <p:tgtEl>
                                          <p:spTgt spid="241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1000"/>
                                        <p:tgtEl>
                                          <p:spTgt spid="24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41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241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41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1000"/>
                                        <p:tgtEl>
                                          <p:spTgt spid="241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1000"/>
                                        <p:tgtEl>
                                          <p:spTgt spid="24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1000"/>
                                        <p:tgtEl>
                                          <p:spTgt spid="241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241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723" grpId="0" animBg="1"/>
      <p:bldP spid="27" grpId="0" animBg="1"/>
      <p:bldP spid="241674" grpId="0"/>
      <p:bldP spid="241688" grpId="0"/>
      <p:bldP spid="241706" grpId="0"/>
      <p:bldP spid="241708" grpId="0"/>
      <p:bldP spid="241709" grpId="0" animBg="1"/>
      <p:bldP spid="241710" grpId="0" animBg="1"/>
      <p:bldP spid="241711" grpId="0" animBg="1"/>
      <p:bldP spid="241712" grpId="0" animBg="1"/>
      <p:bldP spid="241713" grpId="0" animBg="1"/>
      <p:bldP spid="241714" grpId="0" animBg="1"/>
      <p:bldP spid="241715" grpId="0" animBg="1"/>
      <p:bldP spid="241717" grpId="0" animBg="1"/>
      <p:bldP spid="241718" grpId="0" animBg="1"/>
      <p:bldP spid="241719" grpId="0" animBg="1"/>
      <p:bldP spid="241720" grpId="0" animBg="1"/>
      <p:bldP spid="241721" grpId="0" animBg="1"/>
      <p:bldP spid="241722" grpId="0" animBg="1"/>
      <p:bldP spid="241727" grpId="0" animBg="1"/>
      <p:bldP spid="241729" grpId="0" animBg="1"/>
      <p:bldP spid="241730" grpId="0" animBg="1"/>
      <p:bldP spid="241731" grpId="0" animBg="1"/>
      <p:bldP spid="2417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53"/>
          <p:cNvSpPr>
            <a:spLocks noChangeShapeType="1"/>
          </p:cNvSpPr>
          <p:nvPr/>
        </p:nvSpPr>
        <p:spPr bwMode="auto">
          <a:xfrm>
            <a:off x="355600" y="974378"/>
            <a:ext cx="464844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4" name="Rectangle 55"/>
          <p:cNvSpPr>
            <a:spLocks noChangeArrowheads="1"/>
          </p:cNvSpPr>
          <p:nvPr/>
        </p:nvSpPr>
        <p:spPr bwMode="auto">
          <a:xfrm>
            <a:off x="2165350" y="707678"/>
            <a:ext cx="1238250" cy="4857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5793581" y="688955"/>
            <a:ext cx="1317412" cy="52322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pojistka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456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2" name="Text Box 4"/>
          <p:cNvSpPr txBox="1">
            <a:spLocks noChangeArrowheads="1"/>
          </p:cNvSpPr>
          <p:nvPr/>
        </p:nvSpPr>
        <p:spPr bwMode="auto">
          <a:xfrm>
            <a:off x="179387" y="35527"/>
            <a:ext cx="8353053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/>
            <a:r>
              <a:rPr lang="cs-CZ" sz="3200" b="1" dirty="0">
                <a:solidFill>
                  <a:srgbClr val="FF0000"/>
                </a:solidFill>
              </a:rPr>
              <a:t>Zapojení jednoduchého obvodu se 2 </a:t>
            </a:r>
            <a:r>
              <a:rPr lang="cs-CZ" sz="3200" b="1" dirty="0" smtClean="0">
                <a:solidFill>
                  <a:srgbClr val="FF0000"/>
                </a:solidFill>
              </a:rPr>
              <a:t>žárovkami:</a:t>
            </a:r>
            <a:endParaRPr lang="cs-CZ" sz="3200" b="1" dirty="0">
              <a:solidFill>
                <a:srgbClr val="FF0000"/>
              </a:solidFill>
            </a:endParaRPr>
          </a:p>
          <a:p>
            <a:pPr marL="457200" indent="-457200"/>
            <a:endParaRPr lang="cs-CZ" sz="3200" b="1" dirty="0">
              <a:solidFill>
                <a:srgbClr val="FF0000"/>
              </a:solidFill>
            </a:endParaRPr>
          </a:p>
          <a:p>
            <a:pPr marL="457200" indent="-457200">
              <a:buFontTx/>
              <a:buAutoNum type="alphaLcParenR"/>
            </a:pPr>
            <a:r>
              <a:rPr lang="cs-CZ" sz="3200" dirty="0"/>
              <a:t>žárovky jsou spojeny za sebou (sériově)</a:t>
            </a:r>
          </a:p>
          <a:p>
            <a:pPr marL="457200" indent="-457200"/>
            <a:r>
              <a:rPr lang="cs-CZ" sz="3200" dirty="0">
                <a:solidFill>
                  <a:srgbClr val="FF0000"/>
                </a:solidFill>
              </a:rPr>
              <a:t>								    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32636"/>
            <a:ext cx="7123961" cy="4405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630932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zapojení žárovek v řetězu na vánočním stromku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user\AppData\Local\Microsoft\Windows\Temporary Internet Files\Content.IE5\SE5ILFMK\MP9004279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6227" y="1632636"/>
            <a:ext cx="2987824" cy="449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2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426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Text Box 2"/>
          <p:cNvSpPr txBox="1">
            <a:spLocks noChangeArrowheads="1"/>
          </p:cNvSpPr>
          <p:nvPr/>
        </p:nvSpPr>
        <p:spPr bwMode="auto">
          <a:xfrm>
            <a:off x="179388" y="203200"/>
            <a:ext cx="7909538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/>
              <a:t>b) žárovky jsou spojeny vedle sebe (paralelně) </a:t>
            </a:r>
            <a:endParaRPr lang="cs-CZ" sz="3200" dirty="0" smtClean="0"/>
          </a:p>
          <a:p>
            <a:r>
              <a:rPr lang="cs-CZ" sz="3200" dirty="0" smtClean="0"/>
              <a:t>       - rozvětvený obvod (</a:t>
            </a:r>
            <a:r>
              <a:rPr lang="cs-CZ" sz="3200" dirty="0"/>
              <a:t>větve)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108" y="1289724"/>
            <a:ext cx="6454474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630932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zapojení žárovek v lustru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user\AppData\Local\Microsoft\Windows\Temporary Internet Files\Content.IE5\SE5ILFMK\MP9003996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9852" y="1318177"/>
            <a:ext cx="4734148" cy="4734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3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43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Text Box 2"/>
          <p:cNvSpPr txBox="1">
            <a:spLocks noChangeArrowheads="1"/>
          </p:cNvSpPr>
          <p:nvPr/>
        </p:nvSpPr>
        <p:spPr bwMode="auto">
          <a:xfrm>
            <a:off x="132109" y="433"/>
            <a:ext cx="9011891" cy="70480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3200" b="1" dirty="0">
                <a:solidFill>
                  <a:srgbClr val="FF0000"/>
                </a:solidFill>
              </a:rPr>
              <a:t>Otázky</a:t>
            </a:r>
          </a:p>
          <a:p>
            <a:pPr marL="457200" indent="-457200">
              <a:buFontTx/>
              <a:buAutoNum type="arabicPeriod"/>
            </a:pPr>
            <a:r>
              <a:rPr lang="cs-CZ" sz="2800" dirty="0"/>
              <a:t>Jaké podmínky musí být splněny, aby obvodem procházel</a:t>
            </a:r>
          </a:p>
          <a:p>
            <a:pPr marL="457200" indent="-457200"/>
            <a:r>
              <a:rPr lang="cs-CZ" sz="2800" dirty="0"/>
              <a:t>     elektrický proud (2)?</a:t>
            </a:r>
          </a:p>
          <a:p>
            <a:pPr marL="457200" indent="-457200"/>
            <a:r>
              <a:rPr lang="cs-CZ" sz="2800" dirty="0"/>
              <a:t>     Jsou tyto podmínky splněny v obvodech na obrázcích</a:t>
            </a:r>
            <a:r>
              <a:rPr lang="cs-CZ" sz="2800" dirty="0" smtClean="0"/>
              <a:t>?</a:t>
            </a:r>
          </a:p>
          <a:p>
            <a:pPr marL="457200" indent="-457200"/>
            <a:endParaRPr lang="cs-CZ" sz="2800" dirty="0"/>
          </a:p>
          <a:p>
            <a:pPr marL="457200" indent="-457200">
              <a:buFontTx/>
              <a:buAutoNum type="arabicPeriod" startAt="2"/>
            </a:pPr>
            <a:r>
              <a:rPr lang="cs-CZ" sz="2800" dirty="0"/>
              <a:t>Která součástka slouží nejčastěji k uzavírání a otevírání</a:t>
            </a:r>
          </a:p>
          <a:p>
            <a:pPr marL="457200" indent="-457200"/>
            <a:r>
              <a:rPr lang="cs-CZ" sz="2800" dirty="0"/>
              <a:t>     elektrického obvodu</a:t>
            </a:r>
            <a:r>
              <a:rPr lang="cs-CZ" sz="2800" dirty="0" smtClean="0"/>
              <a:t>?</a:t>
            </a:r>
          </a:p>
          <a:p>
            <a:pPr marL="457200" indent="-457200"/>
            <a:endParaRPr lang="cs-CZ" sz="2800" dirty="0"/>
          </a:p>
          <a:p>
            <a:pPr marL="457200" indent="-457200"/>
            <a:r>
              <a:rPr lang="cs-CZ" sz="2800" dirty="0"/>
              <a:t>3.  Podle čeho můžeme poznat, že elektrickým obvodem</a:t>
            </a:r>
          </a:p>
          <a:p>
            <a:pPr marL="457200" indent="-457200"/>
            <a:r>
              <a:rPr lang="cs-CZ" sz="2800" dirty="0"/>
              <a:t>     prochází elektrický proud</a:t>
            </a:r>
            <a:r>
              <a:rPr lang="cs-CZ" sz="2800" dirty="0" smtClean="0"/>
              <a:t>?</a:t>
            </a:r>
          </a:p>
          <a:p>
            <a:pPr marL="457200" indent="-457200"/>
            <a:endParaRPr lang="cs-CZ" sz="2800" dirty="0"/>
          </a:p>
          <a:p>
            <a:pPr marL="457200" indent="-457200"/>
            <a:r>
              <a:rPr lang="cs-CZ" sz="2800" dirty="0"/>
              <a:t>4.  Ze kterých součástí se skládá elektrický obvod znázorněný</a:t>
            </a:r>
          </a:p>
          <a:p>
            <a:pPr marL="457200" indent="-457200"/>
            <a:r>
              <a:rPr lang="cs-CZ" sz="2800" dirty="0"/>
              <a:t>     na obrázku?</a:t>
            </a:r>
          </a:p>
          <a:p>
            <a:pPr marL="457200" indent="-457200"/>
            <a:r>
              <a:rPr lang="cs-CZ" sz="2800" dirty="0"/>
              <a:t>     Kolik spojovacích vodičů potřebuješ?</a:t>
            </a:r>
          </a:p>
          <a:p>
            <a:pPr marL="457200" indent="-457200"/>
            <a:r>
              <a:rPr lang="cs-CZ" sz="2800" dirty="0"/>
              <a:t>     Budou svítit žárovky, sestavíš-li obvod přesně podle</a:t>
            </a:r>
          </a:p>
          <a:p>
            <a:pPr marL="457200" indent="-457200"/>
            <a:r>
              <a:rPr lang="cs-CZ" sz="2800" dirty="0"/>
              <a:t>     schématu? Zdůvodni svoji odpověď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171" name="Text Box 5"/>
          <p:cNvSpPr txBox="1">
            <a:spLocks noChangeArrowheads="1"/>
          </p:cNvSpPr>
          <p:nvPr/>
        </p:nvSpPr>
        <p:spPr bwMode="auto">
          <a:xfrm>
            <a:off x="2892425" y="4194175"/>
            <a:ext cx="18415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endParaRPr lang="cs-CZ" sz="2800"/>
          </a:p>
        </p:txBody>
      </p:sp>
      <p:pic>
        <p:nvPicPr>
          <p:cNvPr id="244754" name="Picture 18" descr="obvo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2047875"/>
            <a:ext cx="5641975" cy="4435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7800" y="0"/>
            <a:ext cx="6740624" cy="4131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44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44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44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24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244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44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244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2447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447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447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447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447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447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2447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2447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Text Box 2"/>
          <p:cNvSpPr txBox="1">
            <a:spLocks noChangeArrowheads="1"/>
          </p:cNvSpPr>
          <p:nvPr/>
        </p:nvSpPr>
        <p:spPr bwMode="auto">
          <a:xfrm>
            <a:off x="-22311" y="332656"/>
            <a:ext cx="91440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/>
            <a:r>
              <a:rPr lang="cs-CZ" sz="2800" b="1" dirty="0" smtClean="0"/>
              <a:t>5</a:t>
            </a:r>
            <a:r>
              <a:rPr lang="cs-CZ" sz="2800" b="1" dirty="0"/>
              <a:t>. Navrhni pokus, kterým lze zjistit, zda je látka elektrický</a:t>
            </a:r>
          </a:p>
          <a:p>
            <a:pPr marL="457200" indent="-457200"/>
            <a:r>
              <a:rPr lang="cs-CZ" sz="2800" b="1" dirty="0"/>
              <a:t>     vodič, nebo izolant</a:t>
            </a:r>
            <a:r>
              <a:rPr lang="cs-CZ" sz="2800" b="1" dirty="0" smtClean="0"/>
              <a:t>.</a:t>
            </a:r>
          </a:p>
          <a:p>
            <a:pPr marL="457200" indent="-457200"/>
            <a:endParaRPr lang="cs-CZ" sz="2800" b="1" dirty="0"/>
          </a:p>
          <a:p>
            <a:pPr marL="457200" indent="-457200"/>
            <a:r>
              <a:rPr lang="cs-CZ" sz="2800" b="1" dirty="0"/>
              <a:t>6. Roztřiď následující předměty na elektrické vodiče (vedou</a:t>
            </a:r>
          </a:p>
          <a:p>
            <a:pPr marL="457200" indent="-457200"/>
            <a:r>
              <a:rPr lang="cs-CZ" sz="2800" b="1" dirty="0"/>
              <a:t>     elektrický proud) a izolanty (nevedou elektrický proud</a:t>
            </a:r>
            <a:r>
              <a:rPr lang="cs-CZ" sz="2800" b="1" dirty="0" smtClean="0"/>
              <a:t>):</a:t>
            </a:r>
            <a:endParaRPr lang="cs-CZ" sz="2800" b="1" dirty="0"/>
          </a:p>
        </p:txBody>
      </p:sp>
      <p:sp>
        <p:nvSpPr>
          <p:cNvPr id="244739" name="Text Box 3"/>
          <p:cNvSpPr txBox="1">
            <a:spLocks noChangeArrowheads="1"/>
          </p:cNvSpPr>
          <p:nvPr/>
        </p:nvSpPr>
        <p:spPr bwMode="auto">
          <a:xfrm>
            <a:off x="726557" y="3183369"/>
            <a:ext cx="2312987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dřevěná špejle,</a:t>
            </a:r>
          </a:p>
        </p:txBody>
      </p:sp>
      <p:sp>
        <p:nvSpPr>
          <p:cNvPr id="244740" name="Text Box 4"/>
          <p:cNvSpPr txBox="1">
            <a:spLocks noChangeArrowheads="1"/>
          </p:cNvSpPr>
          <p:nvPr/>
        </p:nvSpPr>
        <p:spPr bwMode="auto">
          <a:xfrm>
            <a:off x="725488" y="4145467"/>
            <a:ext cx="2760662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vodný roztok soli,</a:t>
            </a:r>
          </a:p>
        </p:txBody>
      </p:sp>
      <p:sp>
        <p:nvSpPr>
          <p:cNvPr id="244741" name="Text Box 5"/>
          <p:cNvSpPr txBox="1">
            <a:spLocks noChangeArrowheads="1"/>
          </p:cNvSpPr>
          <p:nvPr/>
        </p:nvSpPr>
        <p:spPr bwMode="auto">
          <a:xfrm>
            <a:off x="3021806" y="3157538"/>
            <a:ext cx="237490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spisová svorka,</a:t>
            </a:r>
          </a:p>
        </p:txBody>
      </p:sp>
      <p:sp>
        <p:nvSpPr>
          <p:cNvPr id="244743" name="Text Box 7"/>
          <p:cNvSpPr txBox="1">
            <a:spLocks noChangeArrowheads="1"/>
          </p:cNvSpPr>
          <p:nvPr/>
        </p:nvSpPr>
        <p:spPr bwMode="auto">
          <a:xfrm>
            <a:off x="3418373" y="4164300"/>
            <a:ext cx="198755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tuha v tužce,</a:t>
            </a:r>
          </a:p>
        </p:txBody>
      </p:sp>
      <p:sp>
        <p:nvSpPr>
          <p:cNvPr id="244744" name="Text Box 8"/>
          <p:cNvSpPr txBox="1">
            <a:spLocks noChangeArrowheads="1"/>
          </p:cNvSpPr>
          <p:nvPr/>
        </p:nvSpPr>
        <p:spPr bwMode="auto">
          <a:xfrm>
            <a:off x="2649538" y="3682565"/>
            <a:ext cx="3119437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2800" dirty="0"/>
              <a:t>suchý list papíru,</a:t>
            </a:r>
          </a:p>
        </p:txBody>
      </p:sp>
      <p:sp>
        <p:nvSpPr>
          <p:cNvPr id="244745" name="Text Box 9"/>
          <p:cNvSpPr txBox="1">
            <a:spLocks noChangeArrowheads="1"/>
          </p:cNvSpPr>
          <p:nvPr/>
        </p:nvSpPr>
        <p:spPr bwMode="auto">
          <a:xfrm>
            <a:off x="5253038" y="3689926"/>
            <a:ext cx="2371725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hliníková lžíce,</a:t>
            </a:r>
          </a:p>
        </p:txBody>
      </p:sp>
      <p:sp>
        <p:nvSpPr>
          <p:cNvPr id="244746" name="Text Box 10"/>
          <p:cNvSpPr txBox="1">
            <a:spLocks noChangeArrowheads="1"/>
          </p:cNvSpPr>
          <p:nvPr/>
        </p:nvSpPr>
        <p:spPr bwMode="auto">
          <a:xfrm>
            <a:off x="5253038" y="3140507"/>
            <a:ext cx="2728912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plastové pravítko,</a:t>
            </a:r>
          </a:p>
        </p:txBody>
      </p:sp>
      <p:sp>
        <p:nvSpPr>
          <p:cNvPr id="244747" name="Text Box 11"/>
          <p:cNvSpPr txBox="1">
            <a:spLocks noChangeArrowheads="1"/>
          </p:cNvSpPr>
          <p:nvPr/>
        </p:nvSpPr>
        <p:spPr bwMode="auto">
          <a:xfrm>
            <a:off x="725488" y="4664580"/>
            <a:ext cx="1447800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tvůj prst,</a:t>
            </a:r>
          </a:p>
        </p:txBody>
      </p:sp>
      <p:sp>
        <p:nvSpPr>
          <p:cNvPr id="244748" name="Text Box 12"/>
          <p:cNvSpPr txBox="1">
            <a:spLocks noChangeArrowheads="1"/>
          </p:cNvSpPr>
          <p:nvPr/>
        </p:nvSpPr>
        <p:spPr bwMode="auto">
          <a:xfrm>
            <a:off x="726557" y="3682566"/>
            <a:ext cx="2017712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ocelový klíč,</a:t>
            </a:r>
          </a:p>
        </p:txBody>
      </p:sp>
      <p:sp>
        <p:nvSpPr>
          <p:cNvPr id="244749" name="Text Box 13"/>
          <p:cNvSpPr txBox="1">
            <a:spLocks noChangeArrowheads="1"/>
          </p:cNvSpPr>
          <p:nvPr/>
        </p:nvSpPr>
        <p:spPr bwMode="auto">
          <a:xfrm>
            <a:off x="5405923" y="4164301"/>
            <a:ext cx="2689225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porcelánový talíř,</a:t>
            </a:r>
          </a:p>
        </p:txBody>
      </p:sp>
      <p:sp>
        <p:nvSpPr>
          <p:cNvPr id="244750" name="Text Box 14"/>
          <p:cNvSpPr txBox="1">
            <a:spLocks noChangeArrowheads="1"/>
          </p:cNvSpPr>
          <p:nvPr/>
        </p:nvSpPr>
        <p:spPr bwMode="auto">
          <a:xfrm>
            <a:off x="2181803" y="4683413"/>
            <a:ext cx="1435100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sklenice,</a:t>
            </a:r>
          </a:p>
        </p:txBody>
      </p:sp>
      <p:sp>
        <p:nvSpPr>
          <p:cNvPr id="244751" name="Text Box 15"/>
          <p:cNvSpPr txBox="1">
            <a:spLocks noChangeArrowheads="1"/>
          </p:cNvSpPr>
          <p:nvPr/>
        </p:nvSpPr>
        <p:spPr bwMode="auto">
          <a:xfrm>
            <a:off x="3600522" y="4664580"/>
            <a:ext cx="973138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dirty="0"/>
              <a:t>guma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44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44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44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44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244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244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244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44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44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244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44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244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244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244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244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4739" grpId="0"/>
      <p:bldP spid="244740" grpId="0"/>
      <p:bldP spid="244741" grpId="0"/>
      <p:bldP spid="244743" grpId="0"/>
      <p:bldP spid="244744" grpId="0"/>
      <p:bldP spid="244745" grpId="0"/>
      <p:bldP spid="244746" grpId="0"/>
      <p:bldP spid="244747" grpId="0"/>
      <p:bldP spid="244748" grpId="0"/>
      <p:bldP spid="244749" grpId="0"/>
      <p:bldP spid="244750" grpId="0"/>
      <p:bldP spid="2447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1" y="35501"/>
            <a:ext cx="9144000" cy="255454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eriod" startAt="7"/>
            </a:pPr>
            <a:r>
              <a:rPr lang="cs-CZ" sz="3200" dirty="0"/>
              <a:t>Které žárovky budou svítit v obvodu </a:t>
            </a:r>
            <a:r>
              <a:rPr lang="cs-CZ" sz="3200" dirty="0" smtClean="0"/>
              <a:t>sestaveném</a:t>
            </a:r>
          </a:p>
          <a:p>
            <a:r>
              <a:rPr lang="cs-CZ" sz="3200"/>
              <a:t> </a:t>
            </a:r>
            <a:r>
              <a:rPr lang="cs-CZ" sz="3200" smtClean="0"/>
              <a:t>    </a:t>
            </a:r>
            <a:r>
              <a:rPr lang="cs-CZ" sz="3200" dirty="0" smtClean="0"/>
              <a:t>podle tohoto </a:t>
            </a:r>
            <a:r>
              <a:rPr lang="cs-CZ" sz="3200" dirty="0"/>
              <a:t>schématu: 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po uzavření pouze spínače I?</a:t>
            </a:r>
          </a:p>
          <a:p>
            <a:pPr marL="457200" indent="-457200">
              <a:buFontTx/>
              <a:buAutoNum type="alphaLcParenR" startAt="2"/>
            </a:pPr>
            <a:r>
              <a:rPr lang="cs-CZ" sz="3200" dirty="0"/>
              <a:t>po uzavření pouze spínače II?</a:t>
            </a:r>
          </a:p>
          <a:p>
            <a:pPr marL="457200" indent="-457200"/>
            <a:r>
              <a:rPr lang="cs-CZ" sz="3200" dirty="0"/>
              <a:t>c)  po uzavření obou spínačů?</a:t>
            </a:r>
          </a:p>
        </p:txBody>
      </p:sp>
      <p:pic>
        <p:nvPicPr>
          <p:cNvPr id="246791" name="Picture 7" descr="obvod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" y="2833688"/>
            <a:ext cx="8172450" cy="3746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6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46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46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246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467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46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Zápis do sešitu</a:t>
            </a:r>
            <a:r>
              <a:rPr lang="cs-CZ" sz="240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423863"/>
            <a:ext cx="9144000" cy="79714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Elektrický obvod, elektrický proud</a:t>
            </a:r>
          </a:p>
          <a:p>
            <a:pPr>
              <a:defRPr/>
            </a:pPr>
            <a:r>
              <a:rPr lang="cs-CZ" sz="3200" b="1" dirty="0"/>
              <a:t>Aby obvodem procházel el. proud</a:t>
            </a:r>
            <a:r>
              <a:rPr lang="cs-CZ" sz="3200" dirty="0"/>
              <a:t>, musí být </a:t>
            </a:r>
            <a:r>
              <a:rPr lang="cs-CZ" sz="3200" dirty="0" smtClean="0"/>
              <a:t>                                   v </a:t>
            </a:r>
            <a:r>
              <a:rPr lang="cs-CZ" sz="3200" dirty="0"/>
              <a:t>obvodu: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zdroj elektrického napětí (el. článek, baterie, el. síť)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všechny součástky vodivě propojeny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uzavřený spínač</a:t>
            </a:r>
          </a:p>
          <a:p>
            <a:pPr marL="457200" indent="-457200">
              <a:defRPr/>
            </a:pPr>
            <a:endParaRPr lang="cs-CZ" sz="3200" dirty="0"/>
          </a:p>
          <a:p>
            <a:pPr marL="457200" indent="-457200">
              <a:defRPr/>
            </a:pPr>
            <a:r>
              <a:rPr lang="cs-CZ" sz="3200" b="1" dirty="0"/>
              <a:t>Elektrické vodiče </a:t>
            </a:r>
            <a:r>
              <a:rPr lang="cs-CZ" sz="3200" dirty="0"/>
              <a:t>– vedou el. proud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Kovy (obsahují volné elektrony), tuha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Kapaliny – voda, roztok kuchyňské soli (obsahují volné ionty)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cs-CZ" sz="3200" dirty="0"/>
              <a:t>Plyny – ionizovaný plyn (obsahuje volné ionty) – vzduch za bouřky</a:t>
            </a:r>
          </a:p>
          <a:p>
            <a:pPr marL="457200" indent="-457200">
              <a:defRPr/>
            </a:pPr>
            <a:endParaRPr lang="cs-CZ" sz="3200" dirty="0"/>
          </a:p>
          <a:p>
            <a:pPr marL="457200" indent="-457200">
              <a:defRPr/>
            </a:pPr>
            <a:endParaRPr lang="cs-CZ" sz="3200" dirty="0"/>
          </a:p>
          <a:p>
            <a:pPr marL="457200" indent="-457200">
              <a:buFontTx/>
              <a:buAutoNum type="alphaLcParenR"/>
              <a:defRPr/>
            </a:pP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0" y="0"/>
            <a:ext cx="9144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3200" b="1" dirty="0"/>
              <a:t>Elektrické nevodiče (izolanty)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Pevné – plast, guma, keramika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Kapalné – destilovaná voda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Plynné – vzduch za jasného dne, vzduch v místnosti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b="1" dirty="0"/>
              <a:t>Účinky elektrického proudu</a:t>
            </a:r>
            <a:endParaRPr lang="cs-CZ" sz="3200" dirty="0"/>
          </a:p>
          <a:p>
            <a:pPr marL="457200" indent="-457200">
              <a:buFontTx/>
              <a:buAutoNum type="alphaLcParenR"/>
            </a:pPr>
            <a:r>
              <a:rPr lang="cs-CZ" sz="3200" dirty="0"/>
              <a:t>Světelné – žárovka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Tepelné – spirála u rychlovarné konvice</a:t>
            </a:r>
          </a:p>
          <a:p>
            <a:pPr marL="457200" indent="-457200">
              <a:buFontTx/>
              <a:buAutoNum type="alphaLcParenR"/>
            </a:pPr>
            <a:r>
              <a:rPr lang="cs-CZ" sz="3200" dirty="0"/>
              <a:t>A</a:t>
            </a:r>
            <a:r>
              <a:rPr lang="cs-CZ" sz="3200" dirty="0" smtClean="0"/>
              <a:t>kustické </a:t>
            </a:r>
            <a:r>
              <a:rPr lang="cs-CZ" sz="3200" dirty="0"/>
              <a:t>(zvukové) - zvonek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/>
              <a:t>Zdroje</a:t>
            </a:r>
            <a:r>
              <a:rPr lang="cs-CZ" sz="1800" dirty="0" smtClean="0"/>
              <a:t>:</a:t>
            </a:r>
          </a:p>
          <a:p>
            <a:r>
              <a:rPr lang="cs-CZ" dirty="0" smtClean="0"/>
              <a:t>Obrázky schémat – vlastní</a:t>
            </a:r>
          </a:p>
          <a:p>
            <a:r>
              <a:rPr lang="cs-CZ" sz="1800" dirty="0" smtClean="0"/>
              <a:t>Ostatní obrázky – kliparty z www.microsoft.office.cz</a:t>
            </a:r>
          </a:p>
          <a:p>
            <a:endParaRPr lang="cs-CZ" sz="1800" dirty="0"/>
          </a:p>
        </p:txBody>
      </p:sp>
      <p:sp>
        <p:nvSpPr>
          <p:cNvPr id="3" name="Obdélník 2"/>
          <p:cNvSpPr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560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Elektrický obvod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obvod</dc:title>
  <cp:lastModifiedBy>Dum</cp:lastModifiedBy>
  <cp:revision>35</cp:revision>
  <dcterms:modified xsi:type="dcterms:W3CDTF">2012-06-19T21:35:20Z</dcterms:modified>
</cp:coreProperties>
</file>