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12.xml"/><Relationship Id="rId7" Type="http://schemas.openxmlformats.org/officeDocument/2006/relationships/slide" Target="slide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slide" Target="slide4.xml"/><Relationship Id="rId7" Type="http://schemas.openxmlformats.org/officeDocument/2006/relationships/slide" Target="slide9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slide" Target="slide3.xml"/><Relationship Id="rId4" Type="http://schemas.openxmlformats.org/officeDocument/2006/relationships/slide" Target="slide5.xml"/><Relationship Id="rId9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6.png"/><Relationship Id="rId7" Type="http://schemas.openxmlformats.org/officeDocument/2006/relationships/slide" Target="slide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slide" Target="slide2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29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1470025"/>
          </a:xfrm>
        </p:spPr>
        <p:txBody>
          <a:bodyPr/>
          <a:lstStyle/>
          <a:p>
            <a:pPr eaLnBrk="1" hangingPunct="1"/>
            <a:r>
              <a:rPr lang="cs-CZ" sz="7200" b="1" smtClean="0">
                <a:solidFill>
                  <a:srgbClr val="FF0000"/>
                </a:solidFill>
                <a:latin typeface="Georgia" pitchFamily="18" charset="0"/>
              </a:rPr>
              <a:t>Elektřina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0" y="3429000"/>
            <a:ext cx="9144000" cy="69532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  <a:latin typeface="Georgia" pitchFamily="18" charset="0"/>
              </a:rPr>
              <a:t>Schematické značky - opakování</a:t>
            </a:r>
          </a:p>
          <a:p>
            <a:pPr eaLnBrk="1" hangingPunct="1"/>
            <a:endParaRPr lang="cs-CZ" sz="4800" smtClean="0">
              <a:solidFill>
                <a:schemeClr val="tx1"/>
              </a:solidFill>
              <a:latin typeface="Georgia" pitchFamily="18" charset="0"/>
            </a:endParaRPr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0"/>
            <a:ext cx="5753100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750" y="5105400"/>
            <a:ext cx="785495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>
              <a:latin typeface="+mn-lt"/>
              <a:cs typeface="+mn-cs"/>
            </a:endParaRP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Autor: Pavlína Čermáková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Vytvořeno v rámci v projektu „EU peníze školám“ 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b="1" dirty="0">
                <a:latin typeface="+mn-lt"/>
                <a:cs typeface="+mn-cs"/>
              </a:rPr>
              <a:t>OP VK oblast podpory 1.4 s názvem Zlepšení podmínek pro vzdělávání na základních školách</a:t>
            </a:r>
            <a:endParaRPr lang="cs-CZ" sz="1600" dirty="0">
              <a:latin typeface="+mn-lt"/>
              <a:cs typeface="+mn-cs"/>
            </a:endParaRPr>
          </a:p>
        </p:txBody>
      </p:sp>
      <p:sp>
        <p:nvSpPr>
          <p:cNvPr id="2054" name="Obdélník 5"/>
          <p:cNvSpPr>
            <a:spLocks noChangeArrowheads="1"/>
          </p:cNvSpPr>
          <p:nvPr/>
        </p:nvSpPr>
        <p:spPr bwMode="auto">
          <a:xfrm>
            <a:off x="1116013" y="4581525"/>
            <a:ext cx="74882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VY_32_INOVACE_49_Opakovani_jednoduche_soucastky_v_el.obvodu</a:t>
            </a:r>
          </a:p>
        </p:txBody>
      </p:sp>
    </p:spTree>
    <p:extLst>
      <p:ext uri="{BB962C8B-B14F-4D97-AF65-F5344CB8AC3E}">
        <p14:creationId xmlns:p14="http://schemas.microsoft.com/office/powerpoint/2010/main" val="145928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3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863" y="1052513"/>
            <a:ext cx="7026275" cy="432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5" name="Obdélník 34">
            <a:hlinkClick r:id="rId3" action="ppaction://hlinksldjump"/>
          </p:cNvPr>
          <p:cNvSpPr/>
          <p:nvPr/>
        </p:nvSpPr>
        <p:spPr>
          <a:xfrm>
            <a:off x="5795963" y="2708275"/>
            <a:ext cx="1584325" cy="1512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>
            <a:hlinkClick r:id="rId4" action="ppaction://hlinksldjump"/>
          </p:cNvPr>
          <p:cNvSpPr/>
          <p:nvPr/>
        </p:nvSpPr>
        <p:spPr>
          <a:xfrm>
            <a:off x="2555875" y="1342491"/>
            <a:ext cx="1368053" cy="9366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6" name="TextovéPole 7"/>
          <p:cNvSpPr txBox="1">
            <a:spLocks noChangeArrowheads="1"/>
          </p:cNvSpPr>
          <p:nvPr/>
        </p:nvSpPr>
        <p:spPr bwMode="auto">
          <a:xfrm>
            <a:off x="0" y="50800"/>
            <a:ext cx="914400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 b="1" dirty="0">
                <a:solidFill>
                  <a:srgbClr val="FF0000"/>
                </a:solidFill>
                <a:latin typeface="Georgia" pitchFamily="18" charset="0"/>
              </a:rPr>
              <a:t>Nerozvětvený elektrický obvod</a:t>
            </a:r>
          </a:p>
          <a:p>
            <a:pPr algn="ctr" eaLnBrk="1" hangingPunct="1"/>
            <a:r>
              <a:rPr lang="cs-CZ" sz="2400" b="1" dirty="0">
                <a:latin typeface="Georgia" pitchFamily="18" charset="0"/>
              </a:rPr>
              <a:t>- interaktivní obvod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15799" y="5805264"/>
            <a:ext cx="8712521" cy="830997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dirty="0"/>
              <a:t>Pokud chceš vědět více o některé schématické součástce,</a:t>
            </a:r>
          </a:p>
          <a:p>
            <a:pPr algn="ctr" eaLnBrk="1" hangingPunct="1"/>
            <a:r>
              <a:rPr lang="cs-CZ" sz="2400" b="1" dirty="0" smtClean="0"/>
              <a:t>klikni </a:t>
            </a:r>
            <a:r>
              <a:rPr lang="cs-CZ" sz="2400" b="1" dirty="0"/>
              <a:t>na ni.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55875" y="1128713"/>
            <a:ext cx="1368053" cy="13641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5" action="ppaction://hlinksldjump"/>
          </p:cNvPr>
          <p:cNvSpPr/>
          <p:nvPr/>
        </p:nvSpPr>
        <p:spPr>
          <a:xfrm>
            <a:off x="5436096" y="1342490"/>
            <a:ext cx="1584176" cy="9366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>
            <a:hlinkClick r:id="rId6" action="ppaction://hlinksldjump"/>
          </p:cNvPr>
          <p:cNvSpPr/>
          <p:nvPr/>
        </p:nvSpPr>
        <p:spPr>
          <a:xfrm>
            <a:off x="4067944" y="4077072"/>
            <a:ext cx="1152128" cy="9366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>
            <a:hlinkClick r:id="rId7" action="ppaction://hlinksldjump"/>
          </p:cNvPr>
          <p:cNvSpPr/>
          <p:nvPr/>
        </p:nvSpPr>
        <p:spPr>
          <a:xfrm>
            <a:off x="5436096" y="4103133"/>
            <a:ext cx="1152128" cy="9366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>
            <a:hlinkClick r:id="rId8" action="ppaction://hlinksldjump"/>
          </p:cNvPr>
          <p:cNvSpPr/>
          <p:nvPr/>
        </p:nvSpPr>
        <p:spPr>
          <a:xfrm>
            <a:off x="2494095" y="4419912"/>
            <a:ext cx="1152128" cy="9366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37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2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28" dur="20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100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/>
      <p:bldP spid="2" grpId="0" animBg="1"/>
      <p:bldP spid="2" grpId="1" animBg="1"/>
      <p:bldP spid="3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981" y="1106380"/>
            <a:ext cx="6168156" cy="4332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lačítko akce: Vlastní 8">
            <a:hlinkClick r:id="rId3" action="ppaction://hlinksldjump" highlightClick="1"/>
          </p:cNvPr>
          <p:cNvSpPr/>
          <p:nvPr/>
        </p:nvSpPr>
        <p:spPr>
          <a:xfrm>
            <a:off x="1143000" y="928688"/>
            <a:ext cx="5214938" cy="214312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Tlačítko akce: Vlastní 9">
            <a:hlinkClick r:id="rId4" action="ppaction://hlinksldjump" highlightClick="1"/>
          </p:cNvPr>
          <p:cNvSpPr/>
          <p:nvPr/>
        </p:nvSpPr>
        <p:spPr>
          <a:xfrm>
            <a:off x="4429125" y="2143125"/>
            <a:ext cx="1000125" cy="92868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Tlačítko akce: Vlastní 10">
            <a:hlinkClick r:id="rId4" action="ppaction://hlinksldjump" highlightClick="1"/>
          </p:cNvPr>
          <p:cNvSpPr/>
          <p:nvPr/>
        </p:nvSpPr>
        <p:spPr>
          <a:xfrm>
            <a:off x="7429500" y="2214563"/>
            <a:ext cx="1000125" cy="785812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104" name="TextovéPole 7"/>
          <p:cNvSpPr txBox="1">
            <a:spLocks noChangeArrowheads="1"/>
          </p:cNvSpPr>
          <p:nvPr/>
        </p:nvSpPr>
        <p:spPr bwMode="auto">
          <a:xfrm>
            <a:off x="12700" y="57150"/>
            <a:ext cx="91440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 b="1" dirty="0">
                <a:solidFill>
                  <a:srgbClr val="FF0000"/>
                </a:solidFill>
                <a:latin typeface="Georgia" pitchFamily="18" charset="0"/>
              </a:rPr>
              <a:t>Rozvětvený elektrický </a:t>
            </a:r>
            <a:r>
              <a:rPr lang="cs-CZ" sz="4000" b="1" dirty="0" smtClean="0">
                <a:solidFill>
                  <a:srgbClr val="FF0000"/>
                </a:solidFill>
                <a:latin typeface="Georgia" pitchFamily="18" charset="0"/>
              </a:rPr>
              <a:t>obvod</a:t>
            </a:r>
          </a:p>
          <a:p>
            <a:pPr algn="ctr" eaLnBrk="1" hangingPunct="1"/>
            <a:r>
              <a:rPr lang="cs-CZ" sz="2400" b="1" dirty="0" smtClean="0">
                <a:latin typeface="Georgia" pitchFamily="18" charset="0"/>
              </a:rPr>
              <a:t>- interaktivní obvod</a:t>
            </a:r>
            <a:endParaRPr lang="cs-CZ" sz="2400" b="1" dirty="0">
              <a:latin typeface="Georgia" pitchFamily="18" charset="0"/>
            </a:endParaRPr>
          </a:p>
        </p:txBody>
      </p:sp>
      <p:sp>
        <p:nvSpPr>
          <p:cNvPr id="12" name="Tlačítko akce: Vlastní 11">
            <a:hlinkClick r:id="rId5" action="ppaction://hlinksldjump" highlightClick="1"/>
          </p:cNvPr>
          <p:cNvSpPr/>
          <p:nvPr/>
        </p:nvSpPr>
        <p:spPr>
          <a:xfrm>
            <a:off x="1428750" y="4929188"/>
            <a:ext cx="785813" cy="428625"/>
          </a:xfrm>
          <a:prstGeom prst="actionButtonBlank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Tlačítko akce: Vlastní 13">
            <a:hlinkClick r:id="rId4" action="ppaction://hlinksldjump" highlightClick="1"/>
          </p:cNvPr>
          <p:cNvSpPr/>
          <p:nvPr/>
        </p:nvSpPr>
        <p:spPr>
          <a:xfrm>
            <a:off x="4286250" y="2928938"/>
            <a:ext cx="1000125" cy="928687"/>
          </a:xfrm>
          <a:prstGeom prst="actionButtonBlank">
            <a:avLst/>
          </a:prstGeom>
          <a:blipFill dpi="0" rotWithShape="1">
            <a:blip r:embed="rId6" cstate="print">
              <a:alphaModFix amt="0"/>
            </a:blip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Tlačítko akce: Vlastní 14">
            <a:hlinkClick r:id="rId4" action="ppaction://hlinksldjump" highlightClick="1"/>
          </p:cNvPr>
          <p:cNvSpPr/>
          <p:nvPr/>
        </p:nvSpPr>
        <p:spPr>
          <a:xfrm>
            <a:off x="7358063" y="2928938"/>
            <a:ext cx="928687" cy="928687"/>
          </a:xfrm>
          <a:prstGeom prst="actionButtonBlank">
            <a:avLst/>
          </a:prstGeom>
          <a:blipFill dpi="0" rotWithShape="1">
            <a:blip r:embed="rId6" cstate="print">
              <a:alphaModFix amt="0"/>
            </a:blip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Tlačítko akce: Vlastní 16">
            <a:hlinkClick r:id="rId3" action="ppaction://hlinksldjump" highlightClick="1"/>
          </p:cNvPr>
          <p:cNvSpPr/>
          <p:nvPr/>
        </p:nvSpPr>
        <p:spPr>
          <a:xfrm>
            <a:off x="785813" y="1785938"/>
            <a:ext cx="714375" cy="3500437"/>
          </a:xfrm>
          <a:prstGeom prst="actionButtonBlank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1" name="Tlačítko akce: Vlastní 20">
            <a:hlinkClick r:id="rId3" action="ppaction://hlinksldjump" highlightClick="1"/>
          </p:cNvPr>
          <p:cNvSpPr/>
          <p:nvPr/>
        </p:nvSpPr>
        <p:spPr>
          <a:xfrm>
            <a:off x="3214688" y="5072063"/>
            <a:ext cx="3071812" cy="285750"/>
          </a:xfrm>
          <a:prstGeom prst="actionButtonBlank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2" name="Tlačítko akce: Vlastní 21">
            <a:hlinkClick r:id="rId3" action="ppaction://hlinksldjump" highlightClick="1"/>
          </p:cNvPr>
          <p:cNvSpPr/>
          <p:nvPr/>
        </p:nvSpPr>
        <p:spPr>
          <a:xfrm>
            <a:off x="6143625" y="4143375"/>
            <a:ext cx="214313" cy="714375"/>
          </a:xfrm>
          <a:prstGeom prst="actionButtonBlank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4" name="Tlačítko akce: Vlastní 23">
            <a:hlinkClick r:id="rId3" action="ppaction://hlinksldjump" highlightClick="1"/>
          </p:cNvPr>
          <p:cNvSpPr/>
          <p:nvPr/>
        </p:nvSpPr>
        <p:spPr>
          <a:xfrm>
            <a:off x="4643438" y="2500313"/>
            <a:ext cx="3286125" cy="357187"/>
          </a:xfrm>
          <a:prstGeom prst="actionButtonBlank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5" name="Tlačítko akce: Vlastní 24">
            <a:hlinkClick r:id="rId3" action="ppaction://hlinksldjump" highlightClick="1"/>
          </p:cNvPr>
          <p:cNvSpPr/>
          <p:nvPr/>
        </p:nvSpPr>
        <p:spPr>
          <a:xfrm>
            <a:off x="6072188" y="1857375"/>
            <a:ext cx="357187" cy="714375"/>
          </a:xfrm>
          <a:prstGeom prst="actionButtonBlank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115799" y="5805264"/>
            <a:ext cx="8712521" cy="830997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dirty="0"/>
              <a:t>Pokud chceš vědět více o některé schématické součástce,</a:t>
            </a:r>
          </a:p>
          <a:p>
            <a:pPr algn="ctr" eaLnBrk="1" hangingPunct="1"/>
            <a:r>
              <a:rPr lang="cs-CZ" sz="2400" b="1" dirty="0" smtClean="0"/>
              <a:t>klikni </a:t>
            </a:r>
            <a:r>
              <a:rPr lang="cs-CZ" sz="2400" b="1" dirty="0"/>
              <a:t>na ni.</a:t>
            </a:r>
          </a:p>
        </p:txBody>
      </p:sp>
      <p:sp>
        <p:nvSpPr>
          <p:cNvPr id="27" name="Obdélník 26">
            <a:hlinkClick r:id="rId7" action="ppaction://hlinksldjump"/>
          </p:cNvPr>
          <p:cNvSpPr/>
          <p:nvPr/>
        </p:nvSpPr>
        <p:spPr>
          <a:xfrm>
            <a:off x="2354840" y="3993630"/>
            <a:ext cx="1368053" cy="13641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>
            <a:hlinkClick r:id="rId8" action="ppaction://hlinksldjump"/>
          </p:cNvPr>
          <p:cNvSpPr/>
          <p:nvPr/>
        </p:nvSpPr>
        <p:spPr>
          <a:xfrm>
            <a:off x="1397745" y="1334798"/>
            <a:ext cx="954932" cy="38801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>
            <a:hlinkClick r:id="rId9" action="ppaction://hlinksldjump"/>
          </p:cNvPr>
          <p:cNvSpPr/>
          <p:nvPr/>
        </p:nvSpPr>
        <p:spPr>
          <a:xfrm>
            <a:off x="2699791" y="1106379"/>
            <a:ext cx="1586459" cy="88246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24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2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22" dur="20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100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4" grpId="0"/>
      <p:bldP spid="26" grpId="0" animBg="1"/>
      <p:bldP spid="26" grpId="1" animBg="1"/>
      <p:bldP spid="27" grpId="0"/>
      <p:bldP spid="28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0"/>
            <a:ext cx="9144000" cy="735099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4400" b="1" dirty="0">
                <a:solidFill>
                  <a:srgbClr val="0070C0"/>
                </a:solidFill>
                <a:latin typeface="Georgia" pitchFamily="18" charset="0"/>
                <a:ea typeface="+mj-ea"/>
                <a:cs typeface="+mj-cs"/>
              </a:rPr>
              <a:t>Tříčlánková </a:t>
            </a:r>
            <a:r>
              <a:rPr lang="cs-CZ" sz="4400" b="1" dirty="0" smtClean="0">
                <a:solidFill>
                  <a:srgbClr val="0070C0"/>
                </a:solidFill>
                <a:latin typeface="Georgia" pitchFamily="18" charset="0"/>
                <a:ea typeface="+mj-ea"/>
                <a:cs typeface="+mj-cs"/>
              </a:rPr>
              <a:t>baterie</a:t>
            </a:r>
            <a:endParaRPr lang="cs-CZ" sz="4400" b="1" dirty="0">
              <a:solidFill>
                <a:srgbClr val="0070C0"/>
              </a:solidFill>
              <a:latin typeface="Georgia" pitchFamily="18" charset="0"/>
              <a:ea typeface="+mj-ea"/>
              <a:cs typeface="+mj-cs"/>
            </a:endParaRPr>
          </a:p>
        </p:txBody>
      </p:sp>
      <p:sp>
        <p:nvSpPr>
          <p:cNvPr id="8" name="Obdélník 2"/>
          <p:cNvSpPr>
            <a:spLocks noChangeArrowheads="1"/>
          </p:cNvSpPr>
          <p:nvPr/>
        </p:nvSpPr>
        <p:spPr bwMode="auto">
          <a:xfrm>
            <a:off x="25866" y="735099"/>
            <a:ext cx="3131839" cy="267765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>
                <a:latin typeface="Georgia" pitchFamily="18" charset="0"/>
              </a:rPr>
              <a:t>Baterie</a:t>
            </a:r>
            <a:r>
              <a:rPr lang="cs-CZ" sz="2400" dirty="0">
                <a:latin typeface="Georgia" pitchFamily="18" charset="0"/>
              </a:rPr>
              <a:t> je zdrojem elektrického napětí.</a:t>
            </a:r>
          </a:p>
          <a:p>
            <a:r>
              <a:rPr lang="cs-CZ" sz="2400" dirty="0">
                <a:latin typeface="Georgia" pitchFamily="18" charset="0"/>
              </a:rPr>
              <a:t>Po zapojení do elektrického obvodu bude obvodem procházet elektrický proud</a:t>
            </a:r>
            <a:r>
              <a:rPr lang="cs-CZ" sz="2400" dirty="0" smtClean="0">
                <a:latin typeface="Georgia" pitchFamily="18" charset="0"/>
              </a:rPr>
              <a:t>.</a:t>
            </a:r>
            <a:endParaRPr lang="cs-CZ" sz="2400" dirty="0">
              <a:latin typeface="Georgia" pitchFamily="18" charset="0"/>
            </a:endParaRPr>
          </a:p>
        </p:txBody>
      </p:sp>
      <p:sp>
        <p:nvSpPr>
          <p:cNvPr id="9" name="Obdélník 2"/>
          <p:cNvSpPr>
            <a:spLocks noChangeArrowheads="1"/>
          </p:cNvSpPr>
          <p:nvPr/>
        </p:nvSpPr>
        <p:spPr bwMode="auto">
          <a:xfrm>
            <a:off x="0" y="3789363"/>
            <a:ext cx="60007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400" b="1" dirty="0">
                <a:latin typeface="Georgia" pitchFamily="18" charset="0"/>
              </a:rPr>
              <a:t>Další schematické značky zdrojů: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97403" y="5520604"/>
            <a:ext cx="1704975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>
                <a:latin typeface="Georgia" pitchFamily="18" charset="0"/>
              </a:rPr>
              <a:t>elektrický článek</a:t>
            </a:r>
          </a:p>
        </p:txBody>
      </p:sp>
      <p:pic>
        <p:nvPicPr>
          <p:cNvPr id="22536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03" y="4398269"/>
            <a:ext cx="17049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14"/>
          <p:cNvGrpSpPr>
            <a:grpSpLocks/>
          </p:cNvGrpSpPr>
          <p:nvPr/>
        </p:nvGrpSpPr>
        <p:grpSpPr bwMode="auto">
          <a:xfrm>
            <a:off x="3336988" y="4398269"/>
            <a:ext cx="1730375" cy="865188"/>
            <a:chOff x="2987824" y="4293096"/>
            <a:chExt cx="1730515" cy="864096"/>
          </a:xfrm>
        </p:grpSpPr>
        <p:pic>
          <p:nvPicPr>
            <p:cNvPr id="5134" name="Picture 9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87824" y="4437112"/>
              <a:ext cx="1730515" cy="7200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35" name="TextovéPole 12"/>
            <p:cNvSpPr txBox="1">
              <a:spLocks noChangeArrowheads="1"/>
            </p:cNvSpPr>
            <p:nvPr/>
          </p:nvSpPr>
          <p:spPr bwMode="auto">
            <a:xfrm>
              <a:off x="3491880" y="4293096"/>
              <a:ext cx="36004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/>
                <a:t>+</a:t>
              </a:r>
            </a:p>
          </p:txBody>
        </p:sp>
        <p:sp>
          <p:nvSpPr>
            <p:cNvPr id="5136" name="TextovéPole 13"/>
            <p:cNvSpPr txBox="1">
              <a:spLocks noChangeArrowheads="1"/>
            </p:cNvSpPr>
            <p:nvPr/>
          </p:nvSpPr>
          <p:spPr bwMode="auto">
            <a:xfrm>
              <a:off x="3923928" y="4293096"/>
              <a:ext cx="36004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/>
                <a:t>-</a:t>
              </a:r>
            </a:p>
          </p:txBody>
        </p:sp>
      </p:grpSp>
      <p:pic>
        <p:nvPicPr>
          <p:cNvPr id="22538" name="Picture 10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4029" y="5520604"/>
            <a:ext cx="2278391" cy="109524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9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754" y="4590689"/>
            <a:ext cx="1371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0" name="Picture 12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5520605"/>
            <a:ext cx="1811609" cy="109524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lačítko akce: Zpět nebo Předchozí 18">
            <a:hlinkClick r:id="rId7" action="ppaction://hlinksldjump" highlightClick="1"/>
          </p:cNvPr>
          <p:cNvSpPr/>
          <p:nvPr/>
        </p:nvSpPr>
        <p:spPr>
          <a:xfrm>
            <a:off x="8172450" y="6021388"/>
            <a:ext cx="500063" cy="379412"/>
          </a:xfrm>
          <a:prstGeom prst="actionButtonBackPrevious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2541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071" y="644167"/>
            <a:ext cx="2286000" cy="32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2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014" y="644167"/>
            <a:ext cx="2364165" cy="2815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896231" y="3461603"/>
            <a:ext cx="289173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  <a:latin typeface="Georgia" pitchFamily="18" charset="0"/>
              </a:rPr>
              <a:t>Je tvořena ze tří chemických článků.</a:t>
            </a:r>
            <a:endParaRPr lang="cs-CZ" dirty="0">
              <a:solidFill>
                <a:prstClr val="black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0962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22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2000"/>
                                        <p:tgtEl>
                                          <p:spTgt spid="22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25" dur="2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10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20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withGroup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2000"/>
                                        <p:tgtEl>
                                          <p:spTgt spid="22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withGroup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22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/>
      <p:bldP spid="10" grpId="0" animBg="1"/>
      <p:bldP spid="19" grpId="0" animBg="1"/>
      <p:bldP spid="4" grpId="0" animBg="1"/>
      <p:bldP spid="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0"/>
            <a:ext cx="9144000" cy="69215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4400" b="1" dirty="0">
                <a:solidFill>
                  <a:srgbClr val="0070C0"/>
                </a:solidFill>
                <a:latin typeface="Georgia" pitchFamily="18" charset="0"/>
                <a:ea typeface="+mj-ea"/>
                <a:cs typeface="+mj-cs"/>
              </a:rPr>
              <a:t>Rezistor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71809" y="908050"/>
            <a:ext cx="3275856" cy="3108543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>
                <a:latin typeface="Georgia" pitchFamily="18" charset="0"/>
              </a:rPr>
              <a:t>Rezistor</a:t>
            </a:r>
            <a:r>
              <a:rPr lang="cs-CZ" sz="2800" dirty="0">
                <a:latin typeface="Georgia" pitchFamily="18" charset="0"/>
              </a:rPr>
              <a:t> </a:t>
            </a:r>
            <a:r>
              <a:rPr lang="cs-CZ" sz="2800" dirty="0" smtClean="0">
                <a:latin typeface="Georgia" pitchFamily="18" charset="0"/>
              </a:rPr>
              <a:t>je součástka</a:t>
            </a:r>
            <a:r>
              <a:rPr lang="cs-CZ" sz="2800" dirty="0">
                <a:latin typeface="Georgia" pitchFamily="18" charset="0"/>
              </a:rPr>
              <a:t>, která díky vnitřnímu odporu ovlivňuje velikost elektrického proudu v obvodu.</a:t>
            </a:r>
            <a:endParaRPr lang="cs-CZ" sz="2800" dirty="0">
              <a:latin typeface="Calibri" pitchFamily="34" charset="0"/>
            </a:endParaRPr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450" y="692150"/>
            <a:ext cx="5543550" cy="451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19663"/>
            <a:ext cx="3419475" cy="193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045075"/>
            <a:ext cx="3995737" cy="181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lačítko akce: Zpět nebo Předchozí 6">
            <a:hlinkClick r:id="rId5" action="ppaction://hlinksldjump" highlightClick="1"/>
          </p:cNvPr>
          <p:cNvSpPr/>
          <p:nvPr/>
        </p:nvSpPr>
        <p:spPr>
          <a:xfrm>
            <a:off x="8172450" y="6021388"/>
            <a:ext cx="500063" cy="379412"/>
          </a:xfrm>
          <a:prstGeom prst="actionButtonBackPrevious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6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2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with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20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20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>
            <a:normAutofit/>
          </a:bodyPr>
          <a:lstStyle/>
          <a:p>
            <a:pPr eaLnBrk="1" hangingPunct="1"/>
            <a:r>
              <a:rPr lang="cs-CZ" b="1" dirty="0" smtClean="0">
                <a:solidFill>
                  <a:srgbClr val="0070C0"/>
                </a:solidFill>
                <a:latin typeface="Georgia" pitchFamily="18" charset="0"/>
              </a:rPr>
              <a:t>Spínač</a:t>
            </a:r>
          </a:p>
        </p:txBody>
      </p:sp>
      <p:sp>
        <p:nvSpPr>
          <p:cNvPr id="9219" name="Obdélník 2"/>
          <p:cNvSpPr>
            <a:spLocks noChangeArrowheads="1"/>
          </p:cNvSpPr>
          <p:nvPr/>
        </p:nvSpPr>
        <p:spPr bwMode="auto">
          <a:xfrm>
            <a:off x="489604" y="4051766"/>
            <a:ext cx="4922587" cy="1938992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>
                <a:latin typeface="Georgia" pitchFamily="18" charset="0"/>
              </a:rPr>
              <a:t>Přepínač</a:t>
            </a:r>
            <a:r>
              <a:rPr lang="cs-CZ" sz="2400" dirty="0" smtClean="0">
                <a:latin typeface="Georgia" pitchFamily="18" charset="0"/>
              </a:rPr>
              <a:t> </a:t>
            </a:r>
            <a:r>
              <a:rPr lang="cs-CZ" sz="2400" dirty="0">
                <a:latin typeface="Georgia" pitchFamily="18" charset="0"/>
              </a:rPr>
              <a:t>je elektronická součástka, fungující na podobném principu jako spínač. Na rozdíl od něj obsahuje dva spínače s jedním společným vývodem.</a:t>
            </a:r>
            <a:endParaRPr lang="cs-CZ" sz="2400" dirty="0">
              <a:solidFill>
                <a:srgbClr val="0070C0"/>
              </a:solidFill>
              <a:latin typeface="Georgia" pitchFamily="18" charset="0"/>
            </a:endParaRPr>
          </a:p>
        </p:txBody>
      </p:sp>
      <p:sp>
        <p:nvSpPr>
          <p:cNvPr id="6" name="Tlačítko akce: Zpět nebo Předchozí 5">
            <a:hlinkClick r:id="rId2" action="ppaction://hlinksldjump" highlightClick="1"/>
          </p:cNvPr>
          <p:cNvSpPr/>
          <p:nvPr/>
        </p:nvSpPr>
        <p:spPr>
          <a:xfrm>
            <a:off x="8001000" y="6072188"/>
            <a:ext cx="428625" cy="357187"/>
          </a:xfrm>
          <a:prstGeom prst="actionButtonBackPrevious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9221" name="Picture 7" descr="C:\Users\Gábina\Desktop\Obvod\Obvod (2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944136"/>
            <a:ext cx="2674937" cy="200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8" descr="C:\Users\Gábina\Desktop\Obvod\Obvod (9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938" y="4286250"/>
            <a:ext cx="1960562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89604" y="1162606"/>
            <a:ext cx="4896544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  <a:latin typeface="Georgia" pitchFamily="18" charset="0"/>
              </a:rPr>
              <a:t>Spínač</a:t>
            </a:r>
            <a:r>
              <a:rPr lang="cs-CZ" sz="2400" dirty="0">
                <a:solidFill>
                  <a:prstClr val="black"/>
                </a:solidFill>
                <a:latin typeface="Georgia" pitchFamily="18" charset="0"/>
              </a:rPr>
              <a:t> je v elektrotechnice </a:t>
            </a:r>
            <a:br>
              <a:rPr lang="cs-CZ" sz="2400" dirty="0">
                <a:solidFill>
                  <a:prstClr val="black"/>
                </a:solidFill>
                <a:latin typeface="Georgia" pitchFamily="18" charset="0"/>
              </a:rPr>
            </a:br>
            <a:r>
              <a:rPr lang="cs-CZ" sz="2400" dirty="0">
                <a:solidFill>
                  <a:prstClr val="black"/>
                </a:solidFill>
                <a:latin typeface="Georgia" pitchFamily="18" charset="0"/>
              </a:rPr>
              <a:t>a elektronice mechanické zařízení </a:t>
            </a:r>
            <a:br>
              <a:rPr lang="cs-CZ" sz="2400" dirty="0">
                <a:solidFill>
                  <a:prstClr val="black"/>
                </a:solidFill>
                <a:latin typeface="Georgia" pitchFamily="18" charset="0"/>
              </a:rPr>
            </a:br>
            <a:r>
              <a:rPr lang="cs-CZ" sz="2400" dirty="0">
                <a:solidFill>
                  <a:prstClr val="black"/>
                </a:solidFill>
                <a:latin typeface="Georgia" pitchFamily="18" charset="0"/>
              </a:rPr>
              <a:t>určené k zapnutí nebo vypnutí </a:t>
            </a:r>
            <a:br>
              <a:rPr lang="cs-CZ" sz="2400" dirty="0">
                <a:solidFill>
                  <a:prstClr val="black"/>
                </a:solidFill>
                <a:latin typeface="Georgia" pitchFamily="18" charset="0"/>
              </a:rPr>
            </a:br>
            <a:r>
              <a:rPr lang="cs-CZ" sz="2400" dirty="0">
                <a:solidFill>
                  <a:prstClr val="black"/>
                </a:solidFill>
                <a:latin typeface="Georgia" pitchFamily="18" charset="0"/>
              </a:rPr>
              <a:t>elektrického obvodu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06049" y="3175961"/>
            <a:ext cx="279690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  <a:latin typeface="Georgia" pitchFamily="18" charset="0"/>
              </a:rPr>
              <a:t>Přepínač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856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animBg="1"/>
      <p:bldP spid="2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0"/>
            <a:ext cx="9144000" cy="69215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4400" b="1" dirty="0">
                <a:solidFill>
                  <a:srgbClr val="0070C0"/>
                </a:solidFill>
                <a:latin typeface="Georgia" pitchFamily="18" charset="0"/>
                <a:ea typeface="+mj-ea"/>
                <a:cs typeface="+mj-cs"/>
              </a:rPr>
              <a:t>Elektrický zvonek</a:t>
            </a:r>
          </a:p>
        </p:txBody>
      </p:sp>
      <p:sp>
        <p:nvSpPr>
          <p:cNvPr id="3" name="Tlačítko akce: Zpět nebo Předchozí 2">
            <a:hlinkClick r:id="rId2" action="ppaction://hlinksldjump" highlightClick="1"/>
          </p:cNvPr>
          <p:cNvSpPr/>
          <p:nvPr/>
        </p:nvSpPr>
        <p:spPr>
          <a:xfrm>
            <a:off x="8172450" y="6021388"/>
            <a:ext cx="500063" cy="379412"/>
          </a:xfrm>
          <a:prstGeom prst="actionButtonBackPrevious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172" name="Obdélník 3"/>
          <p:cNvSpPr>
            <a:spLocks noChangeArrowheads="1"/>
          </p:cNvSpPr>
          <p:nvPr/>
        </p:nvSpPr>
        <p:spPr bwMode="auto">
          <a:xfrm>
            <a:off x="179512" y="3533438"/>
            <a:ext cx="4557076" cy="2677656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>
                <a:latin typeface="Georgia" pitchFamily="18" charset="0"/>
              </a:rPr>
              <a:t>Využívá </a:t>
            </a:r>
            <a:r>
              <a:rPr lang="cs-CZ" sz="2800" dirty="0">
                <a:latin typeface="Georgia" pitchFamily="18" charset="0"/>
              </a:rPr>
              <a:t>se např. v klasických telefonech, v domovních zvoncích, pro zvonění ve škole či jako výstražný signál na železničních přejezdech. </a:t>
            </a:r>
          </a:p>
        </p:txBody>
      </p:sp>
      <p:pic>
        <p:nvPicPr>
          <p:cNvPr id="7173" name="Picture 2" descr="http://upload.wikimedia.org/wikipedia/commons/4/46/Zvon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590" y="995581"/>
            <a:ext cx="3635375" cy="484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1016547"/>
            <a:ext cx="4557076" cy="224676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Georgia" pitchFamily="18" charset="0"/>
              </a:rPr>
              <a:t>Elektrický zvonek</a:t>
            </a:r>
            <a:r>
              <a:rPr lang="cs-CZ" sz="2800" dirty="0">
                <a:solidFill>
                  <a:prstClr val="black"/>
                </a:solidFill>
                <a:latin typeface="Georgia" pitchFamily="18" charset="0"/>
              </a:rPr>
              <a:t> je malé elektrické zařízení přeměňující elektrickou energii na mechanickou energii ve formě zvuku. </a:t>
            </a:r>
          </a:p>
        </p:txBody>
      </p:sp>
    </p:spTree>
    <p:extLst>
      <p:ext uri="{BB962C8B-B14F-4D97-AF65-F5344CB8AC3E}">
        <p14:creationId xmlns:p14="http://schemas.microsoft.com/office/powerpoint/2010/main" val="2687372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7172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12750" y="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b="1" dirty="0" smtClean="0">
                <a:solidFill>
                  <a:srgbClr val="0070C0"/>
                </a:solidFill>
                <a:latin typeface="Georgia" pitchFamily="18" charset="0"/>
              </a:rPr>
              <a:t>Žárovka = elektrický spotřebič</a:t>
            </a:r>
          </a:p>
        </p:txBody>
      </p:sp>
      <p:sp>
        <p:nvSpPr>
          <p:cNvPr id="11267" name="Obdélník 2"/>
          <p:cNvSpPr>
            <a:spLocks noChangeArrowheads="1"/>
          </p:cNvSpPr>
          <p:nvPr/>
        </p:nvSpPr>
        <p:spPr bwMode="auto">
          <a:xfrm>
            <a:off x="229922" y="4581085"/>
            <a:ext cx="4918142" cy="1384995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 smtClean="0">
                <a:latin typeface="Georgia" pitchFamily="18" charset="0"/>
              </a:rPr>
              <a:t>Žárovka</a:t>
            </a:r>
            <a:r>
              <a:rPr lang="cs-CZ" sz="2800" dirty="0" smtClean="0">
                <a:latin typeface="Georgia" pitchFamily="18" charset="0"/>
              </a:rPr>
              <a:t> </a:t>
            </a:r>
            <a:r>
              <a:rPr lang="cs-CZ" sz="2800" dirty="0">
                <a:latin typeface="Georgia" pitchFamily="18" charset="0"/>
              </a:rPr>
              <a:t>je jednoduché zařízení k přeměně elektrické energie </a:t>
            </a:r>
            <a:r>
              <a:rPr lang="cs-CZ" sz="2800" dirty="0" smtClean="0">
                <a:latin typeface="Georgia" pitchFamily="18" charset="0"/>
              </a:rPr>
              <a:t>na </a:t>
            </a:r>
            <a:r>
              <a:rPr lang="cs-CZ" sz="2800" dirty="0">
                <a:latin typeface="Georgia" pitchFamily="18" charset="0"/>
              </a:rPr>
              <a:t>světlo. </a:t>
            </a:r>
          </a:p>
        </p:txBody>
      </p:sp>
      <p:sp>
        <p:nvSpPr>
          <p:cNvPr id="7" name="Tlačítko akce: Zpět nebo Předchozí 6">
            <a:hlinkClick r:id="rId2" action="ppaction://hlinksldjump" highlightClick="1"/>
          </p:cNvPr>
          <p:cNvSpPr/>
          <p:nvPr/>
        </p:nvSpPr>
        <p:spPr>
          <a:xfrm>
            <a:off x="7956550" y="6165850"/>
            <a:ext cx="685800" cy="428625"/>
          </a:xfrm>
          <a:prstGeom prst="actionButtonBackPrevious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29922" y="908720"/>
            <a:ext cx="8830122" cy="35394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Georgia" pitchFamily="18" charset="0"/>
              </a:rPr>
              <a:t>Elektrický spotřebič</a:t>
            </a:r>
            <a:r>
              <a:rPr lang="cs-CZ" sz="2800" dirty="0">
                <a:solidFill>
                  <a:prstClr val="black"/>
                </a:solidFill>
                <a:latin typeface="Georgia" pitchFamily="18" charset="0"/>
              </a:rPr>
              <a:t>  </a:t>
            </a:r>
            <a:endParaRPr lang="cs-CZ" sz="2800" dirty="0" smtClean="0">
              <a:solidFill>
                <a:prstClr val="black"/>
              </a:solidFill>
              <a:latin typeface="Georgia" pitchFamily="18" charset="0"/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  <a:latin typeface="Georgia" pitchFamily="18" charset="0"/>
              </a:rPr>
              <a:t>je </a:t>
            </a:r>
            <a:r>
              <a:rPr lang="cs-CZ" sz="2800" dirty="0">
                <a:solidFill>
                  <a:prstClr val="black"/>
                </a:solidFill>
                <a:latin typeface="Georgia" pitchFamily="18" charset="0"/>
              </a:rPr>
              <a:t>elektrotechnická součástka, která mění (spotřebovává) elektrickou energii na jiný druh energie.</a:t>
            </a:r>
          </a:p>
          <a:p>
            <a:pPr lvl="0"/>
            <a:r>
              <a:rPr lang="cs-CZ" sz="2800" dirty="0">
                <a:solidFill>
                  <a:prstClr val="black"/>
                </a:solidFill>
                <a:latin typeface="Georgia" pitchFamily="18" charset="0"/>
              </a:rPr>
              <a:t>Elektrický spotřebič spolu se zdrojem elektrického napětí je nejdůležitější částí elektrického obvodu. Zapojením zdroje </a:t>
            </a:r>
            <a:r>
              <a:rPr lang="cs-CZ" sz="2800" dirty="0" smtClean="0">
                <a:solidFill>
                  <a:prstClr val="black"/>
                </a:solidFill>
                <a:latin typeface="Georgia" pitchFamily="18" charset="0"/>
              </a:rPr>
              <a:t>do </a:t>
            </a:r>
            <a:r>
              <a:rPr lang="cs-CZ" sz="2800" dirty="0">
                <a:solidFill>
                  <a:prstClr val="black"/>
                </a:solidFill>
                <a:latin typeface="Georgia" pitchFamily="18" charset="0"/>
              </a:rPr>
              <a:t>obvodu </a:t>
            </a:r>
            <a:r>
              <a:rPr lang="cs-CZ" sz="2800" i="1" dirty="0">
                <a:solidFill>
                  <a:prstClr val="black"/>
                </a:solidFill>
                <a:latin typeface="Georgia" pitchFamily="18" charset="0"/>
              </a:rPr>
              <a:t>bez spotřebiče</a:t>
            </a:r>
            <a:r>
              <a:rPr lang="cs-CZ" sz="2800" dirty="0">
                <a:solidFill>
                  <a:prstClr val="black"/>
                </a:solidFill>
                <a:latin typeface="Georgia" pitchFamily="18" charset="0"/>
              </a:rPr>
              <a:t> dochází ke zkratu.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4072" y="3356992"/>
            <a:ext cx="3657600" cy="260908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6118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animBg="1"/>
      <p:bldP spid="7" grpId="0" animBg="1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553450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70C0"/>
                </a:solidFill>
                <a:latin typeface="Georgia" pitchFamily="18" charset="0"/>
              </a:rPr>
              <a:t>Elektrický článek</a:t>
            </a:r>
          </a:p>
        </p:txBody>
      </p:sp>
      <p:sp>
        <p:nvSpPr>
          <p:cNvPr id="4" name="Tlačítko akce: Zpět nebo Předchozí 3">
            <a:hlinkClick r:id="rId2" action="ppaction://hlinksldjump" highlightClick="1"/>
          </p:cNvPr>
          <p:cNvSpPr/>
          <p:nvPr/>
        </p:nvSpPr>
        <p:spPr>
          <a:xfrm>
            <a:off x="8459788" y="6165850"/>
            <a:ext cx="500062" cy="357188"/>
          </a:xfrm>
          <a:prstGeom prst="actionButtonBackPrevious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8084" y="892320"/>
            <a:ext cx="5580112" cy="83185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Georgia" pitchFamily="18" charset="0"/>
                <a:cs typeface="+mn-cs"/>
              </a:rPr>
              <a:t>Elektrický článek je technické zařízení sloužící jako zdroj elektrické energie.  </a:t>
            </a:r>
          </a:p>
        </p:txBody>
      </p:sp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44675"/>
            <a:ext cx="16224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1916113"/>
            <a:ext cx="1331912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1916113"/>
            <a:ext cx="146050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1700213"/>
            <a:ext cx="1800225" cy="2852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621" y="2122377"/>
            <a:ext cx="1533525" cy="2501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09591"/>
            <a:ext cx="5868144" cy="5065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10" descr="http://hrackyfalko.cz/shops/9535/images-goods/GP03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538" y="333375"/>
            <a:ext cx="2303462" cy="157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7042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withGroup">
                            <p:stCondLst>
                              <p:cond delay="4000"/>
                            </p:stCondLst>
                            <p:childTnLst>
                              <p:par>
                                <p:cTn id="1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withGroup">
                            <p:stCondLst>
                              <p:cond delay="6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2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withGroup">
                            <p:stCondLst>
                              <p:cond delay="8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2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withGroup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2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withGroup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2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2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/>
      <p:bldP spid="4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321"/>
            <a:ext cx="8229600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70C0"/>
                </a:solidFill>
                <a:latin typeface="Georgia" pitchFamily="18" charset="0"/>
              </a:rPr>
              <a:t>Vodič</a:t>
            </a:r>
          </a:p>
        </p:txBody>
      </p:sp>
      <p:sp>
        <p:nvSpPr>
          <p:cNvPr id="10243" name="Obdélník 2"/>
          <p:cNvSpPr>
            <a:spLocks noChangeArrowheads="1"/>
          </p:cNvSpPr>
          <p:nvPr/>
        </p:nvSpPr>
        <p:spPr bwMode="auto">
          <a:xfrm>
            <a:off x="251520" y="4077072"/>
            <a:ext cx="8712968" cy="1815882"/>
          </a:xfrm>
          <a:prstGeom prst="rect">
            <a:avLst/>
          </a:prstGeom>
          <a:ln/>
          <a:ex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 smtClean="0">
                <a:latin typeface="Georgia" pitchFamily="18" charset="0"/>
              </a:rPr>
              <a:t>Elektrický </a:t>
            </a:r>
            <a:r>
              <a:rPr lang="cs-CZ" sz="2800" b="1" dirty="0">
                <a:latin typeface="Georgia" pitchFamily="18" charset="0"/>
              </a:rPr>
              <a:t>vodič</a:t>
            </a:r>
            <a:r>
              <a:rPr lang="cs-CZ" sz="2800" dirty="0">
                <a:latin typeface="Georgia" pitchFamily="18" charset="0"/>
              </a:rPr>
              <a:t> je látka, která vede elektrický proud. Elektrický vodič musí obsahovat </a:t>
            </a:r>
            <a:r>
              <a:rPr lang="cs-CZ" sz="2800" i="1" dirty="0">
                <a:latin typeface="Georgia" pitchFamily="18" charset="0"/>
              </a:rPr>
              <a:t>volné</a:t>
            </a:r>
            <a:r>
              <a:rPr lang="cs-CZ" sz="2800" dirty="0">
                <a:latin typeface="Georgia" pitchFamily="18" charset="0"/>
              </a:rPr>
              <a:t> částice s elektrickým nábojem, nejčastěji elektrony, příp. kladné nebo záporné ionty</a:t>
            </a:r>
            <a:r>
              <a:rPr lang="cs-CZ" sz="2800" dirty="0" smtClean="0">
                <a:latin typeface="Georgia" pitchFamily="18" charset="0"/>
              </a:rPr>
              <a:t>.</a:t>
            </a:r>
            <a:endParaRPr lang="cs-CZ" sz="2800" dirty="0">
              <a:latin typeface="Georgia" pitchFamily="18" charset="0"/>
            </a:endParaRPr>
          </a:p>
        </p:txBody>
      </p:sp>
      <p:sp>
        <p:nvSpPr>
          <p:cNvPr id="5" name="Tlačítko akce: Zpět nebo Předchozí 4">
            <a:hlinkClick r:id="rId2" action="ppaction://hlinksldjump" highlightClick="1"/>
          </p:cNvPr>
          <p:cNvSpPr/>
          <p:nvPr/>
        </p:nvSpPr>
        <p:spPr>
          <a:xfrm>
            <a:off x="8143875" y="6072188"/>
            <a:ext cx="542925" cy="357187"/>
          </a:xfrm>
          <a:prstGeom prst="actionButtonBackPrevious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0245" name="Picture 6" descr="C:\Users\Gábina\Desktop\Obvod\Obvod (12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151" y="1268760"/>
            <a:ext cx="3335337" cy="250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1611769"/>
            <a:ext cx="5279000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i="1" dirty="0">
                <a:solidFill>
                  <a:prstClr val="black"/>
                </a:solidFill>
                <a:latin typeface="Georgia" pitchFamily="18" charset="0"/>
              </a:rPr>
              <a:t>Vodič</a:t>
            </a:r>
            <a:r>
              <a:rPr lang="cs-CZ" sz="2800" dirty="0">
                <a:solidFill>
                  <a:prstClr val="black"/>
                </a:solidFill>
                <a:latin typeface="Georgia" pitchFamily="18" charset="0"/>
              </a:rPr>
              <a:t> je vodivý drát, kabel, pásek nebo lanko, které se použijí pro vodivé propojení součástek v elektrickém obvodu.</a:t>
            </a:r>
          </a:p>
        </p:txBody>
      </p:sp>
    </p:spTree>
    <p:extLst>
      <p:ext uri="{BB962C8B-B14F-4D97-AF65-F5344CB8AC3E}">
        <p14:creationId xmlns:p14="http://schemas.microsoft.com/office/powerpoint/2010/main" val="1983428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animBg="1"/>
      <p:bldP spid="5" grpId="0" animBg="1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70C0"/>
                </a:solidFill>
                <a:latin typeface="Georgia" pitchFamily="18" charset="0"/>
              </a:rPr>
              <a:t>Pojistka</a:t>
            </a:r>
          </a:p>
        </p:txBody>
      </p:sp>
      <p:pic>
        <p:nvPicPr>
          <p:cNvPr id="2050" name="Picture 2" descr="C:\Users\user\AppData\Local\Microsoft\Windows\Temporary Internet Files\Content.IE5\Q1C3I66A\MP9003165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643" y="839771"/>
            <a:ext cx="2959419" cy="1992675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ser\AppData\Local\Microsoft\Windows\Temporary Internet Files\Content.IE5\TFT1FHNZ\MC9001994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189" y="839771"/>
            <a:ext cx="2168593" cy="1992675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07504" y="836407"/>
            <a:ext cx="3456384" cy="35394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i="1" dirty="0" smtClean="0">
                <a:solidFill>
                  <a:prstClr val="black"/>
                </a:solidFill>
                <a:latin typeface="Georgia" pitchFamily="18" charset="0"/>
              </a:rPr>
              <a:t>Pojistka jistí </a:t>
            </a:r>
            <a:r>
              <a:rPr lang="cs-CZ" sz="2800" dirty="0" smtClean="0">
                <a:solidFill>
                  <a:prstClr val="black"/>
                </a:solidFill>
                <a:latin typeface="Georgia" pitchFamily="18" charset="0"/>
              </a:rPr>
              <a:t>elektrický obvod před zkratem.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  <a:latin typeface="Georgia" pitchFamily="18" charset="0"/>
              </a:rPr>
              <a:t>V případě zkratu se drátek pojistky přepálí a obvod je v místě pojistky přerušen.</a:t>
            </a:r>
            <a:endParaRPr lang="cs-CZ" sz="2800" dirty="0">
              <a:solidFill>
                <a:prstClr val="black"/>
              </a:solidFill>
              <a:latin typeface="Georgia" pitchFamily="18" charset="0"/>
            </a:endParaRPr>
          </a:p>
        </p:txBody>
      </p:sp>
      <p:pic>
        <p:nvPicPr>
          <p:cNvPr id="2054" name="Picture 6" descr="C:\Users\user\AppData\Local\Microsoft\Windows\Temporary Internet Files\Content.IE5\Q1C3I66A\MC9002799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91481"/>
            <a:ext cx="1897334" cy="371703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07504" y="4653136"/>
            <a:ext cx="5544616" cy="138499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  <a:latin typeface="Georgia" pitchFamily="18" charset="0"/>
              </a:rPr>
              <a:t>V domácnostech jsou pojistky nahrazeny</a:t>
            </a:r>
            <a:r>
              <a:rPr lang="cs-CZ" sz="2800" i="1" dirty="0" smtClean="0">
                <a:solidFill>
                  <a:prstClr val="black"/>
                </a:solidFill>
                <a:latin typeface="Georgia" pitchFamily="18" charset="0"/>
              </a:rPr>
              <a:t> jističi.</a:t>
            </a:r>
          </a:p>
          <a:p>
            <a:pPr lvl="0"/>
            <a:r>
              <a:rPr lang="cs-CZ" sz="2800" i="1" dirty="0" smtClean="0">
                <a:solidFill>
                  <a:prstClr val="black"/>
                </a:solidFill>
                <a:latin typeface="Georgia" pitchFamily="18" charset="0"/>
              </a:rPr>
              <a:t>Ty se mohou opětovně „nahodit“.</a:t>
            </a:r>
            <a:endParaRPr lang="cs-CZ" sz="2800" dirty="0">
              <a:solidFill>
                <a:prstClr val="black"/>
              </a:solidFill>
              <a:latin typeface="Georgia" pitchFamily="18" charset="0"/>
            </a:endParaRPr>
          </a:p>
        </p:txBody>
      </p:sp>
      <p:sp>
        <p:nvSpPr>
          <p:cNvPr id="11" name="Tlačítko akce: Zpět nebo Předchozí 10">
            <a:hlinkClick r:id="rId5" action="ppaction://hlinksldjump" highlightClick="1"/>
          </p:cNvPr>
          <p:cNvSpPr/>
          <p:nvPr/>
        </p:nvSpPr>
        <p:spPr>
          <a:xfrm>
            <a:off x="8143875" y="6072188"/>
            <a:ext cx="542925" cy="357187"/>
          </a:xfrm>
          <a:prstGeom prst="actionButtonBackPrevious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420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2585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 dirty="0">
                <a:latin typeface="+mn-lt"/>
              </a:rPr>
              <a:t>Zdroje</a:t>
            </a:r>
            <a:r>
              <a:rPr lang="cs-CZ" b="1" dirty="0" smtClean="0">
                <a:latin typeface="+mn-lt"/>
              </a:rPr>
              <a:t>:</a:t>
            </a:r>
          </a:p>
          <a:p>
            <a:pPr eaLnBrk="1" hangingPunct="1"/>
            <a:r>
              <a:rPr lang="cs-CZ" dirty="0" smtClean="0">
                <a:latin typeface="+mn-lt"/>
              </a:rPr>
              <a:t>Snímek 2, 3 – schémata vlastní</a:t>
            </a:r>
          </a:p>
          <a:p>
            <a:pPr eaLnBrk="1" hangingPunct="1"/>
            <a:r>
              <a:rPr lang="cs-CZ" dirty="0" smtClean="0">
                <a:latin typeface="+mn-lt"/>
              </a:rPr>
              <a:t>Snímky 4, 9 – </a:t>
            </a:r>
            <a:r>
              <a:rPr lang="cs-CZ" dirty="0" err="1" smtClean="0">
                <a:latin typeface="+mn-lt"/>
              </a:rPr>
              <a:t>skeny</a:t>
            </a:r>
            <a:r>
              <a:rPr lang="cs-CZ" dirty="0" smtClean="0">
                <a:latin typeface="+mn-lt"/>
              </a:rPr>
              <a:t> str.89, 96: učebnice </a:t>
            </a:r>
            <a:r>
              <a:rPr lang="cs-CZ" dirty="0"/>
              <a:t>RAUNER, Karel, et al. </a:t>
            </a:r>
            <a:r>
              <a:rPr lang="cs-CZ" i="1" dirty="0"/>
              <a:t>Fyzika </a:t>
            </a:r>
            <a:r>
              <a:rPr lang="cs-CZ" i="1" dirty="0" smtClean="0"/>
              <a:t>6 učebnice </a:t>
            </a:r>
            <a:r>
              <a:rPr lang="cs-CZ" i="1" dirty="0"/>
              <a:t>pro základní školy a víceletá gymnázia </a:t>
            </a:r>
            <a:r>
              <a:rPr lang="cs-CZ" dirty="0"/>
              <a:t>. Vyd.1. Plzeň : Fraus, 2004. 119 s. ISBN 80-7238-210-1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Snímek 5 – </a:t>
            </a:r>
            <a:r>
              <a:rPr lang="cs-CZ" dirty="0" err="1" smtClean="0"/>
              <a:t>skeny</a:t>
            </a:r>
            <a:r>
              <a:rPr lang="cs-CZ" dirty="0" smtClean="0"/>
              <a:t> str. 89 - </a:t>
            </a:r>
            <a:r>
              <a:rPr lang="cs-CZ" dirty="0" err="1"/>
              <a:t>Doc.Dr.Ing.RAUNER</a:t>
            </a:r>
            <a:r>
              <a:rPr lang="cs-CZ" dirty="0"/>
              <a:t>, Karel , et al. Fyzika 8 učebnice pro základní školy a víceletá gymnázia. Plzeň : Fraus, 2006. 128 s. ISBN 80-7238-525-9.</a:t>
            </a:r>
          </a:p>
          <a:p>
            <a:pPr eaLnBrk="1" hangingPunct="1"/>
            <a:r>
              <a:rPr lang="cs-CZ" dirty="0" smtClean="0"/>
              <a:t>Snímky 6, 7, 10 – obrázky vlastní</a:t>
            </a:r>
          </a:p>
          <a:p>
            <a:pPr eaLnBrk="1" hangingPunct="1"/>
            <a:r>
              <a:rPr lang="cs-CZ" dirty="0" smtClean="0"/>
              <a:t>Snímky 8, 11 – kliparty </a:t>
            </a:r>
            <a:r>
              <a:rPr lang="cs-CZ" smtClean="0"/>
              <a:t>z www.microsoft.office.cz</a:t>
            </a:r>
            <a:endParaRPr lang="cs-CZ" dirty="0" smtClean="0"/>
          </a:p>
        </p:txBody>
      </p:sp>
      <p:sp>
        <p:nvSpPr>
          <p:cNvPr id="12291" name="Obdélník 2"/>
          <p:cNvSpPr>
            <a:spLocks noChangeArrowheads="1"/>
          </p:cNvSpPr>
          <p:nvPr/>
        </p:nvSpPr>
        <p:spPr bwMode="auto">
          <a:xfrm>
            <a:off x="0" y="5903913"/>
            <a:ext cx="91440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800"/>
              <a:t>Vytvořeno jako DUM do předmětu fyzika na ZŠ Studentská 895, Mnichovo Hradiště</a:t>
            </a:r>
          </a:p>
        </p:txBody>
      </p:sp>
    </p:spTree>
    <p:extLst>
      <p:ext uri="{BB962C8B-B14F-4D97-AF65-F5344CB8AC3E}">
        <p14:creationId xmlns:p14="http://schemas.microsoft.com/office/powerpoint/2010/main" val="304408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385</Words>
  <Application>Microsoft Office PowerPoint</Application>
  <PresentationFormat>Předvádění na obrazovce (4:3)</PresentationFormat>
  <Paragraphs>54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Elektřina</vt:lpstr>
      <vt:lpstr>Prezentace aplikace PowerPoint</vt:lpstr>
      <vt:lpstr>Prezentace aplikace PowerPoint</vt:lpstr>
      <vt:lpstr>Prezentace aplikace PowerPoint</vt:lpstr>
      <vt:lpstr>Prezentace aplikace PowerPoint</vt:lpstr>
      <vt:lpstr>Spínač</vt:lpstr>
      <vt:lpstr>Prezentace aplikace PowerPoint</vt:lpstr>
      <vt:lpstr>Žárovka = elektrický spotřebič</vt:lpstr>
      <vt:lpstr>Elektrický článek</vt:lpstr>
      <vt:lpstr>Vodič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Elektřina</dc:title>
  <dc:creator>user</dc:creator>
  <cp:lastModifiedBy>user</cp:lastModifiedBy>
  <cp:revision>30</cp:revision>
  <dcterms:created xsi:type="dcterms:W3CDTF">2012-06-19T17:19:26Z</dcterms:created>
  <dcterms:modified xsi:type="dcterms:W3CDTF">2012-06-19T19:11:48Z</dcterms:modified>
</cp:coreProperties>
</file>