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9" r:id="rId4"/>
    <p:sldId id="261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16600" b="1" dirty="0" smtClean="0">
                <a:solidFill>
                  <a:srgbClr val="00B0F0"/>
                </a:solidFill>
              </a:rPr>
              <a:t>Poměr</a:t>
            </a:r>
            <a:endParaRPr lang="cs-CZ" sz="16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71414"/>
            <a:ext cx="8572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dirty="0" smtClean="0"/>
              <a:t>   Slyšel(a) jsi někdy slovo </a:t>
            </a:r>
            <a:r>
              <a:rPr lang="cs-CZ" sz="3600" b="1" dirty="0" smtClean="0"/>
              <a:t>poměr</a:t>
            </a:r>
            <a:r>
              <a:rPr lang="cs-CZ" sz="3600" dirty="0" smtClean="0"/>
              <a:t> v jiném smyslu než v rámci mezilidských vztahů?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142984"/>
            <a:ext cx="5429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Pokud ano, uveď příklad.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385381"/>
            <a:ext cx="86067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koncentrované mycí prostředky – smíchej přípravek          s vodou v poměru </a:t>
            </a:r>
            <a:r>
              <a:rPr lang="cs-CZ" sz="2800" b="1" dirty="0" smtClean="0"/>
              <a:t>1:2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kurzy měn – za </a:t>
            </a:r>
            <a:r>
              <a:rPr lang="cs-CZ" sz="2800" b="1" dirty="0" smtClean="0"/>
              <a:t>1€</a:t>
            </a:r>
            <a:r>
              <a:rPr lang="cs-CZ" sz="2800" dirty="0" smtClean="0"/>
              <a:t>  zaplatím asi </a:t>
            </a:r>
            <a:r>
              <a:rPr lang="cs-CZ" sz="2800" b="1" dirty="0" smtClean="0"/>
              <a:t>25 Kč           </a:t>
            </a:r>
          </a:p>
          <a:p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příprava směsi pro betonování – na </a:t>
            </a:r>
            <a:r>
              <a:rPr lang="cs-CZ" sz="2800" b="1" dirty="0" smtClean="0"/>
              <a:t>3</a:t>
            </a:r>
            <a:r>
              <a:rPr lang="cs-CZ" sz="2800" dirty="0" smtClean="0"/>
              <a:t> lopaty písku přidej  </a:t>
            </a:r>
            <a:r>
              <a:rPr lang="cs-CZ" sz="2800" b="1" dirty="0" smtClean="0"/>
              <a:t>1</a:t>
            </a:r>
            <a:r>
              <a:rPr lang="cs-CZ" sz="2800" dirty="0" smtClean="0"/>
              <a:t> lopatu cementu: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atd. </a:t>
            </a:r>
          </a:p>
          <a:p>
            <a:pPr>
              <a:buFont typeface="Arial" pitchFamily="34" charset="0"/>
              <a:buChar char="•"/>
            </a:pP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429124" y="5000636"/>
            <a:ext cx="22145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poměr 3:1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73016"/>
            <a:ext cx="26025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poměr 1:25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00364" y="1853975"/>
            <a:ext cx="27860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7030A0"/>
                </a:solidFill>
              </a:rPr>
              <a:t>Příklady:</a:t>
            </a:r>
            <a:endParaRPr lang="cs-CZ" sz="36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uiExpand="1" build="allAtOnce"/>
      <p:bldP spid="7" grpId="0"/>
      <p:bldP spid="6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0" y="71414"/>
            <a:ext cx="85725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7030A0"/>
                </a:solidFill>
              </a:rPr>
              <a:t>	</a:t>
            </a:r>
            <a:r>
              <a:rPr lang="cs-CZ" sz="3600" b="1" dirty="0" smtClean="0">
                <a:solidFill>
                  <a:srgbClr val="7030A0"/>
                </a:solidFill>
              </a:rPr>
              <a:t>Pomocí poměru můžeme  porovnávat např</a:t>
            </a:r>
            <a:r>
              <a:rPr lang="cs-CZ" sz="3600" b="1" dirty="0" smtClean="0">
                <a:solidFill>
                  <a:srgbClr val="7030A0"/>
                </a:solidFill>
              </a:rPr>
              <a:t>. počty </a:t>
            </a:r>
            <a:r>
              <a:rPr lang="cs-CZ" sz="3600" b="1" dirty="0" smtClean="0">
                <a:solidFill>
                  <a:srgbClr val="7030A0"/>
                </a:solidFill>
              </a:rPr>
              <a:t>objektů, délky</a:t>
            </a:r>
            <a:r>
              <a:rPr lang="cs-CZ" sz="3600" b="1" dirty="0" smtClean="0">
                <a:solidFill>
                  <a:srgbClr val="7030A0"/>
                </a:solidFill>
              </a:rPr>
              <a:t>, obsahy, objemy, hmotnosti</a:t>
            </a:r>
            <a:r>
              <a:rPr lang="cs-CZ" sz="3600" b="1" dirty="0" smtClean="0">
                <a:solidFill>
                  <a:srgbClr val="7030A0"/>
                </a:solidFill>
              </a:rPr>
              <a:t>, sumy peněz.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868" y="2528824"/>
            <a:ext cx="42862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… zápis poměru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43042" y="1928802"/>
            <a:ext cx="20962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solidFill>
                  <a:srgbClr val="00B0F0"/>
                </a:solidFill>
              </a:rPr>
              <a:t>a:b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5" name="Šipka nahoru 4"/>
          <p:cNvSpPr/>
          <p:nvPr/>
        </p:nvSpPr>
        <p:spPr>
          <a:xfrm rot="1314450">
            <a:off x="1661755" y="3210841"/>
            <a:ext cx="229751" cy="1293575"/>
          </a:xfrm>
          <a:prstGeom prst="upArrow">
            <a:avLst>
              <a:gd name="adj1" fmla="val 50000"/>
              <a:gd name="adj2" fmla="val 65292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nahoru 5"/>
          <p:cNvSpPr/>
          <p:nvPr/>
        </p:nvSpPr>
        <p:spPr>
          <a:xfrm rot="20126586">
            <a:off x="3220584" y="3205231"/>
            <a:ext cx="236031" cy="1293575"/>
          </a:xfrm>
          <a:prstGeom prst="upArrow">
            <a:avLst>
              <a:gd name="adj1" fmla="val 50000"/>
              <a:gd name="adj2" fmla="val 65292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85720" y="4429132"/>
            <a:ext cx="20962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první</a:t>
            </a:r>
            <a:r>
              <a:rPr lang="cs-CZ" sz="3600" dirty="0" smtClean="0"/>
              <a:t> </a:t>
            </a:r>
            <a:r>
              <a:rPr lang="cs-CZ" sz="3600" b="1" dirty="0" smtClean="0"/>
              <a:t>člen</a:t>
            </a:r>
          </a:p>
          <a:p>
            <a:r>
              <a:rPr lang="cs-CZ" sz="3600" dirty="0" smtClean="0"/>
              <a:t>poměru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86050" y="4429132"/>
            <a:ext cx="26432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druhý člen</a:t>
            </a:r>
          </a:p>
          <a:p>
            <a:r>
              <a:rPr lang="cs-CZ" sz="3600" dirty="0" smtClean="0"/>
              <a:t>poměru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1934" y="3212710"/>
            <a:ext cx="45005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čteme: </a:t>
            </a:r>
            <a:r>
              <a:rPr lang="cs-CZ" sz="4400" b="1" dirty="0" smtClean="0"/>
              <a:t>á ku </a:t>
            </a:r>
            <a:r>
              <a:rPr lang="cs-CZ" sz="4400" b="1" dirty="0" err="1" smtClean="0"/>
              <a:t>bé</a:t>
            </a:r>
            <a:endParaRPr lang="cs-CZ" sz="4400" b="1" dirty="0"/>
          </a:p>
        </p:txBody>
      </p:sp>
      <p:sp>
        <p:nvSpPr>
          <p:cNvPr id="10" name="Levá složená závorka 9"/>
          <p:cNvSpPr/>
          <p:nvPr/>
        </p:nvSpPr>
        <p:spPr>
          <a:xfrm rot="16200000">
            <a:off x="2464579" y="3321843"/>
            <a:ext cx="357190" cy="4714908"/>
          </a:xfrm>
          <a:prstGeom prst="leftBrace">
            <a:avLst>
              <a:gd name="adj1" fmla="val 8333"/>
              <a:gd name="adj2" fmla="val 48998"/>
            </a:avLst>
          </a:pr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785918" y="2714620"/>
            <a:ext cx="5643602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5400" b="1" dirty="0" err="1" smtClean="0">
                <a:solidFill>
                  <a:schemeClr val="bg1"/>
                </a:solidFill>
              </a:rPr>
              <a:t>Náledující</a:t>
            </a:r>
            <a:r>
              <a:rPr lang="cs-CZ" sz="5400" b="1" dirty="0" smtClean="0">
                <a:solidFill>
                  <a:schemeClr val="bg1"/>
                </a:solidFill>
              </a:rPr>
              <a:t> si zapiš !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720" y="5854503"/>
            <a:ext cx="46434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B0F0"/>
                </a:solidFill>
              </a:rPr>
              <a:t>kladná čísla</a:t>
            </a:r>
            <a:endParaRPr lang="cs-CZ" sz="3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5" presetClass="emph" presetSubtype="0" repeatCount="3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9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  <p:bldP spid="5" grpId="0" animBg="1"/>
      <p:bldP spid="6" grpId="0" animBg="1"/>
      <p:bldP spid="7" grpId="0"/>
      <p:bldP spid="8" grpId="0"/>
      <p:bldP spid="9" grpId="0"/>
      <p:bldP spid="10" grpId="0" animBg="1"/>
      <p:bldP spid="11" grpId="0" animBg="1"/>
      <p:bldP spid="11" grpId="1" animBg="1"/>
      <p:bldP spid="11" grpId="2" animBg="1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23528" y="-27384"/>
            <a:ext cx="83918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Úloha 1:</a:t>
            </a:r>
          </a:p>
          <a:p>
            <a:pPr algn="just"/>
            <a:r>
              <a:rPr lang="cs-CZ" sz="4000" dirty="0" smtClean="0"/>
              <a:t>Jaký je poměr mezi počtem přítomných dívek a chlapců vaší třídy? 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2496" y="2276872"/>
            <a:ext cx="84643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Úloha 2:</a:t>
            </a:r>
          </a:p>
          <a:p>
            <a:pPr algn="just"/>
            <a:r>
              <a:rPr lang="cs-CZ" sz="4000" dirty="0" smtClean="0"/>
              <a:t>Jaký je poměr mezi počtem přítomných chlapců   a dívek vaší třídy? 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4509120"/>
            <a:ext cx="89289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FF0000"/>
                </a:solidFill>
              </a:rPr>
              <a:t>Záleží na pořadí členů,          1:2 neznamená </a:t>
            </a:r>
            <a:r>
              <a:rPr lang="cs-CZ" sz="5400" b="1" dirty="0" smtClean="0">
                <a:solidFill>
                  <a:srgbClr val="FF0000"/>
                </a:solidFill>
              </a:rPr>
              <a:t>totéž jako 2:1 </a:t>
            </a:r>
            <a:r>
              <a:rPr lang="cs-CZ" sz="5400" b="1" dirty="0" smtClean="0">
                <a:solidFill>
                  <a:srgbClr val="00B0F0"/>
                </a:solidFill>
              </a:rPr>
              <a:t>!</a:t>
            </a:r>
            <a:r>
              <a:rPr lang="cs-CZ" sz="5400" dirty="0" smtClean="0"/>
              <a:t> 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332656"/>
            <a:ext cx="244827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b="1" dirty="0" smtClean="0">
                <a:solidFill>
                  <a:srgbClr val="00B0F0"/>
                </a:solidFill>
              </a:rPr>
              <a:t>a:b </a:t>
            </a:r>
            <a:endParaRPr lang="cs-CZ" sz="115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99992" y="332656"/>
            <a:ext cx="2448272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500" b="1" dirty="0" smtClean="0">
                <a:solidFill>
                  <a:srgbClr val="00B0F0"/>
                </a:solidFill>
              </a:rPr>
              <a:t>b:a </a:t>
            </a:r>
            <a:endParaRPr lang="cs-CZ" sz="115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07704" y="4957424"/>
            <a:ext cx="15841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3:2 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4985300"/>
            <a:ext cx="15841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2:3 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844824"/>
            <a:ext cx="29523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poměr 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1844824"/>
            <a:ext cx="432048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převrácený poměr </a:t>
            </a:r>
            <a:endParaRPr lang="cs-CZ" sz="6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4221088"/>
            <a:ext cx="13681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err="1" smtClean="0">
                <a:solidFill>
                  <a:srgbClr val="7030A0"/>
                </a:solidFill>
              </a:rPr>
              <a:t>Př</a:t>
            </a:r>
            <a:r>
              <a:rPr lang="cs-CZ" sz="6600" b="1" dirty="0" smtClean="0">
                <a:solidFill>
                  <a:srgbClr val="7030A0"/>
                </a:solidFill>
              </a:rPr>
              <a:t>: </a:t>
            </a:r>
            <a:endParaRPr lang="cs-CZ" sz="66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ovéPole 11"/>
          <p:cNvSpPr txBox="1"/>
          <p:nvPr/>
        </p:nvSpPr>
        <p:spPr>
          <a:xfrm>
            <a:off x="323528" y="71414"/>
            <a:ext cx="860619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Úloha 3:</a:t>
            </a:r>
          </a:p>
          <a:p>
            <a:pPr algn="just"/>
            <a:r>
              <a:rPr lang="cs-CZ" sz="4000" dirty="0" smtClean="0"/>
              <a:t>Urči poměr hmotností odevzdaného starého papíru, jestliže Jára přinesl 7 kg papíru a Ruda přivezl 0,3 q papíru: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2496" y="3284984"/>
            <a:ext cx="84643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Před určením poměru musíme převést na stejné jednotky.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4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</TotalTime>
  <Words>175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Poměr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najman</cp:lastModifiedBy>
  <cp:revision>49</cp:revision>
  <dcterms:modified xsi:type="dcterms:W3CDTF">2011-02-22T09:04:03Z</dcterms:modified>
</cp:coreProperties>
</file>