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64" r:id="rId4"/>
    <p:sldId id="265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10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Úpravy poměru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-27384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   Dva kluci vyšli současně ze stejného místa a za stejný čas urazili tyto trasy: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1691680" y="1791980"/>
            <a:ext cx="6840760" cy="125511"/>
            <a:chOff x="899592" y="5319713"/>
            <a:chExt cx="3096344" cy="152400"/>
          </a:xfrm>
        </p:grpSpPr>
        <p:sp>
          <p:nvSpPr>
            <p:cNvPr id="16" name="Line 5"/>
            <p:cNvSpPr>
              <a:spLocks noChangeShapeType="1"/>
            </p:cNvSpPr>
            <p:nvPr/>
          </p:nvSpPr>
          <p:spPr bwMode="auto">
            <a:xfrm>
              <a:off x="899592" y="5414963"/>
              <a:ext cx="309634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6"/>
            <p:cNvSpPr>
              <a:spLocks noChangeShapeType="1"/>
            </p:cNvSpPr>
            <p:nvPr/>
          </p:nvSpPr>
          <p:spPr bwMode="auto">
            <a:xfrm>
              <a:off x="899592" y="5319713"/>
              <a:ext cx="0" cy="1524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Line 7"/>
            <p:cNvSpPr>
              <a:spLocks noChangeShapeType="1"/>
            </p:cNvSpPr>
            <p:nvPr/>
          </p:nvSpPr>
          <p:spPr bwMode="auto">
            <a:xfrm>
              <a:off x="1638300" y="5319713"/>
              <a:ext cx="0" cy="1524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Line 8"/>
            <p:cNvSpPr>
              <a:spLocks noChangeShapeType="1"/>
            </p:cNvSpPr>
            <p:nvPr/>
          </p:nvSpPr>
          <p:spPr bwMode="auto">
            <a:xfrm>
              <a:off x="2400300" y="5319713"/>
              <a:ext cx="0" cy="1524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Line 9"/>
            <p:cNvSpPr>
              <a:spLocks noChangeShapeType="1"/>
            </p:cNvSpPr>
            <p:nvPr/>
          </p:nvSpPr>
          <p:spPr bwMode="auto">
            <a:xfrm>
              <a:off x="3162300" y="5319713"/>
              <a:ext cx="0" cy="1524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Line 10"/>
            <p:cNvSpPr>
              <a:spLocks noChangeShapeType="1"/>
            </p:cNvSpPr>
            <p:nvPr/>
          </p:nvSpPr>
          <p:spPr bwMode="auto">
            <a:xfrm>
              <a:off x="3924300" y="5319713"/>
              <a:ext cx="0" cy="1524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0" name="TextovéPole 39"/>
          <p:cNvSpPr txBox="1"/>
          <p:nvPr/>
        </p:nvSpPr>
        <p:spPr>
          <a:xfrm>
            <a:off x="683568" y="96156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fit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Zdenda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1520" y="229603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zraněný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Emil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43" name="Přímá spojovací šipka 42"/>
          <p:cNvCxnSpPr/>
          <p:nvPr/>
        </p:nvCxnSpPr>
        <p:spPr>
          <a:xfrm>
            <a:off x="1691680" y="1575956"/>
            <a:ext cx="6696744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1691680" y="2150432"/>
            <a:ext cx="3312368" cy="1588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Elipsa 45"/>
          <p:cNvSpPr/>
          <p:nvPr/>
        </p:nvSpPr>
        <p:spPr>
          <a:xfrm>
            <a:off x="4860032" y="1719972"/>
            <a:ext cx="288032" cy="28803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8244408" y="1719972"/>
            <a:ext cx="288032" cy="28803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107504" y="2852936"/>
            <a:ext cx="8788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   Sledovali je </a:t>
            </a:r>
            <a:r>
              <a:rPr lang="cs-CZ" sz="2800" b="1" dirty="0" err="1" smtClean="0">
                <a:solidFill>
                  <a:srgbClr val="002060"/>
                </a:solidFill>
              </a:rPr>
              <a:t>Timur</a:t>
            </a:r>
            <a:r>
              <a:rPr lang="cs-CZ" sz="2800" b="1" dirty="0" smtClean="0">
                <a:solidFill>
                  <a:srgbClr val="002060"/>
                </a:solidFill>
              </a:rPr>
              <a:t> a Saša, kteří se nyní přou, v jakém poměru jsou vzdálenosti, které </a:t>
            </a:r>
            <a:r>
              <a:rPr lang="cs-CZ" sz="2800" b="1" dirty="0" err="1" smtClean="0">
                <a:solidFill>
                  <a:srgbClr val="002060"/>
                </a:solidFill>
              </a:rPr>
              <a:t>Zdenda</a:t>
            </a:r>
            <a:r>
              <a:rPr lang="cs-CZ" sz="2800" b="1" dirty="0" smtClean="0">
                <a:solidFill>
                  <a:srgbClr val="002060"/>
                </a:solidFill>
              </a:rPr>
              <a:t> a Emil ušli.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0" name="Oválný popisek 49"/>
          <p:cNvSpPr/>
          <p:nvPr/>
        </p:nvSpPr>
        <p:spPr>
          <a:xfrm>
            <a:off x="1547664" y="3789040"/>
            <a:ext cx="2736304" cy="1368152"/>
          </a:xfrm>
          <a:prstGeom prst="wedgeEllipseCallout">
            <a:avLst>
              <a:gd name="adj1" fmla="val -47620"/>
              <a:gd name="adj2" fmla="val 41813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2051720" y="3710642"/>
            <a:ext cx="21602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4:2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52" name="Oválný popisek 51"/>
          <p:cNvSpPr/>
          <p:nvPr/>
        </p:nvSpPr>
        <p:spPr>
          <a:xfrm>
            <a:off x="4499992" y="3816424"/>
            <a:ext cx="2736304" cy="1368152"/>
          </a:xfrm>
          <a:prstGeom prst="wedgeEllipseCallout">
            <a:avLst>
              <a:gd name="adj1" fmla="val 51439"/>
              <a:gd name="adj2" fmla="val 42609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5148064" y="3717032"/>
            <a:ext cx="17281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2:1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39552" y="501317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B0F0"/>
                </a:solidFill>
              </a:rPr>
              <a:t>Timur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372200" y="4869160"/>
            <a:ext cx="20882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B0F0"/>
                </a:solidFill>
              </a:rPr>
              <a:t>Saša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 algn="r"/>
            <a:r>
              <a:rPr lang="cs-CZ" sz="2800" b="1" dirty="0" smtClean="0"/>
              <a:t>z </a:t>
            </a:r>
            <a:r>
              <a:rPr lang="cs-CZ" sz="2800" b="1" dirty="0" err="1" smtClean="0"/>
              <a:t>Timurova</a:t>
            </a:r>
            <a:r>
              <a:rPr lang="cs-CZ" sz="2800" b="1" dirty="0" smtClean="0"/>
              <a:t> gangu</a:t>
            </a:r>
            <a:endParaRPr lang="cs-CZ" sz="28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987824" y="5157192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KDO MÁ PRAVDU?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347864" y="4919008"/>
            <a:ext cx="2376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ANO, OBA!</a:t>
            </a:r>
            <a:endParaRPr lang="cs-CZ" sz="6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8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9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20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autoRev="1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A0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autoRev="1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2A0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autoRev="1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0" grpId="0"/>
      <p:bldP spid="41" grpId="0"/>
      <p:bldP spid="46" grpId="0" animBg="1"/>
      <p:bldP spid="47" grpId="0" animBg="1"/>
      <p:bldP spid="49" grpId="0"/>
      <p:bldP spid="50" grpId="0" animBg="1"/>
      <p:bldP spid="51" grpId="0"/>
      <p:bldP spid="52" grpId="0" animBg="1"/>
      <p:bldP spid="53" grpId="0"/>
      <p:bldP spid="55" grpId="0"/>
      <p:bldP spid="56" grpId="0"/>
      <p:bldP spid="58" grpId="0"/>
      <p:bldP spid="58" grpId="1"/>
      <p:bldP spid="58" grpId="2"/>
      <p:bldP spid="59" grpId="0"/>
      <p:bldP spid="5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33843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4:2</a:t>
            </a:r>
            <a:r>
              <a:rPr lang="cs-CZ" sz="8800" b="1" dirty="0" smtClean="0">
                <a:solidFill>
                  <a:srgbClr val="FFFF00"/>
                </a:solidFill>
              </a:rPr>
              <a:t> </a:t>
            </a:r>
            <a:r>
              <a:rPr lang="cs-CZ" sz="8800" b="1" dirty="0" smtClean="0">
                <a:solidFill>
                  <a:srgbClr val="FF0000"/>
                </a:solidFill>
              </a:rPr>
              <a:t>= </a:t>
            </a:r>
            <a:r>
              <a:rPr lang="cs-CZ" sz="8800" b="1" dirty="0" err="1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267038"/>
            <a:ext cx="3600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2:1</a:t>
            </a:r>
            <a:r>
              <a:rPr lang="cs-CZ" sz="8800" b="1" dirty="0" smtClean="0">
                <a:solidFill>
                  <a:srgbClr val="FF0000"/>
                </a:solidFill>
              </a:rPr>
              <a:t>=2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5725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   Poměry 4:2 a 2:1 	… mají stejnou hodnotu</a:t>
            </a:r>
          </a:p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					nebo-li</a:t>
            </a:r>
          </a:p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				… se rovnají (4:2 = </a:t>
            </a:r>
            <a:r>
              <a:rPr lang="cs-CZ" sz="3200" b="1" dirty="0" err="1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:1).			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719934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   Možná, že již někoho napadlo, že poměry můžeme podobně jako zlomky </a:t>
            </a:r>
            <a:r>
              <a:rPr lang="cs-CZ" sz="3200" b="1" u="sng" dirty="0" smtClean="0">
                <a:solidFill>
                  <a:srgbClr val="002060"/>
                </a:solidFill>
              </a:rPr>
              <a:t>rozšiřovat</a:t>
            </a:r>
            <a:r>
              <a:rPr lang="cs-CZ" sz="3200" b="1" dirty="0" smtClean="0">
                <a:solidFill>
                  <a:srgbClr val="002060"/>
                </a:solidFill>
              </a:rPr>
              <a:t> a </a:t>
            </a:r>
            <a:r>
              <a:rPr lang="cs-CZ" sz="3200" b="1" u="sng" dirty="0" smtClean="0">
                <a:solidFill>
                  <a:srgbClr val="002060"/>
                </a:solidFill>
              </a:rPr>
              <a:t>krátit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046275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   Pokus se vysvětlit jak: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1"/>
      <p:bldP spid="5" grpId="1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Rozšiřování a krácení poměrů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Poměr </a:t>
            </a:r>
            <a:r>
              <a:rPr lang="cs-CZ" sz="4000" b="1" dirty="0" smtClean="0">
                <a:solidFill>
                  <a:srgbClr val="7030A0"/>
                </a:solidFill>
              </a:rPr>
              <a:t>rozšíříme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(</a:t>
            </a:r>
            <a:r>
              <a:rPr lang="cs-CZ" sz="4000" b="1" dirty="0" smtClean="0">
                <a:solidFill>
                  <a:srgbClr val="FF0000"/>
                </a:solidFill>
              </a:rPr>
              <a:t>zkrátíme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 tak,       že první i druhý člen </a:t>
            </a:r>
            <a:r>
              <a:rPr lang="cs-CZ" sz="4000" b="1" dirty="0" smtClean="0">
                <a:solidFill>
                  <a:srgbClr val="7030A0"/>
                </a:solidFill>
              </a:rPr>
              <a:t>vynásobíme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(</a:t>
            </a:r>
            <a:r>
              <a:rPr lang="cs-CZ" sz="4000" b="1" dirty="0" smtClean="0">
                <a:solidFill>
                  <a:srgbClr val="FF0000"/>
                </a:solidFill>
              </a:rPr>
              <a:t>vydělíme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) stejným kladným číslem.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56992"/>
            <a:ext cx="79208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Hodnota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poměru </a:t>
            </a:r>
            <a:r>
              <a:rPr lang="cs-CZ" sz="4400" b="1" dirty="0" smtClean="0">
                <a:solidFill>
                  <a:srgbClr val="00B0F0"/>
                </a:solidFill>
              </a:rPr>
              <a:t>se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po </a:t>
            </a:r>
            <a:r>
              <a:rPr lang="cs-CZ" sz="4400" b="1" dirty="0" smtClean="0">
                <a:solidFill>
                  <a:srgbClr val="7030A0"/>
                </a:solidFill>
              </a:rPr>
              <a:t>rozšíření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ani </a:t>
            </a:r>
            <a:r>
              <a:rPr lang="cs-CZ" sz="4400" b="1" dirty="0" smtClean="0">
                <a:solidFill>
                  <a:srgbClr val="FF0000"/>
                </a:solidFill>
              </a:rPr>
              <a:t>zkrácení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rgbClr val="00B0F0"/>
                </a:solidFill>
              </a:rPr>
              <a:t>nezmění</a:t>
            </a:r>
            <a:r>
              <a:rPr lang="cs-CZ" sz="4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!</a:t>
            </a:r>
            <a:endParaRPr lang="cs-CZ" sz="4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-27384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Poměr v základním tvaru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836712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… jeho členy jsou </a:t>
            </a:r>
            <a:r>
              <a:rPr lang="cs-CZ" sz="4000" b="1" dirty="0" smtClean="0">
                <a:solidFill>
                  <a:srgbClr val="FF0000"/>
                </a:solidFill>
              </a:rPr>
              <a:t>nesoudělná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</a:t>
            </a:r>
          </a:p>
          <a:p>
            <a:pPr algn="just"/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</a:t>
            </a:r>
            <a:r>
              <a:rPr lang="cs-CZ" sz="4000" b="1" dirty="0" smtClean="0">
                <a:solidFill>
                  <a:srgbClr val="00B0F0"/>
                </a:solidFill>
              </a:rPr>
              <a:t>přirozená</a:t>
            </a: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čísla      </a:t>
            </a:r>
            <a:r>
              <a:rPr lang="cs-CZ" sz="4000" b="1" dirty="0" smtClean="0"/>
              <a:t>(jako u zlomků)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39475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00B0F0"/>
                </a:solidFill>
              </a:rPr>
              <a:t>ÚLOHA 1:</a:t>
            </a:r>
          </a:p>
          <a:p>
            <a:pPr algn="just"/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Vypiš poměry, které jsou v základním tvaru: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293096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2:4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4293096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3:5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53000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99:100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5530006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8:6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530006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12:7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293096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4:12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305870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0,2:0,3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5530006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6:5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  <p:bldP spid="6" grpId="0"/>
      <p:bldP spid="7" grpId="0"/>
      <p:bldP spid="8" grpId="0"/>
      <p:bldP spid="8" grpId="1"/>
      <p:bldP spid="9" grpId="0"/>
      <p:bldP spid="10" grpId="0"/>
      <p:bldP spid="10" grpId="1"/>
      <p:bldP spid="11" grpId="0"/>
      <p:bldP spid="11" grpId="1"/>
      <p:bldP spid="1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170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Úpravy poměru 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95</cp:revision>
  <dcterms:modified xsi:type="dcterms:W3CDTF">2011-02-22T08:48:15Z</dcterms:modified>
</cp:coreProperties>
</file>