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7" r:id="rId3"/>
    <p:sldId id="268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45" autoAdjust="0"/>
    <p:restoredTop sz="94660"/>
  </p:normalViewPr>
  <p:slideViewPr>
    <p:cSldViewPr>
      <p:cViewPr varScale="1">
        <p:scale>
          <a:sx n="95" d="100"/>
          <a:sy n="95" d="100"/>
        </p:scale>
        <p:origin x="-5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Počítání             s poměry 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-66098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smtClean="0">
                <a:solidFill>
                  <a:srgbClr val="00B0F0"/>
                </a:solidFill>
              </a:rPr>
              <a:t>1. Změna </a:t>
            </a:r>
            <a:r>
              <a:rPr lang="cs-CZ" sz="5400" b="1" dirty="0" smtClean="0">
                <a:solidFill>
                  <a:srgbClr val="00B0F0"/>
                </a:solidFill>
              </a:rPr>
              <a:t>čísla v poměru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819677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  Kolik € zaplatí za </a:t>
            </a:r>
            <a:r>
              <a:rPr lang="cs-CZ" sz="4000" b="1" dirty="0" err="1" smtClean="0">
                <a:solidFill>
                  <a:schemeClr val="bg1">
                    <a:lumMod val="50000"/>
                  </a:schemeClr>
                </a:solidFill>
              </a:rPr>
              <a:t>minizájezd</a:t>
            </a:r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12</a:t>
            </a:r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lidí, jestliže </a:t>
            </a:r>
            <a:r>
              <a:rPr lang="cs-CZ" sz="4000" b="1" dirty="0" smtClean="0">
                <a:solidFill>
                  <a:srgbClr val="FF0000"/>
                </a:solidFill>
              </a:rPr>
              <a:t>5</a:t>
            </a:r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lidí zaplatí </a:t>
            </a:r>
            <a:r>
              <a:rPr lang="cs-CZ" sz="4000" b="1" dirty="0" smtClean="0">
                <a:solidFill>
                  <a:srgbClr val="7030A0"/>
                </a:solidFill>
              </a:rPr>
              <a:t>15</a:t>
            </a:r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€? 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966279"/>
            <a:ext cx="7920880" cy="3034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4400" b="1" dirty="0" smtClean="0"/>
              <a:t>5 lidí … </a:t>
            </a:r>
            <a:r>
              <a:rPr lang="cs-CZ" sz="4400" b="1" dirty="0" smtClean="0">
                <a:solidFill>
                  <a:srgbClr val="00B0F0"/>
                </a:solidFill>
              </a:rPr>
              <a:t>15</a:t>
            </a:r>
            <a:r>
              <a:rPr lang="cs-CZ" sz="4400" b="1" dirty="0" smtClean="0"/>
              <a:t> €</a:t>
            </a:r>
          </a:p>
          <a:p>
            <a:pPr algn="just">
              <a:lnSpc>
                <a:spcPct val="150000"/>
              </a:lnSpc>
            </a:pPr>
            <a:r>
              <a:rPr lang="cs-CZ" sz="4400" b="1" dirty="0" smtClean="0"/>
              <a:t>1 člověk … </a:t>
            </a:r>
            <a:r>
              <a:rPr lang="cs-CZ" sz="4400" b="1" dirty="0" smtClean="0">
                <a:solidFill>
                  <a:srgbClr val="00B0F0"/>
                </a:solidFill>
              </a:rPr>
              <a:t>15</a:t>
            </a:r>
            <a:r>
              <a:rPr lang="cs-CZ" sz="4400" b="1" dirty="0" smtClean="0"/>
              <a:t>:5 = </a:t>
            </a:r>
            <a:r>
              <a:rPr lang="cs-CZ" sz="4400" b="1" dirty="0" smtClean="0">
                <a:solidFill>
                  <a:srgbClr val="7030A0"/>
                </a:solidFill>
              </a:rPr>
              <a:t>3</a:t>
            </a:r>
            <a:r>
              <a:rPr lang="cs-CZ" sz="4400" b="1" dirty="0" smtClean="0"/>
              <a:t> €</a:t>
            </a:r>
          </a:p>
          <a:p>
            <a:pPr algn="just">
              <a:lnSpc>
                <a:spcPct val="150000"/>
              </a:lnSpc>
            </a:pPr>
            <a:r>
              <a:rPr lang="cs-CZ" sz="4400" b="1" dirty="0" smtClean="0"/>
              <a:t>12 lidí … </a:t>
            </a:r>
            <a:r>
              <a:rPr lang="cs-CZ" sz="4400" b="1" dirty="0" smtClean="0">
                <a:solidFill>
                  <a:srgbClr val="7030A0"/>
                </a:solidFill>
              </a:rPr>
              <a:t>3</a:t>
            </a:r>
            <a:r>
              <a:rPr lang="cs-CZ" sz="4400" b="1" dirty="0" smtClean="0"/>
              <a:t> € . 12 = </a:t>
            </a:r>
            <a:r>
              <a:rPr lang="cs-CZ" sz="4400" b="1" u="sng" dirty="0" smtClean="0">
                <a:solidFill>
                  <a:srgbClr val="FF0000"/>
                </a:solidFill>
              </a:rPr>
              <a:t>36 € 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23528" y="2143116"/>
            <a:ext cx="8136904" cy="0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500034" y="5214950"/>
            <a:ext cx="8032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600" b="1" dirty="0" smtClean="0">
                <a:solidFill>
                  <a:srgbClr val="7030A0"/>
                </a:solidFill>
              </a:rPr>
              <a:t>Zkusme to ještě jinak:</a:t>
            </a:r>
            <a:endParaRPr lang="cs-CZ" sz="6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85" decel="100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385" decel="100000"/>
                                        <p:tgtEl>
                                          <p:spTgt spid="4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385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385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4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1429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  Kolik € zaplatí za </a:t>
            </a:r>
            <a:r>
              <a:rPr lang="cs-CZ" sz="3600" b="1" dirty="0" err="1" smtClean="0">
                <a:solidFill>
                  <a:schemeClr val="bg1">
                    <a:lumMod val="50000"/>
                  </a:schemeClr>
                </a:solidFill>
              </a:rPr>
              <a:t>minizájezd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12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lidí, jestliže </a:t>
            </a:r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lidí zaplatí </a:t>
            </a:r>
            <a:r>
              <a:rPr lang="cs-CZ" sz="3600" b="1" dirty="0" smtClean="0">
                <a:solidFill>
                  <a:srgbClr val="7030A0"/>
                </a:solidFill>
              </a:rPr>
              <a:t>15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€?	             (</a:t>
            </a:r>
            <a:r>
              <a:rPr lang="cs-CZ" sz="3600" b="1" dirty="0" smtClean="0">
                <a:solidFill>
                  <a:srgbClr val="FF0000"/>
                </a:solidFill>
              </a:rPr>
              <a:t>36 €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)</a:t>
            </a:r>
            <a:endParaRPr lang="cs-CZ" sz="3600" b="1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23528" y="1500174"/>
            <a:ext cx="8136904" cy="0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1470526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F0"/>
                </a:solidFill>
              </a:rPr>
              <a:t>   V jakém poměru jsou počty lidí?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357298"/>
            <a:ext cx="2843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   12 : 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Mínus 12"/>
          <p:cNvSpPr/>
          <p:nvPr/>
        </p:nvSpPr>
        <p:spPr>
          <a:xfrm>
            <a:off x="500034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ínus 13"/>
          <p:cNvSpPr/>
          <p:nvPr/>
        </p:nvSpPr>
        <p:spPr>
          <a:xfrm>
            <a:off x="1076098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ínus 14"/>
          <p:cNvSpPr/>
          <p:nvPr/>
        </p:nvSpPr>
        <p:spPr>
          <a:xfrm>
            <a:off x="1652162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ínus 15"/>
          <p:cNvSpPr/>
          <p:nvPr/>
        </p:nvSpPr>
        <p:spPr>
          <a:xfrm>
            <a:off x="2228226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ínus 16"/>
          <p:cNvSpPr/>
          <p:nvPr/>
        </p:nvSpPr>
        <p:spPr>
          <a:xfrm>
            <a:off x="2804290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ínus 17"/>
          <p:cNvSpPr/>
          <p:nvPr/>
        </p:nvSpPr>
        <p:spPr>
          <a:xfrm>
            <a:off x="500034" y="2719180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ínus 18"/>
          <p:cNvSpPr/>
          <p:nvPr/>
        </p:nvSpPr>
        <p:spPr>
          <a:xfrm>
            <a:off x="1076098" y="2719180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ínus 19"/>
          <p:cNvSpPr/>
          <p:nvPr/>
        </p:nvSpPr>
        <p:spPr>
          <a:xfrm>
            <a:off x="1652162" y="2719180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ínus 20"/>
          <p:cNvSpPr/>
          <p:nvPr/>
        </p:nvSpPr>
        <p:spPr>
          <a:xfrm>
            <a:off x="2228226" y="2719180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ínus 21"/>
          <p:cNvSpPr/>
          <p:nvPr/>
        </p:nvSpPr>
        <p:spPr>
          <a:xfrm>
            <a:off x="2804290" y="2719180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ínus 22"/>
          <p:cNvSpPr/>
          <p:nvPr/>
        </p:nvSpPr>
        <p:spPr>
          <a:xfrm>
            <a:off x="3380354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ínus 23"/>
          <p:cNvSpPr/>
          <p:nvPr/>
        </p:nvSpPr>
        <p:spPr>
          <a:xfrm>
            <a:off x="3956418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ínus 24"/>
          <p:cNvSpPr/>
          <p:nvPr/>
        </p:nvSpPr>
        <p:spPr>
          <a:xfrm>
            <a:off x="4532482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ínus 25"/>
          <p:cNvSpPr/>
          <p:nvPr/>
        </p:nvSpPr>
        <p:spPr>
          <a:xfrm>
            <a:off x="5108546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ínus 26"/>
          <p:cNvSpPr/>
          <p:nvPr/>
        </p:nvSpPr>
        <p:spPr>
          <a:xfrm>
            <a:off x="5684610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ínus 27"/>
          <p:cNvSpPr/>
          <p:nvPr/>
        </p:nvSpPr>
        <p:spPr>
          <a:xfrm>
            <a:off x="6260674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ínus 28"/>
          <p:cNvSpPr/>
          <p:nvPr/>
        </p:nvSpPr>
        <p:spPr>
          <a:xfrm>
            <a:off x="6836738" y="2143116"/>
            <a:ext cx="792088" cy="43204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Levá složená závorka 29"/>
          <p:cNvSpPr/>
          <p:nvPr/>
        </p:nvSpPr>
        <p:spPr>
          <a:xfrm rot="16200000">
            <a:off x="1904190" y="1675064"/>
            <a:ext cx="288032" cy="2952328"/>
          </a:xfrm>
          <a:prstGeom prst="leftBrace">
            <a:avLst>
              <a:gd name="adj1" fmla="val 8333"/>
              <a:gd name="adj2" fmla="val 50681"/>
            </a:avLst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Levá složená závorka 30"/>
          <p:cNvSpPr/>
          <p:nvPr/>
        </p:nvSpPr>
        <p:spPr>
          <a:xfrm rot="16200000">
            <a:off x="3920414" y="-917224"/>
            <a:ext cx="288032" cy="6984775"/>
          </a:xfrm>
          <a:prstGeom prst="leftBrace">
            <a:avLst>
              <a:gd name="adj1" fmla="val 8333"/>
              <a:gd name="adj2" fmla="val 50681"/>
            </a:avLst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740394" y="26280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? €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63688" y="321468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15 €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81292" y="3739601"/>
            <a:ext cx="16767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12 : 5 =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grpSp>
        <p:nvGrpSpPr>
          <p:cNvPr id="5" name="Skupina 39"/>
          <p:cNvGrpSpPr/>
          <p:nvPr/>
        </p:nvGrpSpPr>
        <p:grpSpPr>
          <a:xfrm>
            <a:off x="6715140" y="3563896"/>
            <a:ext cx="679888" cy="1008112"/>
            <a:chOff x="7884368" y="4509120"/>
            <a:chExt cx="679888" cy="1008112"/>
          </a:xfrm>
        </p:grpSpPr>
        <p:sp>
          <p:nvSpPr>
            <p:cNvPr id="35" name="TextovéPole 34"/>
            <p:cNvSpPr txBox="1"/>
            <p:nvPr/>
          </p:nvSpPr>
          <p:spPr>
            <a:xfrm>
              <a:off x="7884368" y="4509120"/>
              <a:ext cx="6480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rgbClr val="7030A0"/>
                  </a:solidFill>
                </a:rPr>
                <a:t>12</a:t>
              </a:r>
              <a:endParaRPr lang="cs-CZ" sz="3200" b="1" dirty="0">
                <a:solidFill>
                  <a:srgbClr val="7030A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988192" y="4932457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rgbClr val="7030A0"/>
                  </a:solidFill>
                </a:rPr>
                <a:t>5</a:t>
              </a:r>
              <a:endParaRPr lang="cs-CZ" sz="32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37" name="Přímá spojovací čára 36"/>
            <p:cNvCxnSpPr/>
            <p:nvPr/>
          </p:nvCxnSpPr>
          <p:spPr>
            <a:xfrm>
              <a:off x="7956376" y="5013176"/>
              <a:ext cx="420328" cy="0"/>
            </a:xfrm>
            <a:prstGeom prst="line">
              <a:avLst/>
            </a:prstGeom>
            <a:ln w="254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TextovéPole 40"/>
          <p:cNvSpPr txBox="1"/>
          <p:nvPr/>
        </p:nvSpPr>
        <p:spPr>
          <a:xfrm>
            <a:off x="250982" y="4437521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12 lidí zaplatí </a:t>
            </a:r>
            <a:r>
              <a:rPr lang="cs-CZ" sz="3200" b="1" dirty="0" smtClean="0">
                <a:solidFill>
                  <a:srgbClr val="0070C0"/>
                </a:solidFill>
              </a:rPr>
              <a:t>2,4 krát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nebo-li       </a:t>
            </a:r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krát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více než 5 lidí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1472" y="5643578"/>
            <a:ext cx="3275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70C0"/>
                </a:solidFill>
              </a:rPr>
              <a:t>2,4 . 15 € = </a:t>
            </a:r>
            <a:r>
              <a:rPr lang="cs-CZ" sz="3200" b="1" u="sng" dirty="0" smtClean="0">
                <a:solidFill>
                  <a:srgbClr val="FF0000"/>
                </a:solidFill>
              </a:rPr>
              <a:t>36</a:t>
            </a:r>
            <a:r>
              <a:rPr lang="cs-CZ" sz="3200" b="1" dirty="0" smtClean="0">
                <a:solidFill>
                  <a:srgbClr val="FF0000"/>
                </a:solidFill>
              </a:rPr>
              <a:t> €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grpSp>
        <p:nvGrpSpPr>
          <p:cNvPr id="6" name="Skupina 44"/>
          <p:cNvGrpSpPr/>
          <p:nvPr/>
        </p:nvGrpSpPr>
        <p:grpSpPr>
          <a:xfrm>
            <a:off x="5249434" y="4286256"/>
            <a:ext cx="679888" cy="1008112"/>
            <a:chOff x="7884368" y="4509120"/>
            <a:chExt cx="679888" cy="1008112"/>
          </a:xfrm>
        </p:grpSpPr>
        <p:sp>
          <p:nvSpPr>
            <p:cNvPr id="46" name="TextovéPole 45"/>
            <p:cNvSpPr txBox="1"/>
            <p:nvPr/>
          </p:nvSpPr>
          <p:spPr>
            <a:xfrm>
              <a:off x="7884368" y="4509120"/>
              <a:ext cx="6480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chemeClr val="bg1">
                      <a:lumMod val="50000"/>
                    </a:schemeClr>
                  </a:solidFill>
                </a:rPr>
                <a:t>12</a:t>
              </a:r>
              <a:endParaRPr lang="cs-CZ" sz="3200" b="1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7988192" y="4932457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chemeClr val="bg1">
                      <a:lumMod val="50000"/>
                    </a:schemeClr>
                  </a:solidFill>
                </a:rPr>
                <a:t>5</a:t>
              </a:r>
              <a:endParaRPr lang="cs-CZ" sz="3200" b="1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48" name="Přímá spojovací čára 47"/>
            <p:cNvCxnSpPr/>
            <p:nvPr/>
          </p:nvCxnSpPr>
          <p:spPr>
            <a:xfrm>
              <a:off x="7956376" y="5013176"/>
              <a:ext cx="420328" cy="0"/>
            </a:xfrm>
            <a:prstGeom prst="line">
              <a:avLst/>
            </a:prstGeom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TextovéPole 48"/>
          <p:cNvSpPr txBox="1"/>
          <p:nvPr/>
        </p:nvSpPr>
        <p:spPr>
          <a:xfrm>
            <a:off x="5231504" y="5730599"/>
            <a:ext cx="1269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15 € =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8" name="Skupina 49"/>
          <p:cNvGrpSpPr/>
          <p:nvPr/>
        </p:nvGrpSpPr>
        <p:grpSpPr>
          <a:xfrm>
            <a:off x="4606492" y="5595294"/>
            <a:ext cx="679888" cy="1008112"/>
            <a:chOff x="7884368" y="4509120"/>
            <a:chExt cx="679888" cy="1008112"/>
          </a:xfrm>
        </p:grpSpPr>
        <p:sp>
          <p:nvSpPr>
            <p:cNvPr id="51" name="TextovéPole 50"/>
            <p:cNvSpPr txBox="1"/>
            <p:nvPr/>
          </p:nvSpPr>
          <p:spPr>
            <a:xfrm>
              <a:off x="7884368" y="4509120"/>
              <a:ext cx="6480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chemeClr val="bg1">
                      <a:lumMod val="50000"/>
                    </a:schemeClr>
                  </a:solidFill>
                </a:rPr>
                <a:t>12</a:t>
              </a:r>
              <a:endParaRPr lang="cs-CZ" sz="3200" b="1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7988192" y="4932457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chemeClr val="bg1">
                      <a:lumMod val="50000"/>
                    </a:schemeClr>
                  </a:solidFill>
                </a:rPr>
                <a:t>5</a:t>
              </a:r>
              <a:endParaRPr lang="cs-CZ" sz="3200" b="1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53" name="Přímá spojovací čára 52"/>
            <p:cNvCxnSpPr/>
            <p:nvPr/>
          </p:nvCxnSpPr>
          <p:spPr>
            <a:xfrm>
              <a:off x="7956376" y="5013176"/>
              <a:ext cx="420328" cy="0"/>
            </a:xfrm>
            <a:prstGeom prst="line">
              <a:avLst/>
            </a:prstGeom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ovéPole 53"/>
          <p:cNvSpPr txBox="1"/>
          <p:nvPr/>
        </p:nvSpPr>
        <p:spPr>
          <a:xfrm>
            <a:off x="285720" y="3714752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Kolikrát více zaplatí 12 lidí?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78906" y="5699141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29454" y="573817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= </a:t>
            </a:r>
            <a:r>
              <a:rPr lang="cs-CZ" sz="3200" b="1" u="sng" dirty="0" smtClean="0">
                <a:solidFill>
                  <a:srgbClr val="FF0000"/>
                </a:solidFill>
              </a:rPr>
              <a:t>36</a:t>
            </a:r>
            <a:r>
              <a:rPr lang="cs-CZ" sz="3200" b="1" dirty="0" smtClean="0">
                <a:solidFill>
                  <a:srgbClr val="FF0000"/>
                </a:solidFill>
              </a:rPr>
              <a:t> €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5312138" y="6199599"/>
            <a:ext cx="428628" cy="635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5368648" y="612049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7030A0"/>
                </a:solidFill>
              </a:rPr>
              <a:t>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61" name="Přímá spojovací čára 60"/>
          <p:cNvCxnSpPr/>
          <p:nvPr/>
        </p:nvCxnSpPr>
        <p:spPr>
          <a:xfrm flipV="1">
            <a:off x="4740634" y="6212478"/>
            <a:ext cx="285752" cy="21431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5390619" y="5932562"/>
            <a:ext cx="324389" cy="21431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5357818" y="550070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429124" y="607218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9" name="Skupina 69"/>
          <p:cNvGrpSpPr/>
          <p:nvPr/>
        </p:nvGrpSpPr>
        <p:grpSpPr>
          <a:xfrm>
            <a:off x="6368780" y="5572140"/>
            <a:ext cx="679888" cy="1008112"/>
            <a:chOff x="7884368" y="4509120"/>
            <a:chExt cx="679888" cy="1008112"/>
          </a:xfrm>
        </p:grpSpPr>
        <p:sp>
          <p:nvSpPr>
            <p:cNvPr id="71" name="TextovéPole 70"/>
            <p:cNvSpPr txBox="1"/>
            <p:nvPr/>
          </p:nvSpPr>
          <p:spPr>
            <a:xfrm>
              <a:off x="7884368" y="4509120"/>
              <a:ext cx="6480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chemeClr val="bg1">
                      <a:lumMod val="50000"/>
                    </a:schemeClr>
                  </a:solidFill>
                </a:rPr>
                <a:t>36</a:t>
              </a:r>
              <a:endParaRPr lang="cs-CZ" sz="3200" b="1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7988192" y="4932457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>
                  <a:solidFill>
                    <a:schemeClr val="bg1">
                      <a:lumMod val="50000"/>
                    </a:schemeClr>
                  </a:solidFill>
                </a:rPr>
                <a:t>1</a:t>
              </a:r>
              <a:endParaRPr lang="cs-CZ" sz="3200" b="1" dirty="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73" name="Přímá spojovací čára 72"/>
            <p:cNvCxnSpPr/>
            <p:nvPr/>
          </p:nvCxnSpPr>
          <p:spPr>
            <a:xfrm>
              <a:off x="7956376" y="5013176"/>
              <a:ext cx="420328" cy="0"/>
            </a:xfrm>
            <a:prstGeom prst="line">
              <a:avLst/>
            </a:prstGeom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" name="TextovéPole 73"/>
          <p:cNvSpPr txBox="1"/>
          <p:nvPr/>
        </p:nvSpPr>
        <p:spPr>
          <a:xfrm>
            <a:off x="7215206" y="3727631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= 2,4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63" name="Přímá spojovací šipka 62"/>
          <p:cNvCxnSpPr/>
          <p:nvPr/>
        </p:nvCxnSpPr>
        <p:spPr>
          <a:xfrm rot="10800000" flipV="1">
            <a:off x="1142976" y="4929198"/>
            <a:ext cx="1643074" cy="714380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>
            <a:stCxn id="47" idx="1"/>
          </p:cNvCxnSpPr>
          <p:nvPr/>
        </p:nvCxnSpPr>
        <p:spPr>
          <a:xfrm rot="10800000" flipV="1">
            <a:off x="4930528" y="5001981"/>
            <a:ext cx="422730" cy="713034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7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77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770" decel="100000"/>
                                        <p:tgtEl>
                                          <p:spTgt spid="1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8" dur="77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0" dur="77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500"/>
                            </p:stCondLst>
                            <p:childTnLst>
                              <p:par>
                                <p:cTn id="1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00"/>
                            </p:stCondLst>
                            <p:childTnLst>
                              <p:par>
                                <p:cTn id="1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000"/>
                            </p:stCondLst>
                            <p:childTnLst>
                              <p:par>
                                <p:cTn id="158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000"/>
                            </p:stCondLst>
                            <p:childTnLst>
                              <p:par>
                                <p:cTn id="16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2500"/>
                            </p:stCondLst>
                            <p:childTnLst>
                              <p:par>
                                <p:cTn id="1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3000"/>
                            </p:stCondLst>
                            <p:childTnLst>
                              <p:par>
                                <p:cTn id="172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4000"/>
                            </p:stCondLst>
                            <p:childTnLst>
                              <p:par>
                                <p:cTn id="178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/>
      <p:bldP spid="33" grpId="0"/>
      <p:bldP spid="34" grpId="0"/>
      <p:bldP spid="41" grpId="0"/>
      <p:bldP spid="42" grpId="0"/>
      <p:bldP spid="49" grpId="0"/>
      <p:bldP spid="54" grpId="0"/>
      <p:bldP spid="55" grpId="0"/>
      <p:bldP spid="56" grpId="0"/>
      <p:bldP spid="60" grpId="0"/>
      <p:bldP spid="68" grpId="0"/>
      <p:bldP spid="69" grpId="0"/>
      <p:bldP spid="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71414"/>
            <a:ext cx="79208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Změnit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(zvětšit / zmenšit) číslo 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 </a:t>
            </a:r>
            <a:r>
              <a:rPr lang="cs-CZ" sz="4400" b="1" dirty="0" smtClean="0">
                <a:solidFill>
                  <a:srgbClr val="FF0000"/>
                </a:solidFill>
              </a:rPr>
              <a:t>poměru a:b 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znamená </a:t>
            </a:r>
            <a:r>
              <a:rPr lang="cs-CZ" sz="4400" b="1" dirty="0" smtClean="0">
                <a:solidFill>
                  <a:srgbClr val="00B0F0"/>
                </a:solidFill>
              </a:rPr>
              <a:t>vynásobit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dané číslo </a:t>
            </a:r>
            <a:r>
              <a:rPr lang="cs-CZ" sz="4400" b="1" dirty="0" smtClean="0">
                <a:solidFill>
                  <a:srgbClr val="FF0000"/>
                </a:solidFill>
              </a:rPr>
              <a:t>zlomkem      </a:t>
            </a:r>
            <a:r>
              <a:rPr lang="cs-CZ" sz="4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  <a:endParaRPr lang="cs-CZ" sz="4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76" y="2357430"/>
            <a:ext cx="8858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B0F0"/>
                </a:solidFill>
              </a:rPr>
              <a:t>Úloha 1: </a:t>
            </a:r>
          </a:p>
          <a:p>
            <a:pPr algn="just"/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Změň číslo </a:t>
            </a:r>
          </a:p>
          <a:p>
            <a:pPr marL="742950" indent="-742950" algn="just"/>
            <a:r>
              <a:rPr lang="cs-CZ" sz="4000" b="1" dirty="0" smtClean="0">
                <a:solidFill>
                  <a:srgbClr val="00B0F0"/>
                </a:solidFill>
              </a:rPr>
              <a:t>a) 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32 v poměru 5:8    </a:t>
            </a:r>
            <a:r>
              <a:rPr lang="cs-CZ" sz="4000" b="1" dirty="0" smtClean="0">
                <a:solidFill>
                  <a:srgbClr val="00B0F0"/>
                </a:solidFill>
              </a:rPr>
              <a:t>b) 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12 v poměru 11:6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8078" y="1157843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807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b</a:t>
            </a:r>
            <a:endParaRPr lang="cs-CZ" sz="48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436096" y="1834446"/>
            <a:ext cx="357190" cy="1588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</TotalTime>
  <Words>175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Počítání             s poměry 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175</cp:revision>
  <dcterms:modified xsi:type="dcterms:W3CDTF">2011-02-22T09:07:44Z</dcterms:modified>
</cp:coreProperties>
</file>