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9" r:id="rId3"/>
    <p:sldId id="271" r:id="rId4"/>
    <p:sldId id="27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245" autoAdjust="0"/>
    <p:restoredTop sz="94660"/>
  </p:normalViewPr>
  <p:slideViewPr>
    <p:cSldViewPr>
      <p:cViewPr varScale="1">
        <p:scale>
          <a:sx n="95" d="100"/>
          <a:sy n="95" d="100"/>
        </p:scale>
        <p:origin x="-5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B0F0"/>
                </a:solidFill>
              </a:rPr>
              <a:t>Počítání             s poměry 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-66098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2. Rozdělení v poměru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714356"/>
            <a:ext cx="8820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   </a:t>
            </a:r>
            <a:r>
              <a:rPr lang="cs-CZ" sz="3200" b="1" dirty="0" err="1" smtClean="0">
                <a:solidFill>
                  <a:schemeClr val="bg1">
                    <a:lumMod val="50000"/>
                  </a:schemeClr>
                </a:solidFill>
              </a:rPr>
              <a:t>Béda</a:t>
            </a:r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 a Lojza poctivě pomáhali při natírání plotu. </a:t>
            </a:r>
            <a:r>
              <a:rPr lang="cs-CZ" sz="3200" b="1" dirty="0" err="1" smtClean="0">
                <a:solidFill>
                  <a:schemeClr val="bg1">
                    <a:lumMod val="50000"/>
                  </a:schemeClr>
                </a:solidFill>
              </a:rPr>
              <a:t>Béda</a:t>
            </a:r>
            <a:r>
              <a:rPr lang="cs-CZ" sz="3200" b="1" dirty="0" smtClean="0">
                <a:solidFill>
                  <a:schemeClr val="bg1">
                    <a:lumMod val="50000"/>
                  </a:schemeClr>
                </a:solidFill>
              </a:rPr>
              <a:t> natíral 2 a Lojza  3 hodiny. Dostali za to 350 korun. Jak si je spravedlivě rozdělí?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42876" y="2285992"/>
            <a:ext cx="7143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B0F0"/>
                </a:solidFill>
              </a:rPr>
              <a:t>   V jakém poměru si odměnu rozdělí?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72198" y="2285992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B0F0"/>
                </a:solidFill>
              </a:rPr>
              <a:t>   </a:t>
            </a:r>
            <a:r>
              <a:rPr lang="cs-CZ" sz="3200" b="1" dirty="0" smtClean="0">
                <a:solidFill>
                  <a:srgbClr val="FF0000"/>
                </a:solidFill>
              </a:rPr>
              <a:t>2:3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42908" y="2786058"/>
            <a:ext cx="5929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Kolik dílů dostane </a:t>
            </a:r>
            <a:r>
              <a:rPr lang="cs-CZ" sz="3200" b="1" dirty="0" err="1" smtClean="0">
                <a:solidFill>
                  <a:srgbClr val="7030A0"/>
                </a:solidFill>
              </a:rPr>
              <a:t>Béda</a:t>
            </a:r>
            <a:r>
              <a:rPr lang="cs-CZ" sz="3200" b="1" dirty="0" smtClean="0">
                <a:solidFill>
                  <a:srgbClr val="7030A0"/>
                </a:solidFill>
              </a:rPr>
              <a:t>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72198" y="2786058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2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42908" y="3286124"/>
            <a:ext cx="5929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Kolik dílů dostane Lojza?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72198" y="3286124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3</a:t>
            </a:r>
            <a:endParaRPr lang="cs-CZ" sz="3200" b="1" dirty="0">
              <a:solidFill>
                <a:srgbClr val="7030A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14282" y="2241850"/>
            <a:ext cx="8677628" cy="1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-142908" y="3786190"/>
            <a:ext cx="5929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Kolik dílů celkem si rozdělí?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72198" y="3786190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2</a:t>
            </a:r>
            <a:r>
              <a:rPr lang="en-US" sz="3200" b="1" dirty="0" smtClean="0">
                <a:solidFill>
                  <a:schemeClr val="accent6">
                    <a:lumMod val="75000"/>
                  </a:schemeClr>
                </a:solidFill>
              </a:rPr>
              <a:t>+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3 = </a:t>
            </a:r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142908" y="4286256"/>
            <a:ext cx="5929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B0F0"/>
                </a:solidFill>
              </a:rPr>
              <a:t>   Kolik Kč je jeden díl?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72198" y="4272985"/>
            <a:ext cx="30718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B0F0"/>
                </a:solidFill>
              </a:rPr>
              <a:t>   350:5 = </a:t>
            </a:r>
            <a:r>
              <a:rPr lang="cs-CZ" sz="3200" b="1" dirty="0" smtClean="0">
                <a:solidFill>
                  <a:srgbClr val="FF0000"/>
                </a:solidFill>
              </a:rPr>
              <a:t>70 Kč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-142908" y="4929198"/>
            <a:ext cx="56436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Kolik Kč dostane </a:t>
            </a:r>
            <a:r>
              <a:rPr lang="cs-CZ" sz="3200" b="1" dirty="0" err="1" smtClean="0">
                <a:solidFill>
                  <a:srgbClr val="7030A0"/>
                </a:solidFill>
              </a:rPr>
              <a:t>Béda</a:t>
            </a:r>
            <a:r>
              <a:rPr lang="cs-CZ" sz="3200" b="1" dirty="0" smtClean="0">
                <a:solidFill>
                  <a:srgbClr val="7030A0"/>
                </a:solidFill>
              </a:rPr>
              <a:t>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72198" y="4915927"/>
            <a:ext cx="30718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2.70 = 140 Kč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-142908" y="5432653"/>
            <a:ext cx="56436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Kolik Kč dostane Lojza?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72198" y="5415993"/>
            <a:ext cx="30718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3.70 = 210 Kč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2350" y="5987497"/>
            <a:ext cx="39290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smtClean="0">
                <a:solidFill>
                  <a:srgbClr val="FF0000"/>
                </a:solidFill>
              </a:rPr>
              <a:t>Kontrola: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7500958" y="5929330"/>
            <a:ext cx="1248108" cy="158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439044" y="5987497"/>
            <a:ext cx="17049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350 Kč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3075925"/>
            <a:ext cx="82089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Napište si zadání                    a ve dvojicích zkuste úlohu vyřešit.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7544" y="3068960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Nyní odpovídej na otázky, nic nepiš:</a:t>
            </a:r>
            <a:endParaRPr lang="cs-CZ" sz="5400" b="1" dirty="0">
              <a:solidFill>
                <a:srgbClr val="7030A0"/>
              </a:solidFill>
            </a:endParaRPr>
          </a:p>
        </p:txBody>
      </p:sp>
      <p:cxnSp>
        <p:nvCxnSpPr>
          <p:cNvPr id="32" name="Zakřivená spojovací čára 31"/>
          <p:cNvCxnSpPr/>
          <p:nvPr/>
        </p:nvCxnSpPr>
        <p:spPr>
          <a:xfrm rot="5400000" flipH="1" flipV="1">
            <a:off x="6372200" y="3933056"/>
            <a:ext cx="4680520" cy="216024"/>
          </a:xfrm>
          <a:prstGeom prst="curvedConnector3">
            <a:avLst>
              <a:gd name="adj1" fmla="val -5016"/>
            </a:avLst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"/>
                            </p:stCondLst>
                            <p:childTnLst>
                              <p:par>
                                <p:cTn id="10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5" grpId="0"/>
      <p:bldP spid="26" grpId="0"/>
      <p:bldP spid="26" grpId="1"/>
      <p:bldP spid="27" grpId="0"/>
      <p:bldP spid="2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772816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Nyní provedeme zápis řešení:</a:t>
            </a:r>
            <a:endParaRPr lang="cs-CZ" sz="8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188640"/>
            <a:ext cx="88204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  </a:t>
            </a:r>
            <a:r>
              <a:rPr lang="cs-CZ" sz="2800" b="1" dirty="0" err="1" smtClean="0">
                <a:solidFill>
                  <a:schemeClr val="bg1">
                    <a:lumMod val="50000"/>
                  </a:schemeClr>
                </a:solidFill>
              </a:rPr>
              <a:t>Béda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a Lojza poctivě pomáhali při natírání plotu. </a:t>
            </a:r>
            <a:r>
              <a:rPr lang="cs-CZ" sz="2800" b="1" dirty="0" err="1" smtClean="0">
                <a:solidFill>
                  <a:schemeClr val="bg1">
                    <a:lumMod val="50000"/>
                  </a:schemeClr>
                </a:solidFill>
              </a:rPr>
              <a:t>Béda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natíral 2 a Lojza  3 hodiny. Dostali za to 350 korun. Jak si je spravedlivě rozdělí?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708920"/>
            <a:ext cx="23386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B0F0"/>
                </a:solidFill>
              </a:rPr>
              <a:t>5 dílů …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70250" y="2708920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350 Kč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7172" y="1628800"/>
            <a:ext cx="3346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poměr …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07902" y="1628800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2:3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83836" y="2199734"/>
            <a:ext cx="23682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5 dílů</a:t>
            </a:r>
            <a:endParaRPr lang="cs-CZ" sz="3200" b="1" dirty="0">
              <a:solidFill>
                <a:srgbClr val="7030A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14282" y="1628800"/>
            <a:ext cx="8677628" cy="1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77172" y="3356992"/>
            <a:ext cx="19065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1 díl …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19870" y="3356992"/>
            <a:ext cx="3180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sz="3200" b="1" dirty="0" smtClean="0">
                <a:solidFill>
                  <a:srgbClr val="FF0000"/>
                </a:solidFill>
              </a:rPr>
              <a:t>350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3200" b="1" dirty="0" smtClean="0">
                <a:solidFill>
                  <a:srgbClr val="7030A0"/>
                </a:solidFill>
              </a:rPr>
              <a:t>5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= 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70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Kč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7172" y="4018335"/>
            <a:ext cx="2554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err="1" smtClean="0">
                <a:solidFill>
                  <a:srgbClr val="7030A0"/>
                </a:solidFill>
              </a:rPr>
              <a:t>Béda</a:t>
            </a:r>
            <a:r>
              <a:rPr lang="cs-CZ" sz="3200" b="1" dirty="0" smtClean="0">
                <a:solidFill>
                  <a:srgbClr val="7030A0"/>
                </a:solidFill>
              </a:rPr>
              <a:t> (2 </a:t>
            </a:r>
            <a:r>
              <a:rPr lang="cs-CZ" sz="3200" b="1" dirty="0" err="1" smtClean="0">
                <a:solidFill>
                  <a:srgbClr val="7030A0"/>
                </a:solidFill>
              </a:rPr>
              <a:t>d</a:t>
            </a:r>
            <a:r>
              <a:rPr lang="cs-CZ" sz="3200" b="1" dirty="0" smtClean="0">
                <a:solidFill>
                  <a:srgbClr val="7030A0"/>
                </a:solidFill>
              </a:rPr>
              <a:t>.) …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84374" y="4005064"/>
            <a:ext cx="30718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2.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70</a:t>
            </a:r>
            <a:r>
              <a:rPr lang="cs-CZ" sz="3200" b="1" dirty="0" smtClean="0">
                <a:solidFill>
                  <a:srgbClr val="7030A0"/>
                </a:solidFill>
              </a:rPr>
              <a:t> = 140 Kč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7172" y="4669796"/>
            <a:ext cx="2842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Lojza (3 </a:t>
            </a:r>
            <a:r>
              <a:rPr lang="cs-CZ" sz="3200" b="1" dirty="0" err="1" smtClean="0">
                <a:solidFill>
                  <a:srgbClr val="7030A0"/>
                </a:solidFill>
              </a:rPr>
              <a:t>d</a:t>
            </a:r>
            <a:r>
              <a:rPr lang="cs-CZ" sz="3200" b="1" dirty="0" smtClean="0">
                <a:solidFill>
                  <a:srgbClr val="7030A0"/>
                </a:solidFill>
              </a:rPr>
              <a:t>.) …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84374" y="4653136"/>
            <a:ext cx="30718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7030A0"/>
                </a:solidFill>
              </a:rPr>
              <a:t>   3.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70</a:t>
            </a:r>
            <a:r>
              <a:rPr lang="cs-CZ" sz="3200" b="1" dirty="0" smtClean="0">
                <a:solidFill>
                  <a:srgbClr val="7030A0"/>
                </a:solidFill>
              </a:rPr>
              <a:t> = 210 Kč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0902" y="5309919"/>
            <a:ext cx="24169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kontrola …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4513102" y="5227612"/>
            <a:ext cx="1248108" cy="158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451188" y="5301208"/>
            <a:ext cx="17049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350 Kč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Pravá složená závorka 29"/>
          <p:cNvSpPr/>
          <p:nvPr/>
        </p:nvSpPr>
        <p:spPr>
          <a:xfrm rot="5400000">
            <a:off x="3671900" y="1803690"/>
            <a:ext cx="144016" cy="792088"/>
          </a:xfrm>
          <a:prstGeom prst="rightBrace">
            <a:avLst>
              <a:gd name="adj1" fmla="val 8333"/>
              <a:gd name="adj2" fmla="val 50000"/>
            </a:avLst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88032" y="5949280"/>
            <a:ext cx="8855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00B0F0"/>
                </a:solidFill>
              </a:rPr>
              <a:t>   </a:t>
            </a:r>
            <a:r>
              <a:rPr lang="cs-CZ" sz="3600" b="1" dirty="0" err="1" smtClean="0">
                <a:solidFill>
                  <a:srgbClr val="00B0F0"/>
                </a:solidFill>
              </a:rPr>
              <a:t>Béda</a:t>
            </a:r>
            <a:r>
              <a:rPr lang="cs-CZ" sz="3600" b="1" dirty="0" smtClean="0">
                <a:solidFill>
                  <a:srgbClr val="00B0F0"/>
                </a:solidFill>
              </a:rPr>
              <a:t> dostane 140 a Lojza 210 korun.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70" decel="100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770" decel="100000"/>
                                        <p:tgtEl>
                                          <p:spTgt spid="3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4" grpId="0"/>
      <p:bldP spid="15" grpId="0"/>
      <p:bldP spid="18" grpId="0"/>
      <p:bldP spid="19" grpId="0"/>
      <p:bldP spid="20" grpId="0"/>
      <p:bldP spid="21" grpId="0"/>
      <p:bldP spid="22" grpId="0"/>
      <p:bldP spid="25" grpId="0"/>
      <p:bldP spid="30" grpId="0" animBg="1"/>
      <p:bldP spid="31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667</TotalTime>
  <Words>228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Počítání             s poměry 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191</cp:revision>
  <dcterms:modified xsi:type="dcterms:W3CDTF">2011-02-22T09:09:31Z</dcterms:modified>
</cp:coreProperties>
</file>