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78" r:id="rId3"/>
    <p:sldId id="276" r:id="rId4"/>
    <p:sldId id="277" r:id="rId5"/>
    <p:sldId id="275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45" autoAdjust="0"/>
    <p:restoredTop sz="92487" autoAdjust="0"/>
  </p:normalViewPr>
  <p:slideViewPr>
    <p:cSldViewPr>
      <p:cViewPr varScale="1">
        <p:scale>
          <a:sx n="101" d="100"/>
          <a:sy n="101" d="100"/>
        </p:scale>
        <p:origin x="-39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B0F0"/>
                </a:solidFill>
              </a:rPr>
              <a:t>Měřítko plánu a mapy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88768"/>
            <a:ext cx="6400800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</a:t>
            </a:r>
            <a:r>
              <a:rPr lang="cs-CZ" sz="1600" b="1" dirty="0" smtClean="0"/>
              <a:t>             na </a:t>
            </a:r>
            <a:r>
              <a:rPr lang="cs-CZ" sz="1600" b="1" dirty="0" smtClean="0"/>
              <a:t>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357166"/>
            <a:ext cx="846445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Měřítko </a:t>
            </a:r>
            <a:r>
              <a:rPr lang="cs-CZ" sz="4400" b="1" dirty="0" smtClean="0">
                <a:solidFill>
                  <a:srgbClr val="00B0F0"/>
                </a:solidFill>
              </a:rPr>
              <a:t>je vlastně poměr </a:t>
            </a:r>
            <a:r>
              <a:rPr lang="cs-CZ" sz="4400" b="1" dirty="0" smtClean="0">
                <a:solidFill>
                  <a:srgbClr val="00B0F0"/>
                </a:solidFill>
              </a:rPr>
              <a:t>                mezi </a:t>
            </a:r>
            <a:r>
              <a:rPr lang="cs-CZ" sz="4400" b="1" dirty="0" smtClean="0">
                <a:solidFill>
                  <a:srgbClr val="00B0F0"/>
                </a:solidFill>
              </a:rPr>
              <a:t>vzdálenostmi na plánu (mapě)       a ve skutečnosti.   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9104" y="2276872"/>
            <a:ext cx="77153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Bývá zapsáno ve tvaru </a:t>
            </a:r>
            <a:r>
              <a:rPr lang="cs-CZ" sz="6000" b="1" dirty="0" smtClean="0">
                <a:solidFill>
                  <a:srgbClr val="FF0000"/>
                </a:solidFill>
              </a:rPr>
              <a:t>1:a</a:t>
            </a:r>
            <a:r>
              <a:rPr lang="cs-CZ" sz="4000" dirty="0" smtClean="0"/>
              <a:t>,</a:t>
            </a:r>
          </a:p>
          <a:p>
            <a:r>
              <a:rPr lang="cs-CZ" sz="4000" dirty="0" smtClean="0"/>
              <a:t>jako jednotky se používají centimetry (lze však použít i jiné) 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112" y="5220489"/>
            <a:ext cx="7715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např.   </a:t>
            </a:r>
            <a:r>
              <a:rPr lang="cs-CZ" sz="3200" b="1" dirty="0" smtClean="0">
                <a:solidFill>
                  <a:srgbClr val="00B0F0"/>
                </a:solidFill>
              </a:rPr>
              <a:t>1:10 (plán)     </a:t>
            </a:r>
            <a:r>
              <a:rPr lang="cs-CZ" sz="3200" dirty="0" smtClean="0"/>
              <a:t>nebo</a:t>
            </a:r>
            <a:r>
              <a:rPr lang="cs-CZ" sz="3200" dirty="0" smtClean="0">
                <a:solidFill>
                  <a:srgbClr val="00B0F0"/>
                </a:solidFill>
              </a:rPr>
              <a:t>	</a:t>
            </a:r>
            <a:r>
              <a:rPr lang="cs-CZ" sz="3200" b="1" dirty="0" smtClean="0">
                <a:solidFill>
                  <a:srgbClr val="7030A0"/>
                </a:solidFill>
              </a:rPr>
              <a:t>1:100 000 (mapa)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142852"/>
            <a:ext cx="86439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dirty="0" smtClean="0">
                <a:solidFill>
                  <a:srgbClr val="0070C0"/>
                </a:solidFill>
              </a:rPr>
              <a:t>Měřítko </a:t>
            </a:r>
            <a:r>
              <a:rPr lang="cs-CZ" sz="3600" dirty="0" smtClean="0">
                <a:solidFill>
                  <a:srgbClr val="0070C0"/>
                </a:solidFill>
              </a:rPr>
              <a:t>1 : 100 vyjadřuje, že </a:t>
            </a:r>
            <a:r>
              <a:rPr lang="cs-CZ" sz="3600" b="1" dirty="0" smtClean="0">
                <a:solidFill>
                  <a:srgbClr val="FF0000"/>
                </a:solidFill>
              </a:rPr>
              <a:t>1 cm na plánu </a:t>
            </a:r>
            <a:r>
              <a:rPr lang="cs-CZ" sz="3600" dirty="0" smtClean="0">
                <a:solidFill>
                  <a:srgbClr val="0070C0"/>
                </a:solidFill>
              </a:rPr>
              <a:t>zobrazuje </a:t>
            </a:r>
            <a:r>
              <a:rPr lang="cs-CZ" sz="3600" b="1" dirty="0" smtClean="0">
                <a:solidFill>
                  <a:srgbClr val="FF0000"/>
                </a:solidFill>
              </a:rPr>
              <a:t>100 cm </a:t>
            </a:r>
            <a:r>
              <a:rPr lang="cs-CZ" sz="3600" b="1" dirty="0" smtClean="0">
                <a:solidFill>
                  <a:srgbClr val="7030A0"/>
                </a:solidFill>
              </a:rPr>
              <a:t>(1 m) </a:t>
            </a:r>
            <a:r>
              <a:rPr lang="cs-CZ" sz="3600" b="1" dirty="0" smtClean="0">
                <a:solidFill>
                  <a:srgbClr val="FF0000"/>
                </a:solidFill>
              </a:rPr>
              <a:t>ve skutečnosti</a:t>
            </a:r>
            <a:r>
              <a:rPr lang="cs-CZ" sz="3600" dirty="0" smtClean="0">
                <a:solidFill>
                  <a:srgbClr val="0070C0"/>
                </a:solidFill>
              </a:rPr>
              <a:t>. 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14348" y="2977218"/>
            <a:ext cx="4643470" cy="92869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500694" y="3191532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m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00298" y="3977350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m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4348" y="4786322"/>
            <a:ext cx="4714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cm </a:t>
            </a:r>
            <a:r>
              <a:rPr lang="cs-CZ" sz="2800" b="1" dirty="0" smtClean="0"/>
              <a:t>P</a:t>
            </a:r>
            <a:r>
              <a:rPr lang="cs-CZ" sz="2800" dirty="0" smtClean="0"/>
              <a:t> … 100 cm </a:t>
            </a:r>
            <a:r>
              <a:rPr lang="cs-CZ" sz="2800" b="1" dirty="0" smtClean="0"/>
              <a:t>S</a:t>
            </a:r>
            <a:r>
              <a:rPr lang="cs-CZ" sz="2800" dirty="0" smtClean="0"/>
              <a:t> = 1 m </a:t>
            </a:r>
            <a:r>
              <a:rPr lang="cs-CZ" sz="2800" b="1" dirty="0" smtClean="0"/>
              <a:t>S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4348" y="5357826"/>
            <a:ext cx="4714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cm </a:t>
            </a:r>
            <a:r>
              <a:rPr lang="cs-CZ" sz="2800" b="1" dirty="0" smtClean="0"/>
              <a:t>P</a:t>
            </a:r>
            <a:r>
              <a:rPr lang="cs-CZ" sz="2800" dirty="0" smtClean="0"/>
              <a:t> … 2 m </a:t>
            </a:r>
            <a:r>
              <a:rPr lang="cs-CZ" sz="2800" b="1" dirty="0" smtClean="0"/>
              <a:t>S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48" y="5906176"/>
            <a:ext cx="4714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cm </a:t>
            </a:r>
            <a:r>
              <a:rPr lang="cs-CZ" sz="2800" b="1" dirty="0" smtClean="0"/>
              <a:t>P</a:t>
            </a:r>
            <a:r>
              <a:rPr lang="cs-CZ" sz="2800" dirty="0" smtClean="0"/>
              <a:t> … 10 m </a:t>
            </a:r>
            <a:r>
              <a:rPr lang="cs-CZ" sz="2800" b="1" dirty="0" smtClean="0"/>
              <a:t>S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7158" y="128586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/>
              <a:t>Př.	Urči skutečné rozměry obdélníkového pozemku, jestliže na plánku v měřítku 1:100 má rozměry 2 cm a 10 cm.</a:t>
            </a:r>
            <a:endParaRPr lang="cs-CZ" sz="3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7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770" decel="100000"/>
                                        <p:tgtEl>
                                          <p:spTgt spid="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5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1406" y="-24"/>
            <a:ext cx="892971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dirty="0" smtClean="0">
                <a:solidFill>
                  <a:srgbClr val="0070C0"/>
                </a:solidFill>
              </a:rPr>
              <a:t>   Měřítko 1:25 000 vyjadřuje, že </a:t>
            </a:r>
            <a:r>
              <a:rPr lang="cs-CZ" sz="3600" b="1" dirty="0" smtClean="0">
                <a:solidFill>
                  <a:srgbClr val="FF0000"/>
                </a:solidFill>
              </a:rPr>
              <a:t>1 cm na mapě </a:t>
            </a:r>
            <a:r>
              <a:rPr lang="cs-CZ" sz="3600" dirty="0" smtClean="0">
                <a:solidFill>
                  <a:srgbClr val="0070C0"/>
                </a:solidFill>
              </a:rPr>
              <a:t>zobrazuje </a:t>
            </a:r>
            <a:r>
              <a:rPr lang="cs-CZ" sz="3600" b="1" dirty="0" smtClean="0">
                <a:solidFill>
                  <a:srgbClr val="FF0000"/>
                </a:solidFill>
              </a:rPr>
              <a:t>25 000 cm </a:t>
            </a:r>
            <a:r>
              <a:rPr lang="cs-CZ" sz="3600" b="1" dirty="0" smtClean="0">
                <a:solidFill>
                  <a:srgbClr val="7030A0"/>
                </a:solidFill>
              </a:rPr>
              <a:t>(250 m = 0,25 km) </a:t>
            </a:r>
            <a:r>
              <a:rPr lang="cs-CZ" sz="3600" b="1" dirty="0" smtClean="0">
                <a:solidFill>
                  <a:srgbClr val="7030A0"/>
                </a:solidFill>
              </a:rPr>
              <a:t>                 </a:t>
            </a:r>
            <a:r>
              <a:rPr lang="cs-CZ" sz="3600" b="1" dirty="0" smtClean="0">
                <a:solidFill>
                  <a:srgbClr val="FF0000"/>
                </a:solidFill>
              </a:rPr>
              <a:t>ve </a:t>
            </a:r>
            <a:r>
              <a:rPr lang="cs-CZ" sz="3600" b="1" dirty="0" smtClean="0">
                <a:solidFill>
                  <a:srgbClr val="FF0000"/>
                </a:solidFill>
              </a:rPr>
              <a:t>skutečnosti</a:t>
            </a:r>
            <a:r>
              <a:rPr lang="cs-CZ" sz="3600" dirty="0" smtClean="0">
                <a:solidFill>
                  <a:srgbClr val="0070C0"/>
                </a:solidFill>
              </a:rPr>
              <a:t>. 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28728" y="5548986"/>
            <a:ext cx="6572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 cm </a:t>
            </a:r>
            <a:r>
              <a:rPr lang="cs-CZ" sz="3200" b="1" dirty="0" smtClean="0"/>
              <a:t>M</a:t>
            </a:r>
            <a:r>
              <a:rPr lang="cs-CZ" sz="3200" dirty="0" smtClean="0"/>
              <a:t> … 25 000 cm </a:t>
            </a:r>
            <a:r>
              <a:rPr lang="cs-CZ" sz="3200" b="1" dirty="0" smtClean="0"/>
              <a:t>S</a:t>
            </a:r>
            <a:r>
              <a:rPr lang="cs-CZ" sz="3200" dirty="0" smtClean="0"/>
              <a:t> = 0,25 km </a:t>
            </a:r>
            <a:r>
              <a:rPr lang="cs-CZ" sz="3200" b="1" dirty="0" smtClean="0"/>
              <a:t>S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8728" y="6120490"/>
            <a:ext cx="61619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 cm </a:t>
            </a:r>
            <a:r>
              <a:rPr lang="cs-CZ" sz="3200" b="1" dirty="0" smtClean="0"/>
              <a:t>M</a:t>
            </a:r>
            <a:r>
              <a:rPr lang="cs-CZ" sz="3200" dirty="0" smtClean="0"/>
              <a:t> … 5 . 0,25 km </a:t>
            </a:r>
            <a:r>
              <a:rPr lang="cs-CZ" sz="3200" b="1" dirty="0" smtClean="0"/>
              <a:t>S</a:t>
            </a:r>
            <a:r>
              <a:rPr lang="cs-CZ" sz="3200" dirty="0" smtClean="0"/>
              <a:t>  = 1,25 km </a:t>
            </a:r>
            <a:r>
              <a:rPr lang="cs-CZ" sz="3200" b="1" dirty="0" smtClean="0"/>
              <a:t>S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pic>
        <p:nvPicPr>
          <p:cNvPr id="3074" name="Picture 2" descr="https://img.sevt.cz/mapcentrum.cz/products/2/213/640/21304005.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785926"/>
            <a:ext cx="6096000" cy="374332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mapa.jpg">
            <a:hlinkClick r:id="rId2" tooltip="Mapa - Mnichovo Hradiště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14282" y="142852"/>
            <a:ext cx="3233413" cy="224676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 mapách bývá často pro lepší představu také grafické znázornění vzdálenosti   </a:t>
            </a:r>
            <a:endParaRPr lang="cs-CZ" sz="2800" b="1" dirty="0"/>
          </a:p>
        </p:txBody>
      </p:sp>
      <p:sp>
        <p:nvSpPr>
          <p:cNvPr id="11" name="Šipka doprava 10"/>
          <p:cNvSpPr/>
          <p:nvPr/>
        </p:nvSpPr>
        <p:spPr>
          <a:xfrm rot="5780689">
            <a:off x="-322917" y="4267283"/>
            <a:ext cx="3637742" cy="252258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931338" y="5517232"/>
            <a:ext cx="4817126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Urči přibližnou délku přistávací plochy letiště </a:t>
            </a:r>
            <a:r>
              <a:rPr lang="cs-CZ" sz="2800" b="1" dirty="0" err="1" smtClean="0"/>
              <a:t>Hoškovice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57158" y="446539"/>
            <a:ext cx="20962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Zdroje: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251520" y="1341736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Odvárko – Kadleček: Matematika pro 7.ročník základní školy </a:t>
            </a:r>
            <a:r>
              <a:rPr lang="en-US" dirty="0" smtClean="0"/>
              <a:t>[2]</a:t>
            </a:r>
            <a:r>
              <a:rPr lang="de-DE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Prometheus</a:t>
            </a:r>
            <a:r>
              <a:rPr lang="cs-CZ" dirty="0" smtClean="0"/>
              <a:t> 2004)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1772816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https://img.sevt.cz/mapcentrum.cz/products/2/213/640/21304005.2.jpg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85720" y="2143116"/>
            <a:ext cx="85011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http://www.mapy.</a:t>
            </a:r>
            <a:r>
              <a:rPr lang="cs-CZ" dirty="0" err="1" smtClean="0"/>
              <a:t>cz</a:t>
            </a:r>
            <a:r>
              <a:rPr lang="cs-CZ" dirty="0" smtClean="0"/>
              <a:t>/#mm=</a:t>
            </a:r>
            <a:r>
              <a:rPr lang="cs-CZ" dirty="0" err="1" smtClean="0"/>
              <a:t>TTtTcP</a:t>
            </a:r>
            <a:r>
              <a:rPr lang="cs-CZ" dirty="0" smtClean="0"/>
              <a:t>@</a:t>
            </a:r>
            <a:r>
              <a:rPr lang="cs-CZ" dirty="0" err="1" smtClean="0"/>
              <a:t>sa</a:t>
            </a:r>
            <a:r>
              <a:rPr lang="cs-CZ" dirty="0" smtClean="0"/>
              <a:t>=s@</a:t>
            </a:r>
            <a:r>
              <a:rPr lang="cs-CZ" dirty="0" err="1" smtClean="0"/>
              <a:t>st</a:t>
            </a:r>
            <a:r>
              <a:rPr lang="cs-CZ" dirty="0" smtClean="0"/>
              <a:t>=s@</a:t>
            </a:r>
            <a:r>
              <a:rPr lang="cs-CZ" dirty="0" err="1" smtClean="0"/>
              <a:t>ssq</a:t>
            </a:r>
            <a:r>
              <a:rPr lang="cs-CZ" dirty="0" smtClean="0"/>
              <a:t>=mnichovo%20hradi%C5%A1t%C4%9B@</a:t>
            </a:r>
            <a:r>
              <a:rPr lang="cs-CZ" dirty="0" err="1" smtClean="0"/>
              <a:t>sss</a:t>
            </a:r>
            <a:r>
              <a:rPr lang="cs-CZ" dirty="0" smtClean="0"/>
              <a:t>=1@</a:t>
            </a:r>
            <a:r>
              <a:rPr lang="cs-CZ" dirty="0" err="1" smtClean="0"/>
              <a:t>ssp</a:t>
            </a:r>
            <a:r>
              <a:rPr lang="cs-CZ" dirty="0" smtClean="0"/>
              <a:t>=127868012_131624652_142711916_142585548@x=134355456@y=137495040@z=11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959</TotalTime>
  <Words>197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Měřítko plánu a mapy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263</cp:revision>
  <dcterms:modified xsi:type="dcterms:W3CDTF">2012-06-20T07:33:10Z</dcterms:modified>
</cp:coreProperties>
</file>